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63" r:id="rId4"/>
    <p:sldId id="265" r:id="rId5"/>
    <p:sldId id="264" r:id="rId6"/>
    <p:sldId id="262" r:id="rId7"/>
    <p:sldId id="260" r:id="rId8"/>
    <p:sldId id="266"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 Singh" initials="SS" lastIdx="3" clrIdx="0">
    <p:extLst>
      <p:ext uri="{19B8F6BF-5375-455C-9EA6-DF929625EA0E}">
        <p15:presenceInfo xmlns:p15="http://schemas.microsoft.com/office/powerpoint/2012/main" userId="b7139f1fd0d8a6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15.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FCB81-F5FF-4302-B00D-4301994089D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953A7B-76B8-4DED-AAC1-819BFCECEAE6}">
      <dgm:prSet/>
      <dgm:spPr/>
      <dgm:t>
        <a:bodyPr/>
        <a:lstStyle/>
        <a:p>
          <a:pPr>
            <a:lnSpc>
              <a:spcPct val="100000"/>
            </a:lnSpc>
          </a:pPr>
          <a:r>
            <a:rPr lang="en-US" dirty="0"/>
            <a:t>Dataset Timeline is from February 2016 to June 2020. Uses traffic incident events API hosted on Kaggle*. Initial raw data is parsed from various US  transportation departments, traffic cameras and sensors. </a:t>
          </a:r>
        </a:p>
      </dgm:t>
    </dgm:pt>
    <dgm:pt modelId="{95718D32-CFE9-4280-9ED4-01A9794A843D}" type="parTrans" cxnId="{4043C52C-FEC5-431E-981F-E7AA7A6C68E8}">
      <dgm:prSet/>
      <dgm:spPr/>
      <dgm:t>
        <a:bodyPr/>
        <a:lstStyle/>
        <a:p>
          <a:endParaRPr lang="en-US"/>
        </a:p>
      </dgm:t>
    </dgm:pt>
    <dgm:pt modelId="{1A8BB21E-95E8-4CF5-BBD0-595CE977D1F4}" type="sibTrans" cxnId="{4043C52C-FEC5-431E-981F-E7AA7A6C68E8}">
      <dgm:prSet/>
      <dgm:spPr/>
      <dgm:t>
        <a:bodyPr/>
        <a:lstStyle/>
        <a:p>
          <a:endParaRPr lang="en-US"/>
        </a:p>
      </dgm:t>
    </dgm:pt>
    <dgm:pt modelId="{B47EED08-E174-4548-A132-A0DF5611ED5A}">
      <dgm:prSet/>
      <dgm:spPr/>
      <dgm:t>
        <a:bodyPr/>
        <a:lstStyle/>
        <a:p>
          <a:pPr>
            <a:lnSpc>
              <a:spcPct val="100000"/>
            </a:lnSpc>
          </a:pPr>
          <a:r>
            <a:rPr lang="en-US" dirty="0"/>
            <a:t>Jupyter Notebook with Python integration and Pandas library utilized to clean up dataset.</a:t>
          </a:r>
        </a:p>
      </dgm:t>
    </dgm:pt>
    <dgm:pt modelId="{C028895D-444D-4363-9B39-F587EB7E2C4D}" type="parTrans" cxnId="{2F2CA0CD-1961-45D9-837C-61CEA1369346}">
      <dgm:prSet/>
      <dgm:spPr/>
      <dgm:t>
        <a:bodyPr/>
        <a:lstStyle/>
        <a:p>
          <a:endParaRPr lang="en-US"/>
        </a:p>
      </dgm:t>
    </dgm:pt>
    <dgm:pt modelId="{21D0582B-5089-441D-88BC-78FC4806D38A}" type="sibTrans" cxnId="{2F2CA0CD-1961-45D9-837C-61CEA1369346}">
      <dgm:prSet/>
      <dgm:spPr/>
      <dgm:t>
        <a:bodyPr/>
        <a:lstStyle/>
        <a:p>
          <a:endParaRPr lang="en-US"/>
        </a:p>
      </dgm:t>
    </dgm:pt>
    <dgm:pt modelId="{AE0AE299-1C84-46A5-8364-B5FEAA9D3DA9}">
      <dgm:prSet/>
      <dgm:spPr/>
      <dgm:t>
        <a:bodyPr/>
        <a:lstStyle/>
        <a:p>
          <a:pPr>
            <a:lnSpc>
              <a:spcPct val="100000"/>
            </a:lnSpc>
          </a:pPr>
          <a:r>
            <a:rPr lang="en-US" dirty="0"/>
            <a:t>Various cleaning methods such as dropping NA values, splitting Start_Time column into various time attributes, creating segmented bins for categorical variables, filling NA values with 0 for necessary columns, etc.</a:t>
          </a:r>
        </a:p>
      </dgm:t>
    </dgm:pt>
    <dgm:pt modelId="{5D9B469A-64F9-42B9-A70D-4CE7C712886A}" type="parTrans" cxnId="{8C271826-D4D8-4C14-9A9D-322C24E42A8B}">
      <dgm:prSet/>
      <dgm:spPr/>
      <dgm:t>
        <a:bodyPr/>
        <a:lstStyle/>
        <a:p>
          <a:endParaRPr lang="en-US"/>
        </a:p>
      </dgm:t>
    </dgm:pt>
    <dgm:pt modelId="{B46425BC-4B0A-4D98-900E-9D2CA4E3082B}" type="sibTrans" cxnId="{8C271826-D4D8-4C14-9A9D-322C24E42A8B}">
      <dgm:prSet/>
      <dgm:spPr/>
      <dgm:t>
        <a:bodyPr/>
        <a:lstStyle/>
        <a:p>
          <a:endParaRPr lang="en-US"/>
        </a:p>
      </dgm:t>
    </dgm:pt>
    <dgm:pt modelId="{4098721B-61A1-4F40-BB99-4F3AAE5D5EB1}">
      <dgm:prSet/>
      <dgm:spPr/>
      <dgm:t>
        <a:bodyPr/>
        <a:lstStyle/>
        <a:p>
          <a:pPr>
            <a:lnSpc>
              <a:spcPct val="100000"/>
            </a:lnSpc>
          </a:pPr>
          <a:r>
            <a:rPr lang="en-US" dirty="0"/>
            <a:t>PostgreSQL database was used to host our large CSV file locally, imported from Jupyter Notebook using </a:t>
          </a:r>
          <a:r>
            <a:rPr lang="en-US" i="1" dirty="0"/>
            <a:t>sqlalchemy</a:t>
          </a:r>
          <a:r>
            <a:rPr lang="en-US" dirty="0"/>
            <a:t> library.</a:t>
          </a:r>
        </a:p>
      </dgm:t>
    </dgm:pt>
    <dgm:pt modelId="{D6E95203-0985-4F36-BDD8-328EEDEE969A}" type="parTrans" cxnId="{5B9DB161-8BF1-4666-9189-5950C91BAC0B}">
      <dgm:prSet/>
      <dgm:spPr/>
      <dgm:t>
        <a:bodyPr/>
        <a:lstStyle/>
        <a:p>
          <a:endParaRPr lang="en-US"/>
        </a:p>
      </dgm:t>
    </dgm:pt>
    <dgm:pt modelId="{78A5632C-16A1-43EB-AAD3-33D8B4ED0038}" type="sibTrans" cxnId="{5B9DB161-8BF1-4666-9189-5950C91BAC0B}">
      <dgm:prSet/>
      <dgm:spPr/>
      <dgm:t>
        <a:bodyPr/>
        <a:lstStyle/>
        <a:p>
          <a:endParaRPr lang="en-US"/>
        </a:p>
      </dgm:t>
    </dgm:pt>
    <dgm:pt modelId="{A7260973-BD58-4B10-8A27-A344E56BC126}">
      <dgm:prSet/>
      <dgm:spPr/>
      <dgm:t>
        <a:bodyPr/>
        <a:lstStyle/>
        <a:p>
          <a:pPr>
            <a:lnSpc>
              <a:spcPct val="100000"/>
            </a:lnSpc>
          </a:pPr>
          <a:r>
            <a:rPr lang="en-US" dirty="0"/>
            <a:t>Our cleaned dataset is 560 Megabytes and has 3.4 million rows with columns such as Latitude/Longitude, Zip Code, Temperature, Severity, etc.</a:t>
          </a:r>
        </a:p>
      </dgm:t>
    </dgm:pt>
    <dgm:pt modelId="{C3406A6A-EB61-46EE-8174-4C17352AC1AC}" type="parTrans" cxnId="{DA50584C-A2C7-42A4-AB7B-ACDF03F5CB75}">
      <dgm:prSet/>
      <dgm:spPr/>
      <dgm:t>
        <a:bodyPr/>
        <a:lstStyle/>
        <a:p>
          <a:endParaRPr lang="en-US"/>
        </a:p>
      </dgm:t>
    </dgm:pt>
    <dgm:pt modelId="{15E86085-28EB-47B1-9438-964F7FE97945}" type="sibTrans" cxnId="{DA50584C-A2C7-42A4-AB7B-ACDF03F5CB75}">
      <dgm:prSet/>
      <dgm:spPr/>
      <dgm:t>
        <a:bodyPr/>
        <a:lstStyle/>
        <a:p>
          <a:endParaRPr lang="en-US"/>
        </a:p>
      </dgm:t>
    </dgm:pt>
    <dgm:pt modelId="{A9ADE8E5-C1A4-4737-A05E-CFD3659E9719}">
      <dgm:prSet/>
      <dgm:spPr/>
      <dgm:t>
        <a:bodyPr/>
        <a:lstStyle/>
        <a:p>
          <a:pPr>
            <a:lnSpc>
              <a:spcPct val="100000"/>
            </a:lnSpc>
          </a:pPr>
          <a:r>
            <a:rPr lang="en-US" dirty="0"/>
            <a:t>Before cleaning, the dataset is of CSV format, with file size of 1.2 Gigabytes containing 3.5 million rows.</a:t>
          </a:r>
        </a:p>
      </dgm:t>
    </dgm:pt>
    <dgm:pt modelId="{EAD72FBA-FF3E-44E6-834B-0BDD5360DBCB}" type="parTrans" cxnId="{F7F0EAA9-A5C6-444F-83AF-DAD02D24A995}">
      <dgm:prSet/>
      <dgm:spPr/>
      <dgm:t>
        <a:bodyPr/>
        <a:lstStyle/>
        <a:p>
          <a:endParaRPr lang="en-US"/>
        </a:p>
      </dgm:t>
    </dgm:pt>
    <dgm:pt modelId="{A5B339A3-BD51-41B3-A529-6BA0B712280E}" type="sibTrans" cxnId="{F7F0EAA9-A5C6-444F-83AF-DAD02D24A995}">
      <dgm:prSet/>
      <dgm:spPr/>
      <dgm:t>
        <a:bodyPr/>
        <a:lstStyle/>
        <a:p>
          <a:endParaRPr lang="en-US"/>
        </a:p>
      </dgm:t>
    </dgm:pt>
    <dgm:pt modelId="{03AD2729-8363-4F64-ABC3-366802612254}" type="pres">
      <dgm:prSet presAssocID="{9A3FCB81-F5FF-4302-B00D-4301994089D4}" presName="root" presStyleCnt="0">
        <dgm:presLayoutVars>
          <dgm:dir/>
          <dgm:resizeHandles val="exact"/>
        </dgm:presLayoutVars>
      </dgm:prSet>
      <dgm:spPr/>
    </dgm:pt>
    <dgm:pt modelId="{363715DE-6B46-4906-8D48-CD572A6847E6}" type="pres">
      <dgm:prSet presAssocID="{3B953A7B-76B8-4DED-AAC1-819BFCECEAE6}" presName="compNode" presStyleCnt="0"/>
      <dgm:spPr/>
    </dgm:pt>
    <dgm:pt modelId="{831D482D-2232-45EE-9905-57D6D52A51E5}" type="pres">
      <dgm:prSet presAssocID="{3B953A7B-76B8-4DED-AAC1-819BFCECEAE6}" presName="iconRect" presStyleLbl="node1" presStyleIdx="0" presStyleCnt="6" custScaleX="128019" custScaleY="1395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555CF91-EE43-466E-949A-21F60F56500F}" type="pres">
      <dgm:prSet presAssocID="{3B953A7B-76B8-4DED-AAC1-819BFCECEAE6}" presName="spaceRect" presStyleCnt="0"/>
      <dgm:spPr/>
    </dgm:pt>
    <dgm:pt modelId="{7C9C7F78-E0A0-471E-A972-9B62D9ADFB9D}" type="pres">
      <dgm:prSet presAssocID="{3B953A7B-76B8-4DED-AAC1-819BFCECEAE6}" presName="textRect" presStyleLbl="revTx" presStyleIdx="0" presStyleCnt="6" custScaleX="122635" custScaleY="114463">
        <dgm:presLayoutVars>
          <dgm:chMax val="1"/>
          <dgm:chPref val="1"/>
        </dgm:presLayoutVars>
      </dgm:prSet>
      <dgm:spPr/>
    </dgm:pt>
    <dgm:pt modelId="{C5CCD8CF-BAC5-4FD8-A1B6-7FC1642DF2EB}" type="pres">
      <dgm:prSet presAssocID="{1A8BB21E-95E8-4CF5-BBD0-595CE977D1F4}" presName="sibTrans" presStyleCnt="0"/>
      <dgm:spPr/>
    </dgm:pt>
    <dgm:pt modelId="{D55146A5-CA6E-41AE-ACED-CA9DE1872D82}" type="pres">
      <dgm:prSet presAssocID="{A9ADE8E5-C1A4-4737-A05E-CFD3659E9719}" presName="compNode" presStyleCnt="0"/>
      <dgm:spPr/>
    </dgm:pt>
    <dgm:pt modelId="{BE17BB98-D546-45C8-A58C-E31CF2594C5E}" type="pres">
      <dgm:prSet presAssocID="{A9ADE8E5-C1A4-4737-A05E-CFD3659E9719}" presName="iconRect" presStyleLbl="node1" presStyleIdx="1" presStyleCnt="6" custScaleX="154626" custScaleY="13959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p and bucket"/>
        </a:ext>
      </dgm:extLst>
    </dgm:pt>
    <dgm:pt modelId="{15F70F54-8497-4CFE-ADD8-1869E4B62E1C}" type="pres">
      <dgm:prSet presAssocID="{A9ADE8E5-C1A4-4737-A05E-CFD3659E9719}" presName="spaceRect" presStyleCnt="0"/>
      <dgm:spPr/>
    </dgm:pt>
    <dgm:pt modelId="{BBA57B02-954A-431E-B35D-E97F7CD21B5B}" type="pres">
      <dgm:prSet presAssocID="{A9ADE8E5-C1A4-4737-A05E-CFD3659E9719}" presName="textRect" presStyleLbl="revTx" presStyleIdx="1" presStyleCnt="6" custScaleX="104717" custScaleY="111725">
        <dgm:presLayoutVars>
          <dgm:chMax val="1"/>
          <dgm:chPref val="1"/>
        </dgm:presLayoutVars>
      </dgm:prSet>
      <dgm:spPr/>
    </dgm:pt>
    <dgm:pt modelId="{171CB93C-0621-4FCE-ACE5-2DE4BA8836D9}" type="pres">
      <dgm:prSet presAssocID="{A5B339A3-BD51-41B3-A529-6BA0B712280E}" presName="sibTrans" presStyleCnt="0"/>
      <dgm:spPr/>
    </dgm:pt>
    <dgm:pt modelId="{22878F0C-9A56-4006-9C1F-A5D715000B1D}" type="pres">
      <dgm:prSet presAssocID="{B47EED08-E174-4548-A132-A0DF5611ED5A}" presName="compNode" presStyleCnt="0"/>
      <dgm:spPr/>
    </dgm:pt>
    <dgm:pt modelId="{5CCD2992-7DA2-4797-9FD5-36C24E9DEC91}" type="pres">
      <dgm:prSet presAssocID="{B47EED08-E174-4548-A132-A0DF5611ED5A}" presName="iconRect" presStyleLbl="node1" presStyleIdx="2" presStyleCnt="6" custScaleX="154001" custScaleY="13959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EF0B1FB8-B9A6-4802-80C5-C8FA992E17AC}" type="pres">
      <dgm:prSet presAssocID="{B47EED08-E174-4548-A132-A0DF5611ED5A}" presName="spaceRect" presStyleCnt="0"/>
      <dgm:spPr/>
    </dgm:pt>
    <dgm:pt modelId="{E5DF1BAA-E125-424E-B4BE-50A4EF3708D1}" type="pres">
      <dgm:prSet presAssocID="{B47EED08-E174-4548-A132-A0DF5611ED5A}" presName="textRect" presStyleLbl="revTx" presStyleIdx="2" presStyleCnt="6" custScaleX="114645" custScaleY="117993">
        <dgm:presLayoutVars>
          <dgm:chMax val="1"/>
          <dgm:chPref val="1"/>
        </dgm:presLayoutVars>
      </dgm:prSet>
      <dgm:spPr/>
    </dgm:pt>
    <dgm:pt modelId="{D1869EBD-D6A0-4A1F-9499-4F550F157EB5}" type="pres">
      <dgm:prSet presAssocID="{21D0582B-5089-441D-88BC-78FC4806D38A}" presName="sibTrans" presStyleCnt="0"/>
      <dgm:spPr/>
    </dgm:pt>
    <dgm:pt modelId="{69F1CBD3-1BDD-410B-B453-19A15787ECF9}" type="pres">
      <dgm:prSet presAssocID="{AE0AE299-1C84-46A5-8364-B5FEAA9D3DA9}" presName="compNode" presStyleCnt="0"/>
      <dgm:spPr/>
    </dgm:pt>
    <dgm:pt modelId="{7FEC87B5-FC1E-4D2B-AC26-D2E8B06CBC6B}" type="pres">
      <dgm:prSet presAssocID="{AE0AE299-1C84-46A5-8364-B5FEAA9D3DA9}" presName="iconRect" presStyleLbl="node1" presStyleIdx="3" presStyleCnt="6" custScaleX="139760" custScaleY="13959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BDA2961-9F9B-4D55-81AE-D3FA7C972DE9}" type="pres">
      <dgm:prSet presAssocID="{AE0AE299-1C84-46A5-8364-B5FEAA9D3DA9}" presName="spaceRect" presStyleCnt="0"/>
      <dgm:spPr/>
    </dgm:pt>
    <dgm:pt modelId="{58DBA4C4-9247-4C16-AA88-D89E026E987C}" type="pres">
      <dgm:prSet presAssocID="{AE0AE299-1C84-46A5-8364-B5FEAA9D3DA9}" presName="textRect" presStyleLbl="revTx" presStyleIdx="3" presStyleCnt="6" custScaleX="126615" custScaleY="113015">
        <dgm:presLayoutVars>
          <dgm:chMax val="1"/>
          <dgm:chPref val="1"/>
        </dgm:presLayoutVars>
      </dgm:prSet>
      <dgm:spPr/>
    </dgm:pt>
    <dgm:pt modelId="{7743DA0F-2884-4F15-ACCE-B3F70C07C8B9}" type="pres">
      <dgm:prSet presAssocID="{B46425BC-4B0A-4D98-900E-9D2CA4E3082B}" presName="sibTrans" presStyleCnt="0"/>
      <dgm:spPr/>
    </dgm:pt>
    <dgm:pt modelId="{1341F523-9716-438C-912B-C23CADFB3611}" type="pres">
      <dgm:prSet presAssocID="{4098721B-61A1-4F40-BB99-4F3AAE5D5EB1}" presName="compNode" presStyleCnt="0"/>
      <dgm:spPr/>
    </dgm:pt>
    <dgm:pt modelId="{C3AA0D97-0EF6-477A-94E9-2713A99D1292}" type="pres">
      <dgm:prSet presAssocID="{4098721B-61A1-4F40-BB99-4F3AAE5D5EB1}" presName="iconRect" presStyleLbl="node1" presStyleIdx="4" presStyleCnt="6" custScaleX="150028" custScaleY="13959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4000" b="-4000"/>
          </a:stretch>
        </a:blipFill>
        <a:ln>
          <a:noFill/>
        </a:ln>
      </dgm:spPr>
      <dgm:extLst>
        <a:ext uri="{E40237B7-FDA0-4F09-8148-C483321AD2D9}">
          <dgm14:cNvPr xmlns:dgm14="http://schemas.microsoft.com/office/drawing/2010/diagram" id="0" name="" descr="Server"/>
        </a:ext>
      </dgm:extLst>
    </dgm:pt>
    <dgm:pt modelId="{FCA052ED-9A39-4178-AA3F-2C0AF623B90B}" type="pres">
      <dgm:prSet presAssocID="{4098721B-61A1-4F40-BB99-4F3AAE5D5EB1}" presName="spaceRect" presStyleCnt="0"/>
      <dgm:spPr/>
    </dgm:pt>
    <dgm:pt modelId="{24EB910D-8FCD-494E-ABEC-EBB43CF8432B}" type="pres">
      <dgm:prSet presAssocID="{4098721B-61A1-4F40-BB99-4F3AAE5D5EB1}" presName="textRect" presStyleLbl="revTx" presStyleIdx="4" presStyleCnt="6" custScaleX="120863" custScaleY="111462">
        <dgm:presLayoutVars>
          <dgm:chMax val="1"/>
          <dgm:chPref val="1"/>
        </dgm:presLayoutVars>
      </dgm:prSet>
      <dgm:spPr/>
    </dgm:pt>
    <dgm:pt modelId="{5CBE8A76-ED36-416C-9E99-1501AF7362CD}" type="pres">
      <dgm:prSet presAssocID="{78A5632C-16A1-43EB-AAD3-33D8B4ED0038}" presName="sibTrans" presStyleCnt="0"/>
      <dgm:spPr/>
    </dgm:pt>
    <dgm:pt modelId="{BFC5279B-F9BE-49AA-8ED8-E7C5F49217A5}" type="pres">
      <dgm:prSet presAssocID="{A7260973-BD58-4B10-8A27-A344E56BC126}" presName="compNode" presStyleCnt="0"/>
      <dgm:spPr/>
    </dgm:pt>
    <dgm:pt modelId="{F8EA89B4-225C-415E-B71D-9EC9E7DE08A7}" type="pres">
      <dgm:prSet presAssocID="{A7260973-BD58-4B10-8A27-A344E56BC126}" presName="iconRect" presStyleLbl="node1" presStyleIdx="5" presStyleCnt="6" custScaleX="154850" custScaleY="139593"/>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t="-5000" b="-5000"/>
          </a:stretch>
        </a:blipFill>
        <a:ln>
          <a:noFill/>
        </a:ln>
      </dgm:spPr>
      <dgm:extLst>
        <a:ext uri="{E40237B7-FDA0-4F09-8148-C483321AD2D9}">
          <dgm14:cNvPr xmlns:dgm14="http://schemas.microsoft.com/office/drawing/2010/diagram" id="0" name="" descr="Filter"/>
        </a:ext>
      </dgm:extLst>
    </dgm:pt>
    <dgm:pt modelId="{15FF3C4A-9726-41B9-8F6B-ECE2B356C08B}" type="pres">
      <dgm:prSet presAssocID="{A7260973-BD58-4B10-8A27-A344E56BC126}" presName="spaceRect" presStyleCnt="0"/>
      <dgm:spPr/>
    </dgm:pt>
    <dgm:pt modelId="{ADAEF61C-8103-4E62-98D1-92071BA54E2E}" type="pres">
      <dgm:prSet presAssocID="{A7260973-BD58-4B10-8A27-A344E56BC126}" presName="textRect" presStyleLbl="revTx" presStyleIdx="5" presStyleCnt="6" custScaleX="120839" custScaleY="114830">
        <dgm:presLayoutVars>
          <dgm:chMax val="1"/>
          <dgm:chPref val="1"/>
        </dgm:presLayoutVars>
      </dgm:prSet>
      <dgm:spPr/>
    </dgm:pt>
  </dgm:ptLst>
  <dgm:cxnLst>
    <dgm:cxn modelId="{BDF22E04-72D8-4769-8787-E7124461A9CD}" type="presOf" srcId="{A7260973-BD58-4B10-8A27-A344E56BC126}" destId="{ADAEF61C-8103-4E62-98D1-92071BA54E2E}" srcOrd="0" destOrd="0" presId="urn:microsoft.com/office/officeart/2018/2/layout/IconLabelList"/>
    <dgm:cxn modelId="{6756E715-86A5-49A9-AA24-9BBCE9F6DCDF}" type="presOf" srcId="{AE0AE299-1C84-46A5-8364-B5FEAA9D3DA9}" destId="{58DBA4C4-9247-4C16-AA88-D89E026E987C}" srcOrd="0" destOrd="0" presId="urn:microsoft.com/office/officeart/2018/2/layout/IconLabelList"/>
    <dgm:cxn modelId="{8C271826-D4D8-4C14-9A9D-322C24E42A8B}" srcId="{9A3FCB81-F5FF-4302-B00D-4301994089D4}" destId="{AE0AE299-1C84-46A5-8364-B5FEAA9D3DA9}" srcOrd="3" destOrd="0" parTransId="{5D9B469A-64F9-42B9-A70D-4CE7C712886A}" sibTransId="{B46425BC-4B0A-4D98-900E-9D2CA4E3082B}"/>
    <dgm:cxn modelId="{4043C52C-FEC5-431E-981F-E7AA7A6C68E8}" srcId="{9A3FCB81-F5FF-4302-B00D-4301994089D4}" destId="{3B953A7B-76B8-4DED-AAC1-819BFCECEAE6}" srcOrd="0" destOrd="0" parTransId="{95718D32-CFE9-4280-9ED4-01A9794A843D}" sibTransId="{1A8BB21E-95E8-4CF5-BBD0-595CE977D1F4}"/>
    <dgm:cxn modelId="{5B9DB161-8BF1-4666-9189-5950C91BAC0B}" srcId="{9A3FCB81-F5FF-4302-B00D-4301994089D4}" destId="{4098721B-61A1-4F40-BB99-4F3AAE5D5EB1}" srcOrd="4" destOrd="0" parTransId="{D6E95203-0985-4F36-BDD8-328EEDEE969A}" sibTransId="{78A5632C-16A1-43EB-AAD3-33D8B4ED0038}"/>
    <dgm:cxn modelId="{DA50584C-A2C7-42A4-AB7B-ACDF03F5CB75}" srcId="{9A3FCB81-F5FF-4302-B00D-4301994089D4}" destId="{A7260973-BD58-4B10-8A27-A344E56BC126}" srcOrd="5" destOrd="0" parTransId="{C3406A6A-EB61-46EE-8174-4C17352AC1AC}" sibTransId="{15E86085-28EB-47B1-9438-964F7FE97945}"/>
    <dgm:cxn modelId="{7D5B994C-CCA9-4699-9118-1A5BB687D67A}" type="presOf" srcId="{A9ADE8E5-C1A4-4737-A05E-CFD3659E9719}" destId="{BBA57B02-954A-431E-B35D-E97F7CD21B5B}" srcOrd="0" destOrd="0" presId="urn:microsoft.com/office/officeart/2018/2/layout/IconLabelList"/>
    <dgm:cxn modelId="{FC8E4082-2481-40B9-A99E-98881BD265D9}" type="presOf" srcId="{4098721B-61A1-4F40-BB99-4F3AAE5D5EB1}" destId="{24EB910D-8FCD-494E-ABEC-EBB43CF8432B}" srcOrd="0" destOrd="0" presId="urn:microsoft.com/office/officeart/2018/2/layout/IconLabelList"/>
    <dgm:cxn modelId="{29EF01A0-41B4-4EAC-A931-1552214E9D36}" type="presOf" srcId="{3B953A7B-76B8-4DED-AAC1-819BFCECEAE6}" destId="{7C9C7F78-E0A0-471E-A972-9B62D9ADFB9D}" srcOrd="0" destOrd="0" presId="urn:microsoft.com/office/officeart/2018/2/layout/IconLabelList"/>
    <dgm:cxn modelId="{F7F0EAA9-A5C6-444F-83AF-DAD02D24A995}" srcId="{9A3FCB81-F5FF-4302-B00D-4301994089D4}" destId="{A9ADE8E5-C1A4-4737-A05E-CFD3659E9719}" srcOrd="1" destOrd="0" parTransId="{EAD72FBA-FF3E-44E6-834B-0BDD5360DBCB}" sibTransId="{A5B339A3-BD51-41B3-A529-6BA0B712280E}"/>
    <dgm:cxn modelId="{E4E683B0-795A-4FA7-8CA0-7F407235E3AE}" type="presOf" srcId="{B47EED08-E174-4548-A132-A0DF5611ED5A}" destId="{E5DF1BAA-E125-424E-B4BE-50A4EF3708D1}" srcOrd="0" destOrd="0" presId="urn:microsoft.com/office/officeart/2018/2/layout/IconLabelList"/>
    <dgm:cxn modelId="{2F2CA0CD-1961-45D9-837C-61CEA1369346}" srcId="{9A3FCB81-F5FF-4302-B00D-4301994089D4}" destId="{B47EED08-E174-4548-A132-A0DF5611ED5A}" srcOrd="2" destOrd="0" parTransId="{C028895D-444D-4363-9B39-F587EB7E2C4D}" sibTransId="{21D0582B-5089-441D-88BC-78FC4806D38A}"/>
    <dgm:cxn modelId="{B89586D3-6E9A-4EFB-9792-3A25F2933B8D}" type="presOf" srcId="{9A3FCB81-F5FF-4302-B00D-4301994089D4}" destId="{03AD2729-8363-4F64-ABC3-366802612254}" srcOrd="0" destOrd="0" presId="urn:microsoft.com/office/officeart/2018/2/layout/IconLabelList"/>
    <dgm:cxn modelId="{7F83E6E3-847A-4FDD-8E6B-893F81E9FDCE}" type="presParOf" srcId="{03AD2729-8363-4F64-ABC3-366802612254}" destId="{363715DE-6B46-4906-8D48-CD572A6847E6}" srcOrd="0" destOrd="0" presId="urn:microsoft.com/office/officeart/2018/2/layout/IconLabelList"/>
    <dgm:cxn modelId="{465ECF22-4CF7-48B7-B92E-4300D73CB64B}" type="presParOf" srcId="{363715DE-6B46-4906-8D48-CD572A6847E6}" destId="{831D482D-2232-45EE-9905-57D6D52A51E5}" srcOrd="0" destOrd="0" presId="urn:microsoft.com/office/officeart/2018/2/layout/IconLabelList"/>
    <dgm:cxn modelId="{CEE12BF0-9E8E-4E9E-8F5B-B2466655BB2B}" type="presParOf" srcId="{363715DE-6B46-4906-8D48-CD572A6847E6}" destId="{7555CF91-EE43-466E-949A-21F60F56500F}" srcOrd="1" destOrd="0" presId="urn:microsoft.com/office/officeart/2018/2/layout/IconLabelList"/>
    <dgm:cxn modelId="{B0FE9107-BAEE-4401-BC76-68E5A5F729A7}" type="presParOf" srcId="{363715DE-6B46-4906-8D48-CD572A6847E6}" destId="{7C9C7F78-E0A0-471E-A972-9B62D9ADFB9D}" srcOrd="2" destOrd="0" presId="urn:microsoft.com/office/officeart/2018/2/layout/IconLabelList"/>
    <dgm:cxn modelId="{4CA8671E-C22C-4747-9082-DC6447F6FBCD}" type="presParOf" srcId="{03AD2729-8363-4F64-ABC3-366802612254}" destId="{C5CCD8CF-BAC5-4FD8-A1B6-7FC1642DF2EB}" srcOrd="1" destOrd="0" presId="urn:microsoft.com/office/officeart/2018/2/layout/IconLabelList"/>
    <dgm:cxn modelId="{F5C3F55B-B472-4DA9-9029-1C4C402C8882}" type="presParOf" srcId="{03AD2729-8363-4F64-ABC3-366802612254}" destId="{D55146A5-CA6E-41AE-ACED-CA9DE1872D82}" srcOrd="2" destOrd="0" presId="urn:microsoft.com/office/officeart/2018/2/layout/IconLabelList"/>
    <dgm:cxn modelId="{1AC7A6DD-10A3-4FCB-A503-6EEB485AF3B8}" type="presParOf" srcId="{D55146A5-CA6E-41AE-ACED-CA9DE1872D82}" destId="{BE17BB98-D546-45C8-A58C-E31CF2594C5E}" srcOrd="0" destOrd="0" presId="urn:microsoft.com/office/officeart/2018/2/layout/IconLabelList"/>
    <dgm:cxn modelId="{C6A31301-6C13-43BD-B13C-79D9B68A08BC}" type="presParOf" srcId="{D55146A5-CA6E-41AE-ACED-CA9DE1872D82}" destId="{15F70F54-8497-4CFE-ADD8-1869E4B62E1C}" srcOrd="1" destOrd="0" presId="urn:microsoft.com/office/officeart/2018/2/layout/IconLabelList"/>
    <dgm:cxn modelId="{AFD43B8C-4C77-43FE-8A4C-A9204711E734}" type="presParOf" srcId="{D55146A5-CA6E-41AE-ACED-CA9DE1872D82}" destId="{BBA57B02-954A-431E-B35D-E97F7CD21B5B}" srcOrd="2" destOrd="0" presId="urn:microsoft.com/office/officeart/2018/2/layout/IconLabelList"/>
    <dgm:cxn modelId="{E69068A5-F384-4330-AE79-E8B677B4904C}" type="presParOf" srcId="{03AD2729-8363-4F64-ABC3-366802612254}" destId="{171CB93C-0621-4FCE-ACE5-2DE4BA8836D9}" srcOrd="3" destOrd="0" presId="urn:microsoft.com/office/officeart/2018/2/layout/IconLabelList"/>
    <dgm:cxn modelId="{CAC35062-1DC4-4B07-A10B-59DFF5A134CC}" type="presParOf" srcId="{03AD2729-8363-4F64-ABC3-366802612254}" destId="{22878F0C-9A56-4006-9C1F-A5D715000B1D}" srcOrd="4" destOrd="0" presId="urn:microsoft.com/office/officeart/2018/2/layout/IconLabelList"/>
    <dgm:cxn modelId="{ECEEC43A-8839-4F17-AC6C-C1CB939E9B03}" type="presParOf" srcId="{22878F0C-9A56-4006-9C1F-A5D715000B1D}" destId="{5CCD2992-7DA2-4797-9FD5-36C24E9DEC91}" srcOrd="0" destOrd="0" presId="urn:microsoft.com/office/officeart/2018/2/layout/IconLabelList"/>
    <dgm:cxn modelId="{AAC50650-49E8-46F8-AE6F-AB39D75E1396}" type="presParOf" srcId="{22878F0C-9A56-4006-9C1F-A5D715000B1D}" destId="{EF0B1FB8-B9A6-4802-80C5-C8FA992E17AC}" srcOrd="1" destOrd="0" presId="urn:microsoft.com/office/officeart/2018/2/layout/IconLabelList"/>
    <dgm:cxn modelId="{AC92085C-49DE-4371-90E2-5E72C33FB771}" type="presParOf" srcId="{22878F0C-9A56-4006-9C1F-A5D715000B1D}" destId="{E5DF1BAA-E125-424E-B4BE-50A4EF3708D1}" srcOrd="2" destOrd="0" presId="urn:microsoft.com/office/officeart/2018/2/layout/IconLabelList"/>
    <dgm:cxn modelId="{D38AA26A-F581-4F27-9BDF-285AE418F29A}" type="presParOf" srcId="{03AD2729-8363-4F64-ABC3-366802612254}" destId="{D1869EBD-D6A0-4A1F-9499-4F550F157EB5}" srcOrd="5" destOrd="0" presId="urn:microsoft.com/office/officeart/2018/2/layout/IconLabelList"/>
    <dgm:cxn modelId="{A2782F6D-DF94-4058-8751-0B961925A680}" type="presParOf" srcId="{03AD2729-8363-4F64-ABC3-366802612254}" destId="{69F1CBD3-1BDD-410B-B453-19A15787ECF9}" srcOrd="6" destOrd="0" presId="urn:microsoft.com/office/officeart/2018/2/layout/IconLabelList"/>
    <dgm:cxn modelId="{E9B13513-A309-4E5B-8F5C-C422B5D7F974}" type="presParOf" srcId="{69F1CBD3-1BDD-410B-B453-19A15787ECF9}" destId="{7FEC87B5-FC1E-4D2B-AC26-D2E8B06CBC6B}" srcOrd="0" destOrd="0" presId="urn:microsoft.com/office/officeart/2018/2/layout/IconLabelList"/>
    <dgm:cxn modelId="{5E3DFCB0-9168-4902-A2CF-DBE3C8438419}" type="presParOf" srcId="{69F1CBD3-1BDD-410B-B453-19A15787ECF9}" destId="{BBDA2961-9F9B-4D55-81AE-D3FA7C972DE9}" srcOrd="1" destOrd="0" presId="urn:microsoft.com/office/officeart/2018/2/layout/IconLabelList"/>
    <dgm:cxn modelId="{B470925F-7415-4A85-918E-DAD05A4A379B}" type="presParOf" srcId="{69F1CBD3-1BDD-410B-B453-19A15787ECF9}" destId="{58DBA4C4-9247-4C16-AA88-D89E026E987C}" srcOrd="2" destOrd="0" presId="urn:microsoft.com/office/officeart/2018/2/layout/IconLabelList"/>
    <dgm:cxn modelId="{58D1073F-CBA2-4931-9EDD-3F3AA00976C6}" type="presParOf" srcId="{03AD2729-8363-4F64-ABC3-366802612254}" destId="{7743DA0F-2884-4F15-ACCE-B3F70C07C8B9}" srcOrd="7" destOrd="0" presId="urn:microsoft.com/office/officeart/2018/2/layout/IconLabelList"/>
    <dgm:cxn modelId="{7CFDACD1-8D30-4793-9586-DD790836B958}" type="presParOf" srcId="{03AD2729-8363-4F64-ABC3-366802612254}" destId="{1341F523-9716-438C-912B-C23CADFB3611}" srcOrd="8" destOrd="0" presId="urn:microsoft.com/office/officeart/2018/2/layout/IconLabelList"/>
    <dgm:cxn modelId="{EF73297A-BA29-48F0-BF0D-E4D0112C493D}" type="presParOf" srcId="{1341F523-9716-438C-912B-C23CADFB3611}" destId="{C3AA0D97-0EF6-477A-94E9-2713A99D1292}" srcOrd="0" destOrd="0" presId="urn:microsoft.com/office/officeart/2018/2/layout/IconLabelList"/>
    <dgm:cxn modelId="{F2CA58F7-8135-4123-B7B9-F4FA40F85493}" type="presParOf" srcId="{1341F523-9716-438C-912B-C23CADFB3611}" destId="{FCA052ED-9A39-4178-AA3F-2C0AF623B90B}" srcOrd="1" destOrd="0" presId="urn:microsoft.com/office/officeart/2018/2/layout/IconLabelList"/>
    <dgm:cxn modelId="{20D2E016-90E3-4BEE-8756-6D683E3DE70C}" type="presParOf" srcId="{1341F523-9716-438C-912B-C23CADFB3611}" destId="{24EB910D-8FCD-494E-ABEC-EBB43CF8432B}" srcOrd="2" destOrd="0" presId="urn:microsoft.com/office/officeart/2018/2/layout/IconLabelList"/>
    <dgm:cxn modelId="{EADA8F1C-D436-47AF-B48D-297C0234DF1D}" type="presParOf" srcId="{03AD2729-8363-4F64-ABC3-366802612254}" destId="{5CBE8A76-ED36-416C-9E99-1501AF7362CD}" srcOrd="9" destOrd="0" presId="urn:microsoft.com/office/officeart/2018/2/layout/IconLabelList"/>
    <dgm:cxn modelId="{2E7FD74C-487D-4905-B1C4-A8B195C50D2D}" type="presParOf" srcId="{03AD2729-8363-4F64-ABC3-366802612254}" destId="{BFC5279B-F9BE-49AA-8ED8-E7C5F49217A5}" srcOrd="10" destOrd="0" presId="urn:microsoft.com/office/officeart/2018/2/layout/IconLabelList"/>
    <dgm:cxn modelId="{6E96E006-DA0F-4ABA-932D-498FA04D77C7}" type="presParOf" srcId="{BFC5279B-F9BE-49AA-8ED8-E7C5F49217A5}" destId="{F8EA89B4-225C-415E-B71D-9EC9E7DE08A7}" srcOrd="0" destOrd="0" presId="urn:microsoft.com/office/officeart/2018/2/layout/IconLabelList"/>
    <dgm:cxn modelId="{87666C56-C5D9-4514-9485-3A01E1E052F8}" type="presParOf" srcId="{BFC5279B-F9BE-49AA-8ED8-E7C5F49217A5}" destId="{15FF3C4A-9726-41B9-8F6B-ECE2B356C08B}" srcOrd="1" destOrd="0" presId="urn:microsoft.com/office/officeart/2018/2/layout/IconLabelList"/>
    <dgm:cxn modelId="{2222C179-6CD6-49C8-8DDE-EDFE1F05080D}" type="presParOf" srcId="{BFC5279B-F9BE-49AA-8ED8-E7C5F49217A5}" destId="{ADAEF61C-8103-4E62-98D1-92071BA54E2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D482D-2232-45EE-9905-57D6D52A51E5}">
      <dsp:nvSpPr>
        <dsp:cNvPr id="0" name=""/>
        <dsp:cNvSpPr/>
      </dsp:nvSpPr>
      <dsp:spPr>
        <a:xfrm>
          <a:off x="439053" y="713401"/>
          <a:ext cx="777715" cy="848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9C7F78-E0A0-471E-A972-9B62D9ADFB9D}">
      <dsp:nvSpPr>
        <dsp:cNvPr id="0" name=""/>
        <dsp:cNvSpPr/>
      </dsp:nvSpPr>
      <dsp:spPr>
        <a:xfrm>
          <a:off x="125" y="1649391"/>
          <a:ext cx="1655572" cy="110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Dataset Timeline is from February 2016 to June 2020. Uses traffic incident events API hosted on Kaggle*. Initial raw data is parsed from various US  transportation departments, traffic cameras and sensors. </a:t>
          </a:r>
        </a:p>
      </dsp:txBody>
      <dsp:txXfrm>
        <a:off x="125" y="1649391"/>
        <a:ext cx="1655572" cy="1109252"/>
      </dsp:txXfrm>
    </dsp:sp>
    <dsp:sp modelId="{BE17BB98-D546-45C8-A58C-E31CF2594C5E}">
      <dsp:nvSpPr>
        <dsp:cNvPr id="0" name=""/>
        <dsp:cNvSpPr/>
      </dsp:nvSpPr>
      <dsp:spPr>
        <a:xfrm>
          <a:off x="2129110" y="720034"/>
          <a:ext cx="939352" cy="848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57B02-954A-431E-B35D-E97F7CD21B5B}">
      <dsp:nvSpPr>
        <dsp:cNvPr id="0" name=""/>
        <dsp:cNvSpPr/>
      </dsp:nvSpPr>
      <dsp:spPr>
        <a:xfrm>
          <a:off x="1891947" y="1669291"/>
          <a:ext cx="1413679" cy="108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Before cleaning, the dataset is of CSV format, with file size of 1.2 Gigabytes containing 3.5 million rows.</a:t>
          </a:r>
        </a:p>
      </dsp:txBody>
      <dsp:txXfrm>
        <a:off x="1891947" y="1669291"/>
        <a:ext cx="1413679" cy="1082719"/>
      </dsp:txXfrm>
    </dsp:sp>
    <dsp:sp modelId="{5CCD2992-7DA2-4797-9FD5-36C24E9DEC91}">
      <dsp:nvSpPr>
        <dsp:cNvPr id="0" name=""/>
        <dsp:cNvSpPr/>
      </dsp:nvSpPr>
      <dsp:spPr>
        <a:xfrm>
          <a:off x="3847952" y="704849"/>
          <a:ext cx="935556" cy="848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DF1BAA-E125-424E-B4BE-50A4EF3708D1}">
      <dsp:nvSpPr>
        <dsp:cNvPr id="0" name=""/>
        <dsp:cNvSpPr/>
      </dsp:nvSpPr>
      <dsp:spPr>
        <a:xfrm>
          <a:off x="3541877" y="1623734"/>
          <a:ext cx="1547707" cy="114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Jupyter Notebook with Python integration and Pandas library utilized to clean up dataset.</a:t>
          </a:r>
        </a:p>
      </dsp:txBody>
      <dsp:txXfrm>
        <a:off x="3541877" y="1623734"/>
        <a:ext cx="1547707" cy="1143461"/>
      </dsp:txXfrm>
    </dsp:sp>
    <dsp:sp modelId="{7FEC87B5-FC1E-4D2B-AC26-D2E8B06CBC6B}">
      <dsp:nvSpPr>
        <dsp:cNvPr id="0" name=""/>
        <dsp:cNvSpPr/>
      </dsp:nvSpPr>
      <dsp:spPr>
        <a:xfrm>
          <a:off x="5755964" y="716909"/>
          <a:ext cx="849042" cy="848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DBA4C4-9247-4C16-AA88-D89E026E987C}">
      <dsp:nvSpPr>
        <dsp:cNvPr id="0" name=""/>
        <dsp:cNvSpPr/>
      </dsp:nvSpPr>
      <dsp:spPr>
        <a:xfrm>
          <a:off x="5325834" y="1659915"/>
          <a:ext cx="1709302" cy="109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Various cleaning methods such as dropping NA values, splitting Start_Time column into various time attributes, creating segmented bins for categorical variables, filling NA values with 0 for necessary columns, etc.</a:t>
          </a:r>
        </a:p>
      </dsp:txBody>
      <dsp:txXfrm>
        <a:off x="5325834" y="1659915"/>
        <a:ext cx="1709302" cy="1095220"/>
      </dsp:txXfrm>
    </dsp:sp>
    <dsp:sp modelId="{C3AA0D97-0EF6-477A-94E9-2713A99D1292}">
      <dsp:nvSpPr>
        <dsp:cNvPr id="0" name=""/>
        <dsp:cNvSpPr/>
      </dsp:nvSpPr>
      <dsp:spPr>
        <a:xfrm>
          <a:off x="7631502" y="720672"/>
          <a:ext cx="911420" cy="848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4000" b="-4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EB910D-8FCD-494E-ABEC-EBB43CF8432B}">
      <dsp:nvSpPr>
        <dsp:cNvPr id="0" name=""/>
        <dsp:cNvSpPr/>
      </dsp:nvSpPr>
      <dsp:spPr>
        <a:xfrm>
          <a:off x="7271387" y="1671203"/>
          <a:ext cx="1631650" cy="108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PostgreSQL database was used to host our large CSV file locally, imported from Jupyter Notebook using </a:t>
          </a:r>
          <a:r>
            <a:rPr lang="en-US" sz="1100" i="1" kern="1200" dirty="0"/>
            <a:t>sqlalchemy</a:t>
          </a:r>
          <a:r>
            <a:rPr lang="en-US" sz="1100" kern="1200" dirty="0"/>
            <a:t> library.</a:t>
          </a:r>
        </a:p>
      </dsp:txBody>
      <dsp:txXfrm>
        <a:off x="7271387" y="1671203"/>
        <a:ext cx="1631650" cy="1080170"/>
      </dsp:txXfrm>
    </dsp:sp>
    <dsp:sp modelId="{F8EA89B4-225C-415E-B71D-9EC9E7DE08A7}">
      <dsp:nvSpPr>
        <dsp:cNvPr id="0" name=""/>
        <dsp:cNvSpPr/>
      </dsp:nvSpPr>
      <dsp:spPr>
        <a:xfrm>
          <a:off x="9484593" y="712512"/>
          <a:ext cx="940713" cy="84802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t="-5000" b="-5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AEF61C-8103-4E62-98D1-92071BA54E2E}">
      <dsp:nvSpPr>
        <dsp:cNvPr id="0" name=""/>
        <dsp:cNvSpPr/>
      </dsp:nvSpPr>
      <dsp:spPr>
        <a:xfrm>
          <a:off x="9139287" y="1646724"/>
          <a:ext cx="1631326" cy="1112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Our cleaned dataset is 560 Megabytes and has 3.4 million rows with columns such as Latitude/Longitude, Zip Code, Temperature, Severity, etc.</a:t>
          </a:r>
        </a:p>
      </dsp:txBody>
      <dsp:txXfrm>
        <a:off x="9139287" y="1646724"/>
        <a:ext cx="1631326" cy="11128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8C38E-6E99-4CD9-8A0F-A060001954F8}"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B14F1-CE85-464C-BA9C-6460445413EF}" type="slidenum">
              <a:rPr lang="en-US" smtClean="0"/>
              <a:t>‹#›</a:t>
            </a:fld>
            <a:endParaRPr lang="en-US"/>
          </a:p>
        </p:txBody>
      </p:sp>
    </p:spTree>
    <p:extLst>
      <p:ext uri="{BB962C8B-B14F-4D97-AF65-F5344CB8AC3E}">
        <p14:creationId xmlns:p14="http://schemas.microsoft.com/office/powerpoint/2010/main" val="319352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abs/1909.09638" TargetMode="External"/><Relationship Id="rId3" Type="http://schemas.openxmlformats.org/officeDocument/2006/relationships/diagramLayout" Target="../diagrams/layout1.xml"/><Relationship Id="rId7" Type="http://schemas.openxmlformats.org/officeDocument/2006/relationships/hyperlink" Target="https://arxiv.org/abs/1906.05409"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D44E099-FC66-4167-A593-8F6FBB5EE0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47171E04-FEC4-4208-A619-A786E4234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F3DE8019-884E-41C9-A54C-AC668CA52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462C1647-5880-4037-8FCE-16E1F646C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91082BE-FDAA-4A80-88B6-C5F5AD0C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059FE918-3CB9-43E6-8025-22A9C21C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E30464D7-34FF-42C8-8686-C3A865E90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07281894-7888-434B-BC17-FB67B4879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7CDF6636-2EE5-4477-B1E7-136C9B4F3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6A01C238-0F7D-4DF5-A879-329020008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AA10B8D3-BE6D-40AB-BA54-12C4758E5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4CD8C1DF-88C2-4F11-AA23-36D5B5BD3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AF01696-99FF-4093-938A-38D0C7223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629FAB3C-6A93-4306-8525-B9FC787B15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8838005D-B3A9-4E56-9BFB-3DD99E4B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6450237E-A2DE-4BA3-AF9F-06399E5CF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A643E849-3FBA-4248-B0DF-9D6737E23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231C0782-59AA-4C4F-8B86-85102F701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E19975F5-4F93-41BF-9A6D-1E6CFDFF1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AE6458FC-D3D9-469F-A8FB-0431BD156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90B9693F-2248-4DB8-A528-52C13C63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1CC5E15-09A8-41A0-930D-434F7D8D6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5566C56-67EC-43D7-A3D2-3CCBEDAFC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CF74AC36-5E17-4D3B-A93B-1645741EB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39818481-D2FB-4507-B11D-8C6342ACF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E996F5F0-3979-44D1-9AE3-1251DA5D2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05C469C2-FE8F-491E-9139-7E7F8BB38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0D31E63E-1DE1-4400-9D1A-FA0378B29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Picture 5" descr="A close up of a truck&#10;&#10;Description automatically generated">
            <a:extLst>
              <a:ext uri="{FF2B5EF4-FFF2-40B4-BE49-F238E27FC236}">
                <a16:creationId xmlns:a16="http://schemas.microsoft.com/office/drawing/2014/main" id="{B5106778-0E62-4070-8A66-3F40362497FA}"/>
              </a:ext>
            </a:extLst>
          </p:cNvPr>
          <p:cNvPicPr>
            <a:picLocks noChangeAspect="1"/>
          </p:cNvPicPr>
          <p:nvPr/>
        </p:nvPicPr>
        <p:blipFill rotWithShape="1">
          <a:blip r:embed="rId2"/>
          <a:srcRect t="17483" r="-1" b="14844"/>
          <a:stretch/>
        </p:blipFill>
        <p:spPr>
          <a:xfrm>
            <a:off x="4485555" y="10"/>
            <a:ext cx="7706444" cy="3428990"/>
          </a:xfrm>
          <a:prstGeom prst="rect">
            <a:avLst/>
          </a:prstGeom>
        </p:spPr>
      </p:pic>
      <p:pic>
        <p:nvPicPr>
          <p:cNvPr id="8" name="Picture 7" descr="Shape, circle&#10;&#10;Description automatically generated">
            <a:extLst>
              <a:ext uri="{FF2B5EF4-FFF2-40B4-BE49-F238E27FC236}">
                <a16:creationId xmlns:a16="http://schemas.microsoft.com/office/drawing/2014/main" id="{84D3D091-26D5-4351-B86A-023D74142A9D}"/>
              </a:ext>
            </a:extLst>
          </p:cNvPr>
          <p:cNvPicPr>
            <a:picLocks noChangeAspect="1"/>
          </p:cNvPicPr>
          <p:nvPr/>
        </p:nvPicPr>
        <p:blipFill rotWithShape="1">
          <a:blip r:embed="rId3"/>
          <a:srcRect t="27735" r="-4" b="27768"/>
          <a:stretch/>
        </p:blipFill>
        <p:spPr>
          <a:xfrm>
            <a:off x="4485557" y="3429000"/>
            <a:ext cx="7706443" cy="3429000"/>
          </a:xfrm>
          <a:prstGeom prst="rect">
            <a:avLst/>
          </a:prstGeom>
        </p:spPr>
      </p:pic>
      <p:sp useBgFill="1">
        <p:nvSpPr>
          <p:cNvPr id="45" name="Freeform: Shape 44">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730AA028-4D61-442C-92E1-E6A5EA1D9E3A}"/>
              </a:ext>
            </a:extLst>
          </p:cNvPr>
          <p:cNvSpPr>
            <a:spLocks noGrp="1"/>
          </p:cNvSpPr>
          <p:nvPr>
            <p:ph type="ctrTitle"/>
          </p:nvPr>
        </p:nvSpPr>
        <p:spPr>
          <a:xfrm>
            <a:off x="535525" y="624110"/>
            <a:ext cx="5118143" cy="1265389"/>
          </a:xfrm>
        </p:spPr>
        <p:txBody>
          <a:bodyPr vert="horz" lIns="91440" tIns="45720" rIns="91440" bIns="45720" rtlCol="0" anchor="t">
            <a:noAutofit/>
          </a:bodyPr>
          <a:lstStyle/>
          <a:p>
            <a:r>
              <a:rPr lang="en-US" sz="4400" b="1" dirty="0"/>
              <a:t>accidentsHappen</a:t>
            </a:r>
          </a:p>
        </p:txBody>
      </p:sp>
      <p:sp>
        <p:nvSpPr>
          <p:cNvPr id="47" name="Rectangle 46">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BF9F566-628F-4840-A1BC-8CB32D17BAC6}"/>
              </a:ext>
            </a:extLst>
          </p:cNvPr>
          <p:cNvSpPr>
            <a:spLocks noGrp="1"/>
          </p:cNvSpPr>
          <p:nvPr>
            <p:ph type="subTitle" idx="1"/>
          </p:nvPr>
        </p:nvSpPr>
        <p:spPr>
          <a:xfrm>
            <a:off x="531812" y="2133600"/>
            <a:ext cx="4625882" cy="3777622"/>
          </a:xfrm>
        </p:spPr>
        <p:txBody>
          <a:bodyPr vert="horz" lIns="91440" tIns="45720" rIns="91440" bIns="45720" rtlCol="0">
            <a:normAutofit/>
          </a:bodyPr>
          <a:lstStyle/>
          <a:p>
            <a:pPr>
              <a:buFont typeface="Wingdings 3" charset="2"/>
              <a:buChar char=""/>
            </a:pPr>
            <a:r>
              <a:rPr lang="en-US">
                <a:solidFill>
                  <a:schemeClr val="tx1">
                    <a:lumMod val="75000"/>
                    <a:lumOff val="25000"/>
                  </a:schemeClr>
                </a:solidFill>
              </a:rPr>
              <a:t>Robert Lau</a:t>
            </a:r>
          </a:p>
          <a:p>
            <a:pPr>
              <a:buFont typeface="Wingdings 3" charset="2"/>
              <a:buChar char=""/>
            </a:pPr>
            <a:r>
              <a:rPr lang="en-US">
                <a:solidFill>
                  <a:schemeClr val="tx1">
                    <a:lumMod val="75000"/>
                    <a:lumOff val="25000"/>
                  </a:schemeClr>
                </a:solidFill>
              </a:rPr>
              <a:t>Kim Ngo</a:t>
            </a:r>
          </a:p>
          <a:p>
            <a:pPr>
              <a:buFont typeface="Wingdings 3" charset="2"/>
              <a:buChar char=""/>
            </a:pPr>
            <a:r>
              <a:rPr lang="en-US">
                <a:solidFill>
                  <a:schemeClr val="tx1">
                    <a:lumMod val="75000"/>
                    <a:lumOff val="25000"/>
                  </a:schemeClr>
                </a:solidFill>
              </a:rPr>
              <a:t>Joshua Rivera</a:t>
            </a:r>
          </a:p>
          <a:p>
            <a:pPr>
              <a:buFont typeface="Wingdings 3" charset="2"/>
              <a:buChar char=""/>
            </a:pPr>
            <a:r>
              <a:rPr lang="en-US">
                <a:solidFill>
                  <a:schemeClr val="tx1">
                    <a:lumMod val="75000"/>
                    <a:lumOff val="25000"/>
                  </a:schemeClr>
                </a:solidFill>
              </a:rPr>
              <a:t>Simranjot Singh</a:t>
            </a:r>
          </a:p>
          <a:p>
            <a:pPr>
              <a:buFont typeface="Wingdings 3" charset="2"/>
              <a:buChar char=""/>
            </a:pPr>
            <a:endParaRPr lang="en-US">
              <a:solidFill>
                <a:schemeClr val="tx1">
                  <a:lumMod val="75000"/>
                  <a:lumOff val="25000"/>
                </a:schemeClr>
              </a:solidFill>
            </a:endParaRPr>
          </a:p>
        </p:txBody>
      </p:sp>
      <p:sp>
        <p:nvSpPr>
          <p:cNvPr id="4" name="TextBox 3">
            <a:extLst>
              <a:ext uri="{FF2B5EF4-FFF2-40B4-BE49-F238E27FC236}">
                <a16:creationId xmlns:a16="http://schemas.microsoft.com/office/drawing/2014/main" id="{88C98C73-F9A0-4BB1-8784-286E7F7A0B72}"/>
              </a:ext>
            </a:extLst>
          </p:cNvPr>
          <p:cNvSpPr txBox="1"/>
          <p:nvPr/>
        </p:nvSpPr>
        <p:spPr>
          <a:xfrm>
            <a:off x="182880" y="6385114"/>
            <a:ext cx="4331906" cy="495260"/>
          </a:xfrm>
          <a:prstGeom prst="rect">
            <a:avLst/>
          </a:prstGeom>
          <a:solidFill>
            <a:srgbClr val="000000">
              <a:alpha val="50000"/>
            </a:srgbClr>
          </a:solidFill>
          <a:ln>
            <a:noFill/>
          </a:ln>
        </p:spPr>
        <p:txBody>
          <a:bodyPr wrap="square" rtlCol="0">
            <a:noAutofit/>
          </a:bodyPr>
          <a:lstStyle/>
          <a:p>
            <a:pPr algn="ctr">
              <a:spcAft>
                <a:spcPts val="600"/>
              </a:spcAft>
            </a:pPr>
            <a:r>
              <a:rPr lang="en-US" sz="1050" dirty="0">
                <a:solidFill>
                  <a:srgbClr val="FFFFFF"/>
                </a:solidFill>
              </a:rPr>
              <a:t>University of California Berkeley Extension </a:t>
            </a:r>
          </a:p>
          <a:p>
            <a:pPr algn="ctr">
              <a:spcAft>
                <a:spcPts val="600"/>
              </a:spcAft>
            </a:pPr>
            <a:r>
              <a:rPr lang="en-US" sz="1050" dirty="0">
                <a:solidFill>
                  <a:srgbClr val="FFFFFF"/>
                </a:solidFill>
              </a:rPr>
              <a:t>Data Analytics and Visualization Bootcamp (May-Oct 2020)</a:t>
            </a:r>
          </a:p>
        </p:txBody>
      </p:sp>
    </p:spTree>
    <p:extLst>
      <p:ext uri="{BB962C8B-B14F-4D97-AF65-F5344CB8AC3E}">
        <p14:creationId xmlns:p14="http://schemas.microsoft.com/office/powerpoint/2010/main" val="130860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EE84-3D88-4C92-B50B-BAF6B63F72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FF7515D8-81CA-46B9-B340-CDD6DF7F9D23}"/>
              </a:ext>
            </a:extLst>
          </p:cNvPr>
          <p:cNvSpPr>
            <a:spLocks noGrp="1"/>
          </p:cNvSpPr>
          <p:nvPr>
            <p:ph idx="1"/>
          </p:nvPr>
        </p:nvSpPr>
        <p:spPr>
          <a:xfrm>
            <a:off x="2589212" y="1619250"/>
            <a:ext cx="8911687" cy="4791075"/>
          </a:xfrm>
        </p:spPr>
        <p:txBody>
          <a:bodyPr>
            <a:normAutofit lnSpcReduction="10000"/>
          </a:bodyPr>
          <a:lstStyle/>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Our team became interested in this project topic because one of our members was involved in a severe car accident. Due to bad road conditions, their car skidded across the freeway, onto the center divider. As a result, our member was hospitalized. Their story inspired us to use a dataset to analyze and predict the chances of getting in an accident based on specific criteria and data. We see great potential in utilizing this dataset to provide interesting insights and research.</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By entering certain criteria such as zip codes, seasonal trends, severity, and traffic attributes, one can better forecast the chances of getting into a car accident. It is a simple and easy tool that any driver can use.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 Kaggle dataset of </a:t>
            </a:r>
            <a:r>
              <a:rPr lang="en-US" sz="1700" u="sng" dirty="0">
                <a:latin typeface="Times New Roman" panose="02020603050405020304" pitchFamily="18" charset="0"/>
                <a:cs typeface="Times New Roman" panose="02020603050405020304" pitchFamily="18" charset="0"/>
                <a:hlinkClick r:id="rId2"/>
              </a:rPr>
              <a:t>car accidents</a:t>
            </a:r>
            <a:r>
              <a:rPr lang="en-US" sz="1700" dirty="0">
                <a:latin typeface="Times New Roman" panose="02020603050405020304" pitchFamily="18" charset="0"/>
                <a:cs typeface="Times New Roman" panose="02020603050405020304" pitchFamily="18" charset="0"/>
              </a:rPr>
              <a:t> in the contingent US from 2016-2020</a:t>
            </a:r>
            <a:r>
              <a:rPr lang="en-US" sz="1800" dirty="0">
                <a:effectLst/>
                <a:latin typeface="Segoe UI" panose="020B0502040204020203" pitchFamily="34" charset="0"/>
              </a:rPr>
              <a:t>Programs utilized for this project:</a:t>
            </a:r>
            <a:endParaRPr lang="en-US" sz="1800" dirty="0">
              <a:effectLst/>
              <a:latin typeface="Arial" panose="020B0604020202020204" pitchFamily="34" charset="0"/>
            </a:endParaRP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Programs will be using during this program:</a:t>
            </a:r>
          </a:p>
          <a:p>
            <a:pPr marL="0" indent="0">
              <a:buNone/>
            </a:pPr>
            <a:r>
              <a:rPr lang="en-US" sz="1700" dirty="0">
                <a:latin typeface="Times New Roman" panose="02020603050405020304" pitchFamily="18" charset="0"/>
                <a:cs typeface="Times New Roman" panose="02020603050405020304" pitchFamily="18" charset="0"/>
              </a:rPr>
              <a:t>	ETL: Python, Jupyter Notebook, PostgreSQL</a:t>
            </a:r>
          </a:p>
          <a:p>
            <a:pPr marL="457200" lvl="1" indent="0">
              <a:buNone/>
            </a:pPr>
            <a:r>
              <a:rPr lang="en-US" sz="1700" dirty="0">
                <a:latin typeface="Times New Roman" panose="02020603050405020304" pitchFamily="18" charset="0"/>
                <a:cs typeface="Times New Roman" panose="02020603050405020304" pitchFamily="18" charset="0"/>
              </a:rPr>
              <a:t>Visualizations and Dashboard: JavaScript, CSS, HTML</a:t>
            </a:r>
          </a:p>
          <a:p>
            <a:pPr marL="457200" lvl="1" indent="0">
              <a:buNone/>
            </a:pPr>
            <a:r>
              <a:rPr lang="en-US" sz="1700" dirty="0">
                <a:latin typeface="Times New Roman" panose="02020603050405020304" pitchFamily="18" charset="0"/>
                <a:cs typeface="Times New Roman" panose="02020603050405020304" pitchFamily="18" charset="0"/>
              </a:rPr>
              <a:t>Forecasting and Analysis: Supervised Machine Learning</a:t>
            </a:r>
          </a:p>
          <a:p>
            <a:pPr marL="457200" lvl="1" indent="0">
              <a:buNone/>
            </a:pPr>
            <a:r>
              <a:rPr lang="en-US" sz="1700"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p:txBody>
      </p:sp>
    </p:spTree>
    <p:extLst>
      <p:ext uri="{BB962C8B-B14F-4D97-AF65-F5344CB8AC3E}">
        <p14:creationId xmlns:p14="http://schemas.microsoft.com/office/powerpoint/2010/main" val="321051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FC38262-576C-48F6-99A7-A09BEB635B2F}"/>
              </a:ext>
            </a:extLst>
          </p:cNvPr>
          <p:cNvSpPr>
            <a:spLocks noGrp="1"/>
          </p:cNvSpPr>
          <p:nvPr>
            <p:ph type="title"/>
          </p:nvPr>
        </p:nvSpPr>
        <p:spPr>
          <a:xfrm>
            <a:off x="1843391" y="624110"/>
            <a:ext cx="9383408" cy="128089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Extract Transform Load (ETL)</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8151815-DB7C-4633-BDB7-21FAC80B721E}"/>
              </a:ext>
            </a:extLst>
          </p:cNvPr>
          <p:cNvGraphicFramePr>
            <a:graphicFrameLocks noGrp="1"/>
          </p:cNvGraphicFramePr>
          <p:nvPr>
            <p:ph idx="1"/>
            <p:extLst>
              <p:ext uri="{D42A27DB-BD31-4B8C-83A1-F6EECF244321}">
                <p14:modId xmlns:p14="http://schemas.microsoft.com/office/powerpoint/2010/main" val="4113361705"/>
              </p:ext>
            </p:extLst>
          </p:nvPr>
        </p:nvGraphicFramePr>
        <p:xfrm>
          <a:off x="1013841" y="1828465"/>
          <a:ext cx="10770739" cy="3472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ED9FCC5-69A0-4DC7-A5C3-F6DDF9B95610}"/>
              </a:ext>
            </a:extLst>
          </p:cNvPr>
          <p:cNvSpPr>
            <a:spLocks noGrp="1"/>
          </p:cNvSpPr>
          <p:nvPr>
            <p:ph type="ftr" sz="quarter" idx="11"/>
          </p:nvPr>
        </p:nvSpPr>
        <p:spPr/>
        <p:txBody>
          <a:bodyPr/>
          <a:lstStyle/>
          <a:p>
            <a:pPr marL="0" indent="0" fontAlgn="base">
              <a:buNone/>
            </a:pPr>
            <a:r>
              <a:rPr lang="en-US" sz="900" dirty="0">
                <a:latin typeface="Times New Roman" panose="02020603050405020304" pitchFamily="18" charset="0"/>
                <a:cs typeface="Times New Roman" panose="02020603050405020304" pitchFamily="18" charset="0"/>
              </a:rPr>
              <a:t>Licensed under CC BY-NC-SA 4.0 and Credited to:</a:t>
            </a:r>
          </a:p>
          <a:p>
            <a:pPr fontAlgn="base">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Moosavi, Sobhan, Mohammad Hossein Samavatian, Srinivasan Parthasarathy, and Rajiv Ramnath. “</a:t>
            </a:r>
            <a:r>
              <a:rPr lang="en-US" sz="900" u="sng" dirty="0">
                <a:latin typeface="Times New Roman" panose="02020603050405020304" pitchFamily="18" charset="0"/>
                <a:cs typeface="Times New Roman" panose="02020603050405020304" pitchFamily="18" charset="0"/>
                <a:hlinkClick r:id="rId7"/>
              </a:rPr>
              <a:t>A Countrywide Traffic Accident Dataset</a:t>
            </a:r>
            <a:r>
              <a:rPr lang="en-US" sz="900" dirty="0">
                <a:latin typeface="Times New Roman" panose="02020603050405020304" pitchFamily="18" charset="0"/>
                <a:cs typeface="Times New Roman" panose="02020603050405020304" pitchFamily="18" charset="0"/>
              </a:rPr>
              <a:t>.”, 2019.</a:t>
            </a:r>
          </a:p>
          <a:p>
            <a:pPr fontAlgn="base">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Moosavi, Sobhan, Mohammad Hossein Samavatian, Srinivasan Parthasarathy, Radu Teodorescu, and Rajiv Ramnath. </a:t>
            </a:r>
            <a:r>
              <a:rPr lang="en-US" sz="900" u="sng" dirty="0">
                <a:latin typeface="Times New Roman" panose="02020603050405020304" pitchFamily="18" charset="0"/>
                <a:cs typeface="Times New Roman" panose="02020603050405020304" pitchFamily="18" charset="0"/>
                <a:hlinkClick r:id="rId8"/>
              </a:rPr>
              <a:t>"Accident Risk Prediction based on Heterogeneous Sparse Data: New Dataset and Insights."</a:t>
            </a:r>
            <a:r>
              <a:rPr lang="en-US" sz="900" dirty="0">
                <a:latin typeface="Times New Roman" panose="02020603050405020304" pitchFamily="18" charset="0"/>
                <a:cs typeface="Times New Roman" panose="02020603050405020304" pitchFamily="18" charset="0"/>
              </a:rPr>
              <a:t> In proceedings of the 27th ACM SIGSPATIAL International Conference on Advances in Geographic Information Systems, ACM, 2019.</a:t>
            </a:r>
          </a:p>
          <a:p>
            <a:endParaRPr lang="en-US" dirty="0"/>
          </a:p>
        </p:txBody>
      </p:sp>
    </p:spTree>
    <p:extLst>
      <p:ext uri="{BB962C8B-B14F-4D97-AF65-F5344CB8AC3E}">
        <p14:creationId xmlns:p14="http://schemas.microsoft.com/office/powerpoint/2010/main" val="176129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486D19-DE7F-479F-A403-A83C46D982B9}"/>
              </a:ext>
            </a:extLst>
          </p:cNvPr>
          <p:cNvSpPr>
            <a:spLocks noGrp="1"/>
          </p:cNvSpPr>
          <p:nvPr>
            <p:ph type="title"/>
          </p:nvPr>
        </p:nvSpPr>
        <p:spPr>
          <a:xfrm>
            <a:off x="195412" y="0"/>
            <a:ext cx="4053203" cy="780944"/>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Raw CSV Dataset</a:t>
            </a:r>
          </a:p>
        </p:txBody>
      </p:sp>
      <p:pic>
        <p:nvPicPr>
          <p:cNvPr id="6" name="Picture 5" descr="Graphical user interface, application, table, Excel&#10;&#10;Description automatically generated">
            <a:extLst>
              <a:ext uri="{FF2B5EF4-FFF2-40B4-BE49-F238E27FC236}">
                <a16:creationId xmlns:a16="http://schemas.microsoft.com/office/drawing/2014/main" id="{5C3FE616-DD33-449A-B6FF-DAD5E725A9E6}"/>
              </a:ext>
            </a:extLst>
          </p:cNvPr>
          <p:cNvPicPr>
            <a:picLocks noChangeAspect="1"/>
          </p:cNvPicPr>
          <p:nvPr/>
        </p:nvPicPr>
        <p:blipFill>
          <a:blip r:embed="rId2"/>
          <a:stretch>
            <a:fillRect/>
          </a:stretch>
        </p:blipFill>
        <p:spPr>
          <a:xfrm>
            <a:off x="0" y="572914"/>
            <a:ext cx="12214444" cy="6285086"/>
          </a:xfrm>
          <a:prstGeom prst="rect">
            <a:avLst/>
          </a:prstGeom>
        </p:spPr>
      </p:pic>
    </p:spTree>
    <p:extLst>
      <p:ext uri="{BB962C8B-B14F-4D97-AF65-F5344CB8AC3E}">
        <p14:creationId xmlns:p14="http://schemas.microsoft.com/office/powerpoint/2010/main" val="240800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E532309C-2CBF-4F6A-BF7D-FA5F0300A48A}"/>
              </a:ext>
            </a:extLst>
          </p:cNvPr>
          <p:cNvPicPr>
            <a:picLocks noChangeAspect="1"/>
          </p:cNvPicPr>
          <p:nvPr/>
        </p:nvPicPr>
        <p:blipFill>
          <a:blip r:embed="rId2"/>
          <a:stretch>
            <a:fillRect/>
          </a:stretch>
        </p:blipFill>
        <p:spPr>
          <a:xfrm>
            <a:off x="0" y="591016"/>
            <a:ext cx="12192000" cy="6285710"/>
          </a:xfrm>
          <a:prstGeom prst="rect">
            <a:avLst/>
          </a:prstGeom>
        </p:spPr>
      </p:pic>
      <p:sp>
        <p:nvSpPr>
          <p:cNvPr id="6" name="Title 5">
            <a:extLst>
              <a:ext uri="{FF2B5EF4-FFF2-40B4-BE49-F238E27FC236}">
                <a16:creationId xmlns:a16="http://schemas.microsoft.com/office/drawing/2014/main" id="{D47C78AF-452E-40E1-9D28-D68F3B548809}"/>
              </a:ext>
            </a:extLst>
          </p:cNvPr>
          <p:cNvSpPr>
            <a:spLocks noGrp="1"/>
          </p:cNvSpPr>
          <p:nvPr>
            <p:ph type="title"/>
          </p:nvPr>
        </p:nvSpPr>
        <p:spPr>
          <a:xfrm>
            <a:off x="158291" y="0"/>
            <a:ext cx="8753396" cy="1182029"/>
          </a:xfrm>
        </p:spPr>
        <p:txBody>
          <a:bodyPr/>
          <a:lstStyle/>
          <a:p>
            <a:r>
              <a:rPr lang="en-US" b="1" dirty="0">
                <a:latin typeface="Times New Roman" panose="02020603050405020304" pitchFamily="18" charset="0"/>
                <a:cs typeface="Times New Roman" panose="02020603050405020304" pitchFamily="18" charset="0"/>
              </a:rPr>
              <a:t>Jupyter Notebook</a:t>
            </a:r>
          </a:p>
        </p:txBody>
      </p:sp>
    </p:spTree>
    <p:extLst>
      <p:ext uri="{BB962C8B-B14F-4D97-AF65-F5344CB8AC3E}">
        <p14:creationId xmlns:p14="http://schemas.microsoft.com/office/powerpoint/2010/main" val="279537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6EC7-AC9A-4F52-8290-0AD523475E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Database</a:t>
            </a:r>
          </a:p>
        </p:txBody>
      </p:sp>
      <p:sp>
        <p:nvSpPr>
          <p:cNvPr id="3" name="Content Placeholder 2">
            <a:extLst>
              <a:ext uri="{FF2B5EF4-FFF2-40B4-BE49-F238E27FC236}">
                <a16:creationId xmlns:a16="http://schemas.microsoft.com/office/drawing/2014/main" id="{A0E610DB-DC4F-4784-88FF-F95D4C788D3B}"/>
              </a:ext>
            </a:extLst>
          </p:cNvPr>
          <p:cNvSpPr>
            <a:spLocks noGrp="1"/>
          </p:cNvSpPr>
          <p:nvPr>
            <p:ph idx="1"/>
          </p:nvPr>
        </p:nvSpPr>
        <p:spPr/>
        <p:txBody>
          <a:bodyPr/>
          <a:lstStyle/>
          <a:p>
            <a:r>
              <a:rPr lang="en-US" dirty="0"/>
              <a:t>PostgreSQL database…</a:t>
            </a:r>
          </a:p>
        </p:txBody>
      </p:sp>
    </p:spTree>
    <p:extLst>
      <p:ext uri="{BB962C8B-B14F-4D97-AF65-F5344CB8AC3E}">
        <p14:creationId xmlns:p14="http://schemas.microsoft.com/office/powerpoint/2010/main" val="72594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C8E4-85CD-4C92-BBB3-F11486311DF6}"/>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Dashboard</a:t>
            </a:r>
          </a:p>
        </p:txBody>
      </p:sp>
      <p:sp>
        <p:nvSpPr>
          <p:cNvPr id="3" name="Content Placeholder 2">
            <a:extLst>
              <a:ext uri="{FF2B5EF4-FFF2-40B4-BE49-F238E27FC236}">
                <a16:creationId xmlns:a16="http://schemas.microsoft.com/office/drawing/2014/main" id="{86D62000-4D22-4540-9F58-3049B46E56DE}"/>
              </a:ext>
            </a:extLst>
          </p:cNvPr>
          <p:cNvSpPr>
            <a:spLocks noGrp="1"/>
          </p:cNvSpPr>
          <p:nvPr>
            <p:ph idx="1"/>
          </p:nvPr>
        </p:nvSpPr>
        <p:spPr/>
        <p:txBody>
          <a:bodyPr/>
          <a:lstStyle/>
          <a:p>
            <a:r>
              <a:rPr lang="en-US" dirty="0"/>
              <a:t>Dashboard in progress…</a:t>
            </a:r>
          </a:p>
        </p:txBody>
      </p:sp>
    </p:spTree>
    <p:extLst>
      <p:ext uri="{BB962C8B-B14F-4D97-AF65-F5344CB8AC3E}">
        <p14:creationId xmlns:p14="http://schemas.microsoft.com/office/powerpoint/2010/main" val="266148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44588A-AB37-4EA2-BE0B-FDD0DAB01F85}"/>
              </a:ext>
            </a:extLst>
          </p:cNvPr>
          <p:cNvSpPr>
            <a:spLocks noGrp="1"/>
          </p:cNvSpPr>
          <p:nvPr>
            <p:ph type="title"/>
          </p:nvPr>
        </p:nvSpPr>
        <p:spPr>
          <a:xfrm>
            <a:off x="184261" y="0"/>
            <a:ext cx="8011886" cy="702527"/>
          </a:xfrm>
        </p:spPr>
        <p:txBody>
          <a:bodyPr>
            <a:normAutofit/>
          </a:bodyPr>
          <a:lstStyle/>
          <a:p>
            <a:r>
              <a:rPr lang="en-US" b="1" dirty="0">
                <a:latin typeface="Times New Roman" panose="02020603050405020304" pitchFamily="18" charset="0"/>
                <a:cs typeface="Times New Roman" panose="02020603050405020304" pitchFamily="18" charset="0"/>
              </a:rPr>
              <a:t>Dashboard Layout and Basic Design</a:t>
            </a:r>
          </a:p>
        </p:txBody>
      </p:sp>
      <p:pic>
        <p:nvPicPr>
          <p:cNvPr id="6" name="Picture 5" descr="A picture containing text&#10;&#10;Description automatically generated">
            <a:extLst>
              <a:ext uri="{FF2B5EF4-FFF2-40B4-BE49-F238E27FC236}">
                <a16:creationId xmlns:a16="http://schemas.microsoft.com/office/drawing/2014/main" id="{94716D56-CF18-4688-B710-F1F8024E3BB7}"/>
              </a:ext>
            </a:extLst>
          </p:cNvPr>
          <p:cNvPicPr>
            <a:picLocks noChangeAspect="1"/>
          </p:cNvPicPr>
          <p:nvPr/>
        </p:nvPicPr>
        <p:blipFill>
          <a:blip r:embed="rId2"/>
          <a:stretch>
            <a:fillRect/>
          </a:stretch>
        </p:blipFill>
        <p:spPr>
          <a:xfrm>
            <a:off x="0" y="702527"/>
            <a:ext cx="6096000" cy="6155472"/>
          </a:xfrm>
          <a:prstGeom prst="rect">
            <a:avLst/>
          </a:prstGeom>
        </p:spPr>
      </p:pic>
      <p:pic>
        <p:nvPicPr>
          <p:cNvPr id="8" name="Picture 7" descr="Graphical user interface, application, website&#10;&#10;Description automatically generated">
            <a:extLst>
              <a:ext uri="{FF2B5EF4-FFF2-40B4-BE49-F238E27FC236}">
                <a16:creationId xmlns:a16="http://schemas.microsoft.com/office/drawing/2014/main" id="{9C0BD0DE-5E44-4ACF-B613-458B220140E7}"/>
              </a:ext>
            </a:extLst>
          </p:cNvPr>
          <p:cNvPicPr>
            <a:picLocks noChangeAspect="1"/>
          </p:cNvPicPr>
          <p:nvPr/>
        </p:nvPicPr>
        <p:blipFill>
          <a:blip r:embed="rId3"/>
          <a:stretch>
            <a:fillRect/>
          </a:stretch>
        </p:blipFill>
        <p:spPr>
          <a:xfrm>
            <a:off x="6058286" y="702526"/>
            <a:ext cx="6095999" cy="6155473"/>
          </a:xfrm>
          <a:prstGeom prst="rect">
            <a:avLst/>
          </a:prstGeom>
        </p:spPr>
      </p:pic>
    </p:spTree>
    <p:extLst>
      <p:ext uri="{BB962C8B-B14F-4D97-AF65-F5344CB8AC3E}">
        <p14:creationId xmlns:p14="http://schemas.microsoft.com/office/powerpoint/2010/main" val="226057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50B5-F60A-43C8-AF08-E2E24CAFA3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Machine Learning</a:t>
            </a:r>
          </a:p>
        </p:txBody>
      </p:sp>
      <p:sp>
        <p:nvSpPr>
          <p:cNvPr id="3" name="Content Placeholder 2">
            <a:extLst>
              <a:ext uri="{FF2B5EF4-FFF2-40B4-BE49-F238E27FC236}">
                <a16:creationId xmlns:a16="http://schemas.microsoft.com/office/drawing/2014/main" id="{025EB610-008D-4FF2-B9E3-A43DD09C7DCB}"/>
              </a:ext>
            </a:extLst>
          </p:cNvPr>
          <p:cNvSpPr>
            <a:spLocks noGrp="1"/>
          </p:cNvSpPr>
          <p:nvPr>
            <p:ph idx="1"/>
          </p:nvPr>
        </p:nvSpPr>
        <p:spPr/>
        <p:txBody>
          <a:bodyPr/>
          <a:lstStyle/>
          <a:p>
            <a:r>
              <a:rPr lang="en-US" dirty="0"/>
              <a:t>Soon….</a:t>
            </a:r>
          </a:p>
        </p:txBody>
      </p:sp>
    </p:spTree>
    <p:extLst>
      <p:ext uri="{BB962C8B-B14F-4D97-AF65-F5344CB8AC3E}">
        <p14:creationId xmlns:p14="http://schemas.microsoft.com/office/powerpoint/2010/main" val="17186058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Segoe UI</vt:lpstr>
      <vt:lpstr>Times New Roman</vt:lpstr>
      <vt:lpstr>Wingdings 3</vt:lpstr>
      <vt:lpstr>Wisp</vt:lpstr>
      <vt:lpstr>accidentsHappen</vt:lpstr>
      <vt:lpstr>Executive Summary</vt:lpstr>
      <vt:lpstr>Extract Transform Load (ETL)</vt:lpstr>
      <vt:lpstr>Raw CSV Dataset</vt:lpstr>
      <vt:lpstr>Jupyter Notebook</vt:lpstr>
      <vt:lpstr>Database</vt:lpstr>
      <vt:lpstr>Dashboard</vt:lpstr>
      <vt:lpstr>Dashboard Layout and Basic Design</vt:lpstr>
      <vt:lpstr>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accidentsHappen</dc:title>
  <dc:creator>Sim Singh</dc:creator>
  <cp:lastModifiedBy>Kim Ngo</cp:lastModifiedBy>
  <cp:revision>1</cp:revision>
  <dcterms:created xsi:type="dcterms:W3CDTF">2020-10-10T05:02:22Z</dcterms:created>
  <dcterms:modified xsi:type="dcterms:W3CDTF">2020-10-11T23:04:32Z</dcterms:modified>
</cp:coreProperties>
</file>