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447" r:id="rId6"/>
    <p:sldId id="449" r:id="rId7"/>
    <p:sldId id="470" r:id="rId8"/>
    <p:sldId id="472" r:id="rId9"/>
    <p:sldId id="451" r:id="rId10"/>
    <p:sldId id="463" r:id="rId11"/>
    <p:sldId id="468" r:id="rId12"/>
    <p:sldId id="471" r:id="rId13"/>
    <p:sldId id="453" r:id="rId14"/>
    <p:sldId id="460" r:id="rId15"/>
    <p:sldId id="269" r:id="rId16"/>
  </p:sldIdLst>
  <p:sldSz cx="12192000" cy="6858000"/>
  <p:notesSz cx="6797675" cy="9928225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009999"/>
    <a:srgbClr val="019EAD"/>
    <a:srgbClr val="954F72"/>
    <a:srgbClr val="5B9BD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bolivariano365-my.sharepoint.com/personal/dmontalvo_bolivariano_com/Documents/TEAM%20RECAUDACIONES/KPI%20AGILE/INCIDENTES%20RECAUDACIONES/INCIDENTES%20RECAUDOS%202019%202020%202021%20202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ereze\Downloads\export%20(7)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97-478E-A883-148BAC670CAD}"/>
              </c:ext>
            </c:extLst>
          </c:dPt>
          <c:dPt>
            <c:idx val="1"/>
            <c:bubble3D val="0"/>
            <c:spPr>
              <a:solidFill>
                <a:srgbClr val="17B49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97-478E-A883-148BAC670CAD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497-478E-A883-148BAC670CAD}"/>
              </c:ext>
            </c:extLst>
          </c:dPt>
          <c:cat>
            <c:strRef>
              <c:f>Hoja1!$A$2:$A$4</c:f>
              <c:strCache>
                <c:ptCount val="3"/>
                <c:pt idx="0">
                  <c:v>24online</c:v>
                </c:pt>
                <c:pt idx="1">
                  <c:v>ambos</c:v>
                </c:pt>
                <c:pt idx="2">
                  <c:v>Otros 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97-478E-A883-148BAC670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94797260230293E-2"/>
          <c:y val="0"/>
          <c:w val="0.97010405479539419"/>
          <c:h val="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B49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7E-4E3B-B05F-A11BDB28CBCB}"/>
              </c:ext>
            </c:extLst>
          </c:dPt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7E-4E3B-B05F-A11BDB28CBC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E7E6E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07E-4E3B-B05F-A11BDB28CBCB}"/>
              </c:ext>
            </c:extLst>
          </c:dPt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07E-4E3B-B05F-A11BDB28C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100"/>
        <c:axId val="292181944"/>
        <c:axId val="292187520"/>
      </c:barChart>
      <c:catAx>
        <c:axId val="2921819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92187520"/>
        <c:crosses val="autoZero"/>
        <c:auto val="1"/>
        <c:lblAlgn val="ctr"/>
        <c:lblOffset val="100"/>
        <c:noMultiLvlLbl val="0"/>
      </c:catAx>
      <c:valAx>
        <c:axId val="2921875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2181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cobertura hasta meta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D9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F2-46A0-8A6D-63716C8886F7}"/>
              </c:ext>
            </c:extLst>
          </c:dPt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F2-46A0-8A6D-63716C8886F7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Excedente de meta</c:v>
                </c:pt>
              </c:strCache>
            </c:strRef>
          </c:tx>
          <c:spPr>
            <a:pattFill prst="ltDnDiag">
              <a:fgClr>
                <a:srgbClr val="17B498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tDnDiag">
                <a:fgClr>
                  <a:srgbClr val="17B498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0F2-46A0-8A6D-63716C8886F7}"/>
              </c:ext>
            </c:extLst>
          </c:dPt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F2-46A0-8A6D-63716C8886F7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Restante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0F2-46A0-8A6D-63716C8886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3611936"/>
        <c:axId val="353609440"/>
      </c:barChart>
      <c:catAx>
        <c:axId val="353611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53609440"/>
        <c:crosses val="autoZero"/>
        <c:auto val="1"/>
        <c:lblAlgn val="ctr"/>
        <c:lblOffset val="100"/>
        <c:noMultiLvlLbl val="0"/>
      </c:catAx>
      <c:valAx>
        <c:axId val="353609440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35361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trxs</c:v>
                </c:pt>
              </c:strCache>
            </c:strRef>
          </c:tx>
          <c:dPt>
            <c:idx val="0"/>
            <c:bubble3D val="0"/>
            <c:spPr>
              <a:solidFill>
                <a:srgbClr val="0099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BA-4D9E-90EE-AD6BE0AF7737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BA-4D9E-90EE-AD6BE0AF7737}"/>
              </c:ext>
            </c:extLst>
          </c:dPt>
          <c:cat>
            <c:strRef>
              <c:f>Hoja1!$A$2:$A$3</c:f>
              <c:strCache>
                <c:ptCount val="2"/>
                <c:pt idx="0">
                  <c:v>Online</c:v>
                </c:pt>
                <c:pt idx="1">
                  <c:v>Oficina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1920664</c:v>
                </c:pt>
                <c:pt idx="1">
                  <c:v>482956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BA-4D9E-90EE-AD6BE0AF7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volumen</c:v>
                </c:pt>
              </c:strCache>
            </c:strRef>
          </c:tx>
          <c:dPt>
            <c:idx val="0"/>
            <c:bubble3D val="0"/>
            <c:spPr>
              <a:solidFill>
                <a:srgbClr val="0099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72-4711-AF73-9B04DB490F8B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72-4711-AF73-9B04DB490F8B}"/>
              </c:ext>
            </c:extLst>
          </c:dPt>
          <c:cat>
            <c:strRef>
              <c:f>Hoja1!$A$2:$A$3</c:f>
              <c:strCache>
                <c:ptCount val="2"/>
                <c:pt idx="0">
                  <c:v>Online</c:v>
                </c:pt>
                <c:pt idx="1">
                  <c:v>Oficina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1238382681</c:v>
                </c:pt>
                <c:pt idx="1">
                  <c:v>156801678.40000001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72-4711-AF73-9B04DB490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Ingresos</c:v>
                </c:pt>
              </c:strCache>
            </c:strRef>
          </c:tx>
          <c:dPt>
            <c:idx val="0"/>
            <c:bubble3D val="0"/>
            <c:spPr>
              <a:solidFill>
                <a:srgbClr val="0099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78-4663-8B3C-6391234B7CC3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78-4663-8B3C-6391234B7CC3}"/>
              </c:ext>
            </c:extLst>
          </c:dPt>
          <c:cat>
            <c:strRef>
              <c:f>Hoja1!$A$2:$A$3</c:f>
              <c:strCache>
                <c:ptCount val="2"/>
                <c:pt idx="0">
                  <c:v>Online</c:v>
                </c:pt>
                <c:pt idx="1">
                  <c:v>Oficina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488479.98</c:v>
                </c:pt>
                <c:pt idx="1">
                  <c:v>269561.98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78-4663-8B3C-6391234B7C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94797260230293E-2"/>
          <c:y val="0"/>
          <c:w val="0.9375971844504879"/>
          <c:h val="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99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37-4F39-A6EC-C55EE9028536}"/>
              </c:ext>
            </c:extLst>
          </c:dPt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37-4F39-A6EC-C55EE9028536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E7E6E6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37-4F39-A6EC-C55EE9028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100"/>
        <c:axId val="292181944"/>
        <c:axId val="292187520"/>
      </c:barChart>
      <c:catAx>
        <c:axId val="2921819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92187520"/>
        <c:crosses val="autoZero"/>
        <c:auto val="1"/>
        <c:lblAlgn val="ctr"/>
        <c:lblOffset val="100"/>
        <c:noMultiLvlLbl val="0"/>
      </c:catAx>
      <c:valAx>
        <c:axId val="2921875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2181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'GRAFICOS TICK 2019-2020-2021'!$G$21</c:f>
              <c:strCache>
                <c:ptCount val="1"/>
                <c:pt idx="0">
                  <c:v>2022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chemeClr val="accent2"/>
                </a:solidFill>
                <a:round/>
                <a:tailEnd type="triangle"/>
              </a:ln>
              <a:effectLst/>
            </c:spPr>
            <c:extLst>
              <c:ext xmlns:c16="http://schemas.microsoft.com/office/drawing/2014/chart" uri="{C3380CC4-5D6E-409C-BE32-E72D297353CC}">
                <c16:uniqueId val="{00000001-3035-4D74-B9FB-FAA1A75CEC60}"/>
              </c:ext>
            </c:extLst>
          </c:dPt>
          <c:dLbls>
            <c:dLbl>
              <c:idx val="0"/>
              <c:layout>
                <c:manualLayout>
                  <c:x val="-3.8388888888888903E-2"/>
                  <c:y val="-8.89953757158803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035-4D74-B9FB-FAA1A75CEC60}"/>
                </c:ext>
              </c:extLst>
            </c:dLbl>
            <c:dLbl>
              <c:idx val="1"/>
              <c:layout>
                <c:manualLayout>
                  <c:x val="-3.8388888888888889E-2"/>
                  <c:y val="-8.28956241246616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035-4D74-B9FB-FAA1A75CEC60}"/>
                </c:ext>
              </c:extLst>
            </c:dLbl>
            <c:dLbl>
              <c:idx val="2"/>
              <c:layout>
                <c:manualLayout>
                  <c:x val="-3.8388888888888889E-2"/>
                  <c:y val="-5.23968661685683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035-4D74-B9FB-FAA1A75CEC60}"/>
                </c:ext>
              </c:extLst>
            </c:dLbl>
            <c:dLbl>
              <c:idx val="3"/>
              <c:layout>
                <c:manualLayout>
                  <c:x val="-4.3944444444444446E-2"/>
                  <c:y val="-5.84966177597870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035-4D74-B9FB-FAA1A75CEC60}"/>
                </c:ext>
              </c:extLst>
            </c:dLbl>
            <c:dLbl>
              <c:idx val="4"/>
              <c:layout>
                <c:manualLayout>
                  <c:x val="-4.9500000000000002E-2"/>
                  <c:y val="-7.06961209422243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035-4D74-B9FB-FAA1A75CEC60}"/>
                </c:ext>
              </c:extLst>
            </c:dLbl>
            <c:dLbl>
              <c:idx val="5"/>
              <c:layout>
                <c:manualLayout>
                  <c:x val="-4.1166666666666664E-2"/>
                  <c:y val="-5.23968661685683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035-4D74-B9FB-FAA1A75CEC60}"/>
                </c:ext>
              </c:extLst>
            </c:dLbl>
            <c:dLbl>
              <c:idx val="6"/>
              <c:layout>
                <c:manualLayout>
                  <c:x val="-4.3944444444444446E-2"/>
                  <c:y val="-4.0197362986130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035-4D74-B9FB-FAA1A75CEC60}"/>
                </c:ext>
              </c:extLst>
            </c:dLbl>
            <c:dLbl>
              <c:idx val="7"/>
              <c:layout>
                <c:manualLayout>
                  <c:x val="-4.8555555555555553E-2"/>
                  <c:y val="-5.84966177597869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035-4D74-B9FB-FAA1A75CEC60}"/>
                </c:ext>
              </c:extLst>
            </c:dLbl>
            <c:dLbl>
              <c:idx val="8"/>
              <c:layout>
                <c:manualLayout>
                  <c:x val="-4.8555555555555657E-2"/>
                  <c:y val="-5.23968661685683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035-4D74-B9FB-FAA1A75CEC60}"/>
                </c:ext>
              </c:extLst>
            </c:dLbl>
            <c:dLbl>
              <c:idx val="9"/>
              <c:layout>
                <c:manualLayout>
                  <c:x val="-4.5777777777777882E-2"/>
                  <c:y val="-6.459636935100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035-4D74-B9FB-FAA1A75CEC60}"/>
                </c:ext>
              </c:extLst>
            </c:dLbl>
            <c:dLbl>
              <c:idx val="10"/>
              <c:layout>
                <c:manualLayout>
                  <c:x val="-4.5777777777777674E-2"/>
                  <c:y val="-7.069612094222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035-4D74-B9FB-FAA1A75CEC60}"/>
                </c:ext>
              </c:extLst>
            </c:dLbl>
            <c:dLbl>
              <c:idx val="11"/>
              <c:layout>
                <c:manualLayout>
                  <c:x val="-3.0055555555555554E-2"/>
                  <c:y val="-1.71818754635296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035-4D74-B9FB-FAA1A75CEC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'GRAFICOS TICK 2019-2020-2021'!$B$22:$B$33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'GRAFICOS TICK 2019-2020-2021'!$G$22:$G$33</c:f>
              <c:numCache>
                <c:formatCode>General</c:formatCode>
                <c:ptCount val="12"/>
                <c:pt idx="0">
                  <c:v>38</c:v>
                </c:pt>
                <c:pt idx="1">
                  <c:v>18</c:v>
                </c:pt>
                <c:pt idx="2">
                  <c:v>21</c:v>
                </c:pt>
                <c:pt idx="3">
                  <c:v>19</c:v>
                </c:pt>
                <c:pt idx="4">
                  <c:v>20</c:v>
                </c:pt>
                <c:pt idx="5">
                  <c:v>19</c:v>
                </c:pt>
                <c:pt idx="6">
                  <c:v>18</c:v>
                </c:pt>
                <c:pt idx="7">
                  <c:v>21</c:v>
                </c:pt>
                <c:pt idx="8">
                  <c:v>15</c:v>
                </c:pt>
                <c:pt idx="9">
                  <c:v>17</c:v>
                </c:pt>
                <c:pt idx="10">
                  <c:v>14</c:v>
                </c:pt>
                <c:pt idx="1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035-4D74-B9FB-FAA1A75CEC60}"/>
            </c:ext>
          </c:extLst>
        </c:ser>
        <c:ser>
          <c:idx val="1"/>
          <c:order val="1"/>
          <c:tx>
            <c:strRef>
              <c:f>'GRAFICOS TICK 2019-2020-2021'!$H$21</c:f>
              <c:strCache>
                <c:ptCount val="1"/>
                <c:pt idx="0">
                  <c:v>2023</c:v>
                </c:pt>
              </c:strCache>
            </c:strRef>
          </c:tx>
          <c:spPr>
            <a:ln w="44450" cap="rnd">
              <a:solidFill>
                <a:srgbClr val="009999"/>
              </a:solidFill>
              <a:round/>
              <a:tailEnd type="none"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009999"/>
                </a:solidFill>
                <a:round/>
                <a:tailEnd type="none"/>
              </a:ln>
              <a:effectLst/>
            </c:spPr>
            <c:extLst>
              <c:ext xmlns:c16="http://schemas.microsoft.com/office/drawing/2014/chart" uri="{C3380CC4-5D6E-409C-BE32-E72D297353CC}">
                <c16:uniqueId val="{0000000F-3035-4D74-B9FB-FAA1A75CEC6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009999"/>
                </a:solidFill>
                <a:round/>
                <a:tailEnd type="none"/>
              </a:ln>
              <a:effectLst/>
            </c:spPr>
            <c:extLst>
              <c:ext xmlns:c16="http://schemas.microsoft.com/office/drawing/2014/chart" uri="{C3380CC4-5D6E-409C-BE32-E72D297353CC}">
                <c16:uniqueId val="{00000011-3035-4D74-B9FB-FAA1A75CEC6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009999"/>
                </a:solidFill>
                <a:round/>
                <a:tailEnd type="none"/>
              </a:ln>
              <a:effectLst/>
            </c:spPr>
            <c:extLst>
              <c:ext xmlns:c16="http://schemas.microsoft.com/office/drawing/2014/chart" uri="{C3380CC4-5D6E-409C-BE32-E72D297353CC}">
                <c16:uniqueId val="{00000013-3035-4D74-B9FB-FAA1A75CEC60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009999"/>
                </a:solidFill>
                <a:round/>
                <a:tailEnd type="none"/>
              </a:ln>
              <a:effectLst/>
            </c:spPr>
            <c:extLst>
              <c:ext xmlns:c16="http://schemas.microsoft.com/office/drawing/2014/chart" uri="{C3380CC4-5D6E-409C-BE32-E72D297353CC}">
                <c16:uniqueId val="{00000015-3035-4D74-B9FB-FAA1A75CEC60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009999"/>
                </a:solidFill>
                <a:round/>
                <a:tailEnd type="triangle"/>
              </a:ln>
              <a:effectLst/>
            </c:spPr>
            <c:extLst>
              <c:ext xmlns:c16="http://schemas.microsoft.com/office/drawing/2014/chart" uri="{C3380CC4-5D6E-409C-BE32-E72D297353CC}">
                <c16:uniqueId val="{00000017-3035-4D74-B9FB-FAA1A75CEC60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009999"/>
                </a:solidFill>
                <a:round/>
                <a:tailEnd type="none"/>
              </a:ln>
              <a:effectLst/>
            </c:spPr>
            <c:extLst>
              <c:ext xmlns:c16="http://schemas.microsoft.com/office/drawing/2014/chart" uri="{C3380CC4-5D6E-409C-BE32-E72D297353CC}">
                <c16:uniqueId val="{00000019-3035-4D74-B9FB-FAA1A75CEC60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009999"/>
                </a:solidFill>
                <a:round/>
                <a:tailEnd type="none"/>
              </a:ln>
              <a:effectLst/>
            </c:spPr>
            <c:extLst>
              <c:ext xmlns:c16="http://schemas.microsoft.com/office/drawing/2014/chart" uri="{C3380CC4-5D6E-409C-BE32-E72D297353CC}">
                <c16:uniqueId val="{0000001B-3035-4D74-B9FB-FAA1A75CEC60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009999"/>
                </a:solidFill>
                <a:round/>
                <a:tailEnd type="none"/>
              </a:ln>
              <a:effectLst/>
            </c:spPr>
            <c:extLst>
              <c:ext xmlns:c16="http://schemas.microsoft.com/office/drawing/2014/chart" uri="{C3380CC4-5D6E-409C-BE32-E72D297353CC}">
                <c16:uniqueId val="{0000001D-3035-4D74-B9FB-FAA1A75CEC60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009999"/>
                </a:solidFill>
                <a:round/>
                <a:tailEnd type="none"/>
              </a:ln>
              <a:effectLst/>
            </c:spPr>
            <c:extLst>
              <c:ext xmlns:c16="http://schemas.microsoft.com/office/drawing/2014/chart" uri="{C3380CC4-5D6E-409C-BE32-E72D297353CC}">
                <c16:uniqueId val="{0000001F-3035-4D74-B9FB-FAA1A75CEC60}"/>
              </c:ext>
            </c:extLst>
          </c:dPt>
          <c:dLbls>
            <c:dLbl>
              <c:idx val="0"/>
              <c:layout>
                <c:manualLayout>
                  <c:x val="-6.6166666666666679E-2"/>
                  <c:y val="-8.17976688382422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035-4D74-B9FB-FAA1A75CEC60}"/>
                </c:ext>
              </c:extLst>
            </c:dLbl>
            <c:dLbl>
              <c:idx val="11"/>
              <c:layout>
                <c:manualLayout>
                  <c:x val="-1.6166666666666666E-2"/>
                  <c:y val="-6.748313204338938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3035-4D74-B9FB-FAA1A75CEC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'GRAFICOS TICK 2019-2020-2021'!$B$22:$B$33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'GRAFICOS TICK 2019-2020-2021'!$H$22:$H$33</c:f>
              <c:numCache>
                <c:formatCode>General</c:formatCode>
                <c:ptCount val="12"/>
                <c:pt idx="0">
                  <c:v>14</c:v>
                </c:pt>
                <c:pt idx="1">
                  <c:v>9</c:v>
                </c:pt>
                <c:pt idx="2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3035-4D74-B9FB-FAA1A75CEC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4781600"/>
        <c:axId val="344775040"/>
      </c:lineChart>
      <c:catAx>
        <c:axId val="34478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44775040"/>
        <c:crosses val="autoZero"/>
        <c:auto val="1"/>
        <c:lblAlgn val="ctr"/>
        <c:lblOffset val="100"/>
        <c:noMultiLvlLbl val="0"/>
      </c:catAx>
      <c:valAx>
        <c:axId val="34477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4478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[export (7).csv]Hoja3!TablaDinámica2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Hoja3!$B$3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E3E-4E56-9C04-97A97D0C67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E3E-4E56-9C04-97A97D0C67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E3E-4E56-9C04-97A97D0C679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E3E-4E56-9C04-97A97D0C679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Hoja3!$A$4:$A$8</c:f>
              <c:strCache>
                <c:ptCount val="4"/>
                <c:pt idx="0">
                  <c:v>El incidente fue resuelto operativamente</c:v>
                </c:pt>
                <c:pt idx="1">
                  <c:v>El incidente requiere un cambio en el sistema</c:v>
                </c:pt>
                <c:pt idx="2">
                  <c:v>Incidente relacionado a falla general de Servicios</c:v>
                </c:pt>
                <c:pt idx="3">
                  <c:v>La informacion detallada no corresponde a incident</c:v>
                </c:pt>
              </c:strCache>
            </c:strRef>
          </c:cat>
          <c:val>
            <c:numRef>
              <c:f>Hoja3!$B$4:$B$8</c:f>
              <c:numCache>
                <c:formatCode>General</c:formatCode>
                <c:ptCount val="4"/>
                <c:pt idx="0">
                  <c:v>2</c:v>
                </c:pt>
                <c:pt idx="1">
                  <c:v>6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E3E-4E56-9C04-97A97D0C679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0641F-EA18-42D1-AB90-9CB1918DE9DF}" type="datetimeFigureOut">
              <a:rPr lang="en-US" smtClean="0"/>
              <a:t>04/12/2023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BC59-4A09-4FE9-BF85-C97DE7F6236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2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1D4B03-3CA5-4291-923B-95C879283341}" type="slidenum">
              <a:rPr lang="es-EC"/>
              <a:pPr>
                <a:defRPr/>
              </a:pPr>
              <a:t>2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4359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1D4B03-3CA5-4291-923B-95C879283341}" type="slidenum">
              <a:rPr lang="es-EC"/>
              <a:pPr>
                <a:defRPr/>
              </a:pPr>
              <a:t>3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15671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1D4B03-3CA5-4291-923B-95C879283341}" type="slidenum">
              <a:rPr lang="es-EC"/>
              <a:pPr>
                <a:defRPr/>
              </a:pPr>
              <a:t>4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0275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1D4B03-3CA5-4291-923B-95C879283341}" type="slidenum">
              <a:rPr lang="es-EC"/>
              <a:pPr>
                <a:defRPr/>
              </a:pPr>
              <a:t>5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67557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1D4B03-3CA5-4291-923B-95C879283341}" type="slidenum">
              <a:rPr lang="es-EC"/>
              <a:pPr>
                <a:defRPr/>
              </a:pPr>
              <a:t>6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6600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1D4B03-3CA5-4291-923B-95C879283341}" type="slidenum">
              <a:rPr lang="es-EC"/>
              <a:pPr>
                <a:defRPr/>
              </a:pPr>
              <a:t>7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9461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1D4B03-3CA5-4291-923B-95C879283341}" type="slidenum">
              <a:rPr lang="es-EC"/>
              <a:pPr>
                <a:defRPr/>
              </a:pPr>
              <a:t>10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77438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1D4B03-3CA5-4291-923B-95C879283341}" type="slidenum">
              <a:rPr lang="es-EC"/>
              <a:pPr>
                <a:defRPr/>
              </a:pPr>
              <a:t>11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3515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12/4/2023</a:t>
            </a:fld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12/4/2023</a:t>
            </a:fld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103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12/4/2023</a:t>
            </a:fld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021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12/4/2023</a:t>
            </a:fld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12/4/2023</a:t>
            </a:fld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12/4/2023</a:t>
            </a:fld>
            <a:endParaRPr lang="es-EC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7918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12/4/2023</a:t>
            </a:fld>
            <a:endParaRPr lang="es-EC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8715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12/4/2023</a:t>
            </a:fld>
            <a:endParaRPr lang="es-EC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835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12/4/2023</a:t>
            </a:fld>
            <a:endParaRPr lang="es-EC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12/4/2023</a:t>
            </a:fld>
            <a:endParaRPr lang="es-EC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026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12/4/2023</a:t>
            </a:fld>
            <a:endParaRPr lang="es-EC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265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12/4/2023</a:t>
            </a:fld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852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hart" Target="../charts/chart1.xml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emf"/><Relationship Id="rId11" Type="http://schemas.openxmlformats.org/officeDocument/2006/relationships/image" Target="../media/image19.png"/><Relationship Id="rId5" Type="http://schemas.openxmlformats.org/officeDocument/2006/relationships/image" Target="../media/image16.emf"/><Relationship Id="rId10" Type="http://schemas.openxmlformats.org/officeDocument/2006/relationships/chart" Target="../charts/chart3.xml"/><Relationship Id="rId4" Type="http://schemas.openxmlformats.org/officeDocument/2006/relationships/image" Target="../media/image15.emf"/><Relationship Id="rId9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8.emf"/><Relationship Id="rId7" Type="http://schemas.openxmlformats.org/officeDocument/2006/relationships/image" Target="../media/image14.png"/><Relationship Id="rId12" Type="http://schemas.openxmlformats.org/officeDocument/2006/relationships/image" Target="../media/image25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emf"/><Relationship Id="rId11" Type="http://schemas.openxmlformats.org/officeDocument/2006/relationships/image" Target="../media/image24.emf"/><Relationship Id="rId5" Type="http://schemas.openxmlformats.org/officeDocument/2006/relationships/image" Target="../media/image30.emf"/><Relationship Id="rId10" Type="http://schemas.openxmlformats.org/officeDocument/2006/relationships/chart" Target="../charts/chart6.xml"/><Relationship Id="rId4" Type="http://schemas.openxmlformats.org/officeDocument/2006/relationships/image" Target="../media/image29.emf"/><Relationship Id="rId9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080247" y="1734979"/>
            <a:ext cx="17299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5400" b="1" dirty="0">
                <a:solidFill>
                  <a:prstClr val="white"/>
                </a:solidFill>
                <a:latin typeface="Calibri" panose="020F0502020204030204"/>
              </a:rPr>
              <a:t>GRYP</a:t>
            </a:r>
            <a:endParaRPr kumimoji="0" lang="es-EC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C717D4-3477-7740-BD85-832AD248B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5955" y="2600283"/>
            <a:ext cx="2664642" cy="53718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s-ES_tradnl" sz="1400" dirty="0">
                <a:solidFill>
                  <a:schemeClr val="bg1"/>
                </a:solidFill>
              </a:rPr>
              <a:t>Abril 2022</a:t>
            </a:r>
          </a:p>
          <a:p>
            <a:pPr algn="l">
              <a:lnSpc>
                <a:spcPct val="100000"/>
              </a:lnSpc>
            </a:pPr>
            <a:br>
              <a:rPr lang="es-ES_tradnl" sz="1400" dirty="0">
                <a:solidFill>
                  <a:schemeClr val="bg1"/>
                </a:solidFill>
              </a:rPr>
            </a:br>
            <a:endParaRPr lang="es-ES_tradnl" sz="1400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924697" y="1254034"/>
            <a:ext cx="5251268" cy="4428309"/>
          </a:xfrm>
          <a:prstGeom prst="round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5450723" y="1373393"/>
            <a:ext cx="4535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b="1" dirty="0">
                <a:solidFill>
                  <a:schemeClr val="bg1"/>
                </a:solidFill>
                <a:latin typeface="+mn-lt"/>
              </a:rPr>
              <a:t>INFORME  </a:t>
            </a:r>
            <a:br>
              <a:rPr lang="es-ES" sz="3200" b="1" dirty="0">
                <a:solidFill>
                  <a:schemeClr val="bg1"/>
                </a:solidFill>
                <a:latin typeface="+mn-lt"/>
              </a:rPr>
            </a:br>
            <a:r>
              <a:rPr lang="es-ES" sz="3200" b="1" dirty="0">
                <a:solidFill>
                  <a:schemeClr val="bg1"/>
                </a:solidFill>
                <a:latin typeface="+mn-lt"/>
              </a:rPr>
              <a:t>EQUIPO RECAUDACIONES</a:t>
            </a:r>
            <a:endParaRPr kumimoji="0" lang="es-EC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2C717D4-3477-7740-BD85-832AD248BEF3}"/>
              </a:ext>
            </a:extLst>
          </p:cNvPr>
          <p:cNvSpPr txBox="1">
            <a:spLocks/>
          </p:cNvSpPr>
          <p:nvPr/>
        </p:nvSpPr>
        <p:spPr>
          <a:xfrm>
            <a:off x="6895916" y="2331693"/>
            <a:ext cx="1729961" cy="537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_tradnl" sz="2000" b="1" u="sng" dirty="0">
                <a:solidFill>
                  <a:schemeClr val="bg1"/>
                </a:solidFill>
              </a:rPr>
              <a:t>MARZO 2023</a:t>
            </a:r>
          </a:p>
          <a:p>
            <a:pPr algn="l">
              <a:lnSpc>
                <a:spcPct val="100000"/>
              </a:lnSpc>
            </a:pPr>
            <a:br>
              <a:rPr lang="es-ES_tradnl" sz="3000" dirty="0">
                <a:solidFill>
                  <a:schemeClr val="bg1"/>
                </a:solidFill>
              </a:rPr>
            </a:br>
            <a:endParaRPr lang="es-ES_tradnl" sz="3000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732017" y="2806020"/>
            <a:ext cx="467650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s-MX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Equipo Recaudaciones</a:t>
            </a:r>
          </a:p>
          <a:p>
            <a:pPr marL="342900" indent="-342900" algn="just">
              <a:buAutoNum type="arabicPeriod"/>
            </a:pPr>
            <a:r>
              <a:rPr lang="es-MX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Indicadores</a:t>
            </a:r>
          </a:p>
          <a:p>
            <a:pPr marL="342900" indent="-342900" algn="just">
              <a:buAutoNum type="arabicPeriod"/>
            </a:pPr>
            <a:r>
              <a:rPr lang="es-MX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Logros</a:t>
            </a:r>
          </a:p>
          <a:p>
            <a:pPr marL="342900" indent="-342900" algn="just">
              <a:buAutoNum type="arabicPeriod"/>
            </a:pPr>
            <a:r>
              <a:rPr lang="es-MX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 importantes</a:t>
            </a:r>
          </a:p>
          <a:p>
            <a:pPr marL="342900" indent="-342900" algn="just">
              <a:buAutoNum type="arabicPeriod"/>
            </a:pPr>
            <a:r>
              <a:rPr lang="es-MX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Roadmap del equipo</a:t>
            </a:r>
          </a:p>
          <a:p>
            <a:pPr marL="342900" indent="-342900" algn="just">
              <a:buAutoNum type="arabicPeriod"/>
            </a:pPr>
            <a:r>
              <a:rPr lang="es-MX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Ingresos nuevas recaudaciones</a:t>
            </a:r>
          </a:p>
          <a:p>
            <a:pPr marL="342900" indent="-342900" algn="just">
              <a:buAutoNum type="arabicPeriod"/>
            </a:pPr>
            <a:r>
              <a:rPr lang="es-MX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Incidentes</a:t>
            </a:r>
          </a:p>
          <a:p>
            <a:pPr marL="342900" indent="-342900" algn="just">
              <a:buAutoNum type="arabicPeriod"/>
            </a:pPr>
            <a:r>
              <a:rPr lang="es-MX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Comparativo de Rentabilidad</a:t>
            </a:r>
          </a:p>
        </p:txBody>
      </p:sp>
    </p:spTree>
    <p:extLst>
      <p:ext uri="{BB962C8B-B14F-4D97-AF65-F5344CB8AC3E}">
        <p14:creationId xmlns:p14="http://schemas.microsoft.com/office/powerpoint/2010/main" val="235486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redondeado 64"/>
          <p:cNvSpPr/>
          <p:nvPr/>
        </p:nvSpPr>
        <p:spPr>
          <a:xfrm>
            <a:off x="1067581" y="3260472"/>
            <a:ext cx="4671967" cy="275700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35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6012422" y="986430"/>
            <a:ext cx="5556123" cy="275807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350" dirty="0"/>
          </a:p>
        </p:txBody>
      </p:sp>
      <p:sp>
        <p:nvSpPr>
          <p:cNvPr id="5" name="4 CuadroTexto"/>
          <p:cNvSpPr txBox="1"/>
          <p:nvPr/>
        </p:nvSpPr>
        <p:spPr>
          <a:xfrm>
            <a:off x="1134634" y="301563"/>
            <a:ext cx="8458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008996"/>
                </a:solidFill>
              </a:rPr>
              <a:t>GESTIÓN DE PROBLEMAS E INCIDENTES EQUIPO DE RECAUDACIONES </a:t>
            </a:r>
          </a:p>
          <a:p>
            <a:r>
              <a:rPr lang="es-MX" sz="2000" b="1" dirty="0">
                <a:solidFill>
                  <a:srgbClr val="008996"/>
                </a:solidFill>
              </a:rPr>
              <a:t>MARZO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8111750" y="3838656"/>
            <a:ext cx="1410964" cy="525452"/>
            <a:chOff x="6123099" y="2964853"/>
            <a:chExt cx="1523422" cy="531511"/>
          </a:xfrm>
        </p:grpSpPr>
        <p:sp>
          <p:nvSpPr>
            <p:cNvPr id="6" name="CuadroTexto 5"/>
            <p:cNvSpPr txBox="1"/>
            <p:nvPr/>
          </p:nvSpPr>
          <p:spPr>
            <a:xfrm>
              <a:off x="6575200" y="2964853"/>
              <a:ext cx="465922" cy="420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10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6123099" y="3262870"/>
              <a:ext cx="1523422" cy="23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C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INCIDENTES  MARZO 2023</a:t>
              </a:r>
            </a:p>
          </p:txBody>
        </p:sp>
      </p:grpSp>
      <p:sp>
        <p:nvSpPr>
          <p:cNvPr id="9" name="Rectángulo redondeado 8"/>
          <p:cNvSpPr/>
          <p:nvPr/>
        </p:nvSpPr>
        <p:spPr>
          <a:xfrm>
            <a:off x="7653094" y="4360616"/>
            <a:ext cx="2274778" cy="112495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35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711364" y="5038983"/>
            <a:ext cx="7617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100" dirty="0">
                <a:solidFill>
                  <a:srgbClr val="009999"/>
                </a:solidFill>
                <a:latin typeface="Impact" panose="020B0806030902050204" pitchFamily="34" charset="0"/>
              </a:rPr>
              <a:t>100%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700728" y="4906526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algn="ctr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es-EC" sz="1050" dirty="0">
                <a:solidFill>
                  <a:srgbClr val="009999"/>
                </a:solidFill>
              </a:rPr>
              <a:t>CERRADOS</a:t>
            </a:r>
          </a:p>
        </p:txBody>
      </p:sp>
      <p:graphicFrame>
        <p:nvGraphicFramePr>
          <p:cNvPr id="12" name="Gráfico 11"/>
          <p:cNvGraphicFramePr/>
          <p:nvPr>
            <p:extLst>
              <p:ext uri="{D42A27DB-BD31-4B8C-83A1-F6EECF244321}">
                <p14:modId xmlns:p14="http://schemas.microsoft.com/office/powerpoint/2010/main" val="2651265330"/>
              </p:ext>
            </p:extLst>
          </p:nvPr>
        </p:nvGraphicFramePr>
        <p:xfrm>
          <a:off x="7766554" y="4784824"/>
          <a:ext cx="2101356" cy="202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8884509" y="5038983"/>
            <a:ext cx="5148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C" sz="21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0%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8693365" y="486793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algn="ctr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r>
              <a:rPr lang="es-EC" sz="1050" dirty="0">
                <a:solidFill>
                  <a:schemeClr val="bg1">
                    <a:lumMod val="50000"/>
                  </a:schemeClr>
                </a:solidFill>
              </a:rPr>
              <a:t>ABIERTOS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7717893" y="4490888"/>
            <a:ext cx="431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100" dirty="0">
                <a:solidFill>
                  <a:srgbClr val="009999"/>
                </a:solidFill>
                <a:latin typeface="Impact" panose="020B0806030902050204" pitchFamily="34" charset="0"/>
              </a:rPr>
              <a:t>10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8919673" y="4487622"/>
            <a:ext cx="3289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1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0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7740530" y="731354"/>
            <a:ext cx="24391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CLASIFICACIÓN DE INCIDENTES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375003" y="3414253"/>
            <a:ext cx="19857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COMPARATIVO 2022 - 2023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697157" y="1324055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BACKLOG DE PROBLEMAS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2027494" y="1576361"/>
            <a:ext cx="2691670" cy="124312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35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085500" y="2353037"/>
            <a:ext cx="6190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100" dirty="0">
                <a:solidFill>
                  <a:srgbClr val="009999"/>
                </a:solidFill>
                <a:latin typeface="Impact" panose="020B0806030902050204" pitchFamily="34" charset="0"/>
              </a:rPr>
              <a:t>91%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3958673" y="1659924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algn="ctr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C" sz="1050" dirty="0">
                <a:solidFill>
                  <a:srgbClr val="009999"/>
                </a:solidFill>
              </a:rPr>
              <a:t>RESUELTOS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2312825" y="2369440"/>
            <a:ext cx="5148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C" sz="21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5%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051834" y="1652179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algn="ctr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C" sz="1050" dirty="0">
                <a:solidFill>
                  <a:schemeClr val="bg1">
                    <a:lumMod val="50000"/>
                  </a:schemeClr>
                </a:solidFill>
              </a:rPr>
              <a:t>POR ATENDER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4137810" y="1937539"/>
            <a:ext cx="4582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100" dirty="0">
                <a:solidFill>
                  <a:srgbClr val="009999"/>
                </a:solidFill>
                <a:latin typeface="Impact" panose="020B0806030902050204" pitchFamily="34" charset="0"/>
              </a:rPr>
              <a:t>52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2371629" y="1983411"/>
            <a:ext cx="3273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1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215734" y="2383648"/>
            <a:ext cx="5052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100" dirty="0">
                <a:solidFill>
                  <a:srgbClr val="FFC000"/>
                </a:solidFill>
                <a:latin typeface="Impact" panose="020B0806030902050204" pitchFamily="34" charset="0"/>
              </a:rPr>
              <a:t>4%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3008658" y="1653201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algn="ctr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C" sz="1050" dirty="0">
                <a:solidFill>
                  <a:srgbClr val="FFC000"/>
                </a:solidFill>
              </a:rPr>
              <a:t>EN ATENCIÓN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3312302" y="1941351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100" dirty="0">
                <a:solidFill>
                  <a:srgbClr val="FFC000"/>
                </a:solidFill>
                <a:latin typeface="Impact" panose="020B0806030902050204" pitchFamily="34" charset="0"/>
              </a:rPr>
              <a:t>2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318DCE23-F83B-4468-A050-24C786EBEB5C}"/>
              </a:ext>
            </a:extLst>
          </p:cNvPr>
          <p:cNvCxnSpPr>
            <a:cxnSpLocks/>
          </p:cNvCxnSpPr>
          <p:nvPr/>
        </p:nvCxnSpPr>
        <p:spPr>
          <a:xfrm flipV="1">
            <a:off x="2096406" y="1924780"/>
            <a:ext cx="2636303" cy="106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18DCE23-F83B-4468-A050-24C786EBEB5C}"/>
              </a:ext>
            </a:extLst>
          </p:cNvPr>
          <p:cNvCxnSpPr>
            <a:cxnSpLocks/>
          </p:cNvCxnSpPr>
          <p:nvPr/>
        </p:nvCxnSpPr>
        <p:spPr>
          <a:xfrm flipH="1">
            <a:off x="3988925" y="1666917"/>
            <a:ext cx="1925" cy="111465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318DCE23-F83B-4468-A050-24C786EBEB5C}"/>
              </a:ext>
            </a:extLst>
          </p:cNvPr>
          <p:cNvCxnSpPr>
            <a:cxnSpLocks/>
          </p:cNvCxnSpPr>
          <p:nvPr/>
        </p:nvCxnSpPr>
        <p:spPr>
          <a:xfrm flipH="1">
            <a:off x="3052821" y="1670280"/>
            <a:ext cx="1925" cy="111465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Gráfico 57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587299"/>
              </p:ext>
            </p:extLst>
          </p:nvPr>
        </p:nvGraphicFramePr>
        <p:xfrm>
          <a:off x="1245344" y="3644331"/>
          <a:ext cx="4494204" cy="2223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A0AECE02-47C2-01DB-7932-3B5C2302D491}"/>
              </a:ext>
            </a:extLst>
          </p:cNvPr>
          <p:cNvSpPr/>
          <p:nvPr/>
        </p:nvSpPr>
        <p:spPr>
          <a:xfrm>
            <a:off x="11152909" y="4482300"/>
            <a:ext cx="5541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3C257D7C-8368-2BEE-FB3D-0872C8816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485784"/>
              </p:ext>
            </p:extLst>
          </p:nvPr>
        </p:nvGraphicFramePr>
        <p:xfrm>
          <a:off x="6493275" y="1087945"/>
          <a:ext cx="4724400" cy="257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1699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/>
          <p:cNvSpPr/>
          <p:nvPr/>
        </p:nvSpPr>
        <p:spPr>
          <a:xfrm>
            <a:off x="346365" y="1091572"/>
            <a:ext cx="7730836" cy="467485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35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25782" y="40829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8996"/>
                </a:solidFill>
              </a:rPr>
              <a:t>COMPARATIVO DE RENTABILIDAD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  <a:noFill/>
        </p:spPr>
        <p:txBody>
          <a:bodyPr/>
          <a:lstStyle/>
          <a:p>
            <a:fld id="{52B26D83-CF36-44D4-88CB-7FE04938E55C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4" name="Rectángulo redondeado 3"/>
          <p:cNvSpPr/>
          <p:nvPr/>
        </p:nvSpPr>
        <p:spPr>
          <a:xfrm>
            <a:off x="9117444" y="1815494"/>
            <a:ext cx="1816385" cy="10853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350" dirty="0"/>
          </a:p>
        </p:txBody>
      </p:sp>
      <p:sp>
        <p:nvSpPr>
          <p:cNvPr id="9" name="Rectángulo redondeado 8"/>
          <p:cNvSpPr/>
          <p:nvPr/>
        </p:nvSpPr>
        <p:spPr>
          <a:xfrm>
            <a:off x="9117444" y="3040568"/>
            <a:ext cx="1816385" cy="10853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350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48173"/>
              </p:ext>
            </p:extLst>
          </p:nvPr>
        </p:nvGraphicFramePr>
        <p:xfrm>
          <a:off x="9091153" y="1901589"/>
          <a:ext cx="1792951" cy="108356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1088">
                  <a:extLst>
                    <a:ext uri="{9D8B030D-6E8A-4147-A177-3AD203B41FA5}">
                      <a16:colId xmlns:a16="http://schemas.microsoft.com/office/drawing/2014/main" val="565760847"/>
                    </a:ext>
                  </a:extLst>
                </a:gridCol>
                <a:gridCol w="1011863">
                  <a:extLst>
                    <a:ext uri="{9D8B030D-6E8A-4147-A177-3AD203B41FA5}">
                      <a16:colId xmlns:a16="http://schemas.microsoft.com/office/drawing/2014/main" val="781995428"/>
                    </a:ext>
                  </a:extLst>
                </a:gridCol>
              </a:tblGrid>
              <a:tr h="281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adassah Friedlaender" panose="020B0604020202020204" pitchFamily="18" charset="-79"/>
                          <a:cs typeface="Hadassah Friedlaender" panose="020B0604020202020204" pitchFamily="18" charset="-79"/>
                        </a:rPr>
                        <a:t>INGRESOS  MAR</a:t>
                      </a:r>
                      <a:r>
                        <a:rPr lang="es-MX" sz="1400" b="0" u="none" strike="noStrike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adassah Friedlaender" panose="020B0604020202020204" pitchFamily="18" charset="-79"/>
                          <a:cs typeface="Hadassah Friedlaender" panose="020B0604020202020204" pitchFamily="18" charset="-79"/>
                        </a:rPr>
                        <a:t> </a:t>
                      </a:r>
                      <a:r>
                        <a:rPr lang="es-MX" sz="14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adassah Friedlaender" panose="020B0604020202020204" pitchFamily="18" charset="-79"/>
                          <a:cs typeface="Hadassah Friedlaender" panose="020B0604020202020204" pitchFamily="18" charset="-79"/>
                        </a:rPr>
                        <a:t>2023</a:t>
                      </a:r>
                    </a:p>
                    <a:p>
                      <a:pPr algn="ctr" fontAlgn="ctr"/>
                      <a:endParaRPr lang="es-MX" sz="5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adassah Friedlaender" panose="020B0604020202020204" pitchFamily="18" charset="-79"/>
                        <a:cs typeface="Hadassah Friedlaender" panose="020B0604020202020204" pitchFamily="18" charset="-79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233243"/>
                  </a:ext>
                </a:extLst>
              </a:tr>
              <a:tr h="19884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Impact" panose="020B0806030902050204" pitchFamily="34" charset="0"/>
                        </a:rPr>
                        <a:t>PÚBLICO</a:t>
                      </a:r>
                      <a:endParaRPr lang="es-MX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Impact" panose="020B080603090205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Impact" panose="020B0806030902050204" pitchFamily="34" charset="0"/>
                        </a:rPr>
                        <a:t>PRIVADO</a:t>
                      </a:r>
                      <a:endParaRPr lang="es-MX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Impact" panose="020B080603090205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4980867"/>
                  </a:ext>
                </a:extLst>
              </a:tr>
              <a:tr h="19884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Impact" panose="020B0806030902050204" pitchFamily="34" charset="0"/>
                        </a:rPr>
                        <a:t>86K</a:t>
                      </a:r>
                      <a:endParaRPr lang="es-MX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Impact" panose="020B080603090205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Impact" panose="020B0806030902050204" pitchFamily="34" charset="0"/>
                        </a:rPr>
                        <a:t>28 </a:t>
                      </a:r>
                      <a:r>
                        <a:rPr lang="es-MX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Impact" panose="020B0806030902050204" pitchFamily="34" charset="0"/>
                        </a:rPr>
                        <a:t>K</a:t>
                      </a:r>
                      <a:endParaRPr lang="es-MX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Impact" panose="020B080603090205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1445044"/>
                  </a:ext>
                </a:extLst>
              </a:tr>
              <a:tr h="389183">
                <a:tc gridSpan="2">
                  <a:txBody>
                    <a:bodyPr/>
                    <a:lstStyle/>
                    <a:p>
                      <a:pPr algn="ctr" fontAlgn="ctr"/>
                      <a:endParaRPr lang="es-MX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14039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9681326" y="2485351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114K</a:t>
            </a:r>
            <a:endParaRPr lang="es-EC" sz="24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48229"/>
              </p:ext>
            </p:extLst>
          </p:nvPr>
        </p:nvGraphicFramePr>
        <p:xfrm>
          <a:off x="9163161" y="3124875"/>
          <a:ext cx="1792951" cy="108356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1088">
                  <a:extLst>
                    <a:ext uri="{9D8B030D-6E8A-4147-A177-3AD203B41FA5}">
                      <a16:colId xmlns:a16="http://schemas.microsoft.com/office/drawing/2014/main" val="565760847"/>
                    </a:ext>
                  </a:extLst>
                </a:gridCol>
                <a:gridCol w="1011863">
                  <a:extLst>
                    <a:ext uri="{9D8B030D-6E8A-4147-A177-3AD203B41FA5}">
                      <a16:colId xmlns:a16="http://schemas.microsoft.com/office/drawing/2014/main" val="781995428"/>
                    </a:ext>
                  </a:extLst>
                </a:gridCol>
              </a:tblGrid>
              <a:tr h="281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adassah Friedlaender" panose="02020603050405020304" pitchFamily="18" charset="-79"/>
                          <a:cs typeface="Hadassah Friedlaender" panose="02020603050405020304" pitchFamily="18" charset="-79"/>
                        </a:rPr>
                        <a:t>INGRESOS  MAR 2022</a:t>
                      </a:r>
                    </a:p>
                    <a:p>
                      <a:pPr algn="ctr" fontAlgn="ctr"/>
                      <a:endParaRPr lang="es-MX" sz="5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Impact" panose="020B080603090205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233243"/>
                  </a:ext>
                </a:extLst>
              </a:tr>
              <a:tr h="19884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Impact" panose="020B0806030902050204" pitchFamily="34" charset="0"/>
                        </a:rPr>
                        <a:t>PÚBLICO</a:t>
                      </a:r>
                      <a:endParaRPr lang="es-MX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Impact" panose="020B080603090205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Impact" panose="020B0806030902050204" pitchFamily="34" charset="0"/>
                        </a:rPr>
                        <a:t>PRIVADO</a:t>
                      </a:r>
                      <a:endParaRPr lang="es-MX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Impact" panose="020B080603090205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4980867"/>
                  </a:ext>
                </a:extLst>
              </a:tr>
              <a:tr h="19884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Impact" panose="020B0806030902050204" pitchFamily="34" charset="0"/>
                        </a:rPr>
                        <a:t>96K </a:t>
                      </a:r>
                      <a:endParaRPr lang="es-MX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Impact" panose="020B080603090205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Impact" panose="020B0806030902050204" pitchFamily="34" charset="0"/>
                        </a:rPr>
                        <a:t>39 K</a:t>
                      </a:r>
                      <a:endParaRPr lang="es-MX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Impact" panose="020B080603090205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1445044"/>
                  </a:ext>
                </a:extLst>
              </a:tr>
              <a:tr h="389183">
                <a:tc gridSpan="2">
                  <a:txBody>
                    <a:bodyPr/>
                    <a:lstStyle/>
                    <a:p>
                      <a:pPr algn="ctr" fontAlgn="ctr"/>
                      <a:endParaRPr lang="es-MX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14039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9681326" y="3713833"/>
            <a:ext cx="7184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135K</a:t>
            </a:r>
            <a:endParaRPr lang="es-EC" sz="27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2E2025-DA63-9384-FEE2-F77311729376}"/>
              </a:ext>
            </a:extLst>
          </p:cNvPr>
          <p:cNvSpPr txBox="1"/>
          <p:nvPr/>
        </p:nvSpPr>
        <p:spPr>
          <a:xfrm>
            <a:off x="1048807" y="5953418"/>
            <a:ext cx="50471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FUENTE: Cubos de recaudaciones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4E90917-7397-824B-981F-EF8E36A17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5" y="1242053"/>
            <a:ext cx="7528672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46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49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179313" y="45452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8996"/>
                </a:solidFill>
              </a:rPr>
              <a:t>EQUIPO ÁGIL DE RECAUDACIONES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  <a:noFill/>
        </p:spPr>
        <p:txBody>
          <a:bodyPr/>
          <a:lstStyle/>
          <a:p>
            <a:fld id="{52B26D83-CF36-44D4-88CB-7FE04938E55C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415650" y="1348944"/>
            <a:ext cx="7993505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1125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“Optimizamos el tiempo de personas y empresas de todo el Ecuador, construyendo ágilmente herramientas tecnológicas que nos permitan comunicarnos con empresas recaudadoras y así disponibilizar en nuestros canales físicos y virtuales los pagos de servicios públicos y privados”</a:t>
            </a:r>
            <a:endParaRPr lang="es-MX" sz="11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91"/>
          <p:cNvSpPr>
            <a:spLocks/>
          </p:cNvSpPr>
          <p:nvPr/>
        </p:nvSpPr>
        <p:spPr bwMode="auto">
          <a:xfrm>
            <a:off x="7085070" y="2072567"/>
            <a:ext cx="86300" cy="97037"/>
          </a:xfrm>
          <a:custGeom>
            <a:avLst/>
            <a:gdLst>
              <a:gd name="T0" fmla="*/ 153 w 1298"/>
              <a:gd name="T1" fmla="*/ 0 h 1464"/>
              <a:gd name="T2" fmla="*/ 184 w 1298"/>
              <a:gd name="T3" fmla="*/ 4 h 1464"/>
              <a:gd name="T4" fmla="*/ 212 w 1298"/>
              <a:gd name="T5" fmla="*/ 12 h 1464"/>
              <a:gd name="T6" fmla="*/ 239 w 1298"/>
              <a:gd name="T7" fmla="*/ 27 h 1464"/>
              <a:gd name="T8" fmla="*/ 262 w 1298"/>
              <a:gd name="T9" fmla="*/ 45 h 1464"/>
              <a:gd name="T10" fmla="*/ 280 w 1298"/>
              <a:gd name="T11" fmla="*/ 68 h 1464"/>
              <a:gd name="T12" fmla="*/ 294 w 1298"/>
              <a:gd name="T13" fmla="*/ 93 h 1464"/>
              <a:gd name="T14" fmla="*/ 303 w 1298"/>
              <a:gd name="T15" fmla="*/ 123 h 1464"/>
              <a:gd name="T16" fmla="*/ 307 w 1298"/>
              <a:gd name="T17" fmla="*/ 153 h 1464"/>
              <a:gd name="T18" fmla="*/ 307 w 1298"/>
              <a:gd name="T19" fmla="*/ 1158 h 1464"/>
              <a:gd name="T20" fmla="*/ 1144 w 1298"/>
              <a:gd name="T21" fmla="*/ 1158 h 1464"/>
              <a:gd name="T22" fmla="*/ 1175 w 1298"/>
              <a:gd name="T23" fmla="*/ 1161 h 1464"/>
              <a:gd name="T24" fmla="*/ 1204 w 1298"/>
              <a:gd name="T25" fmla="*/ 1170 h 1464"/>
              <a:gd name="T26" fmla="*/ 1230 w 1298"/>
              <a:gd name="T27" fmla="*/ 1185 h 1464"/>
              <a:gd name="T28" fmla="*/ 1253 w 1298"/>
              <a:gd name="T29" fmla="*/ 1203 h 1464"/>
              <a:gd name="T30" fmla="*/ 1272 w 1298"/>
              <a:gd name="T31" fmla="*/ 1226 h 1464"/>
              <a:gd name="T32" fmla="*/ 1287 w 1298"/>
              <a:gd name="T33" fmla="*/ 1251 h 1464"/>
              <a:gd name="T34" fmla="*/ 1295 w 1298"/>
              <a:gd name="T35" fmla="*/ 1280 h 1464"/>
              <a:gd name="T36" fmla="*/ 1298 w 1298"/>
              <a:gd name="T37" fmla="*/ 1311 h 1464"/>
              <a:gd name="T38" fmla="*/ 1295 w 1298"/>
              <a:gd name="T39" fmla="*/ 1342 h 1464"/>
              <a:gd name="T40" fmla="*/ 1287 w 1298"/>
              <a:gd name="T41" fmla="*/ 1370 h 1464"/>
              <a:gd name="T42" fmla="*/ 1272 w 1298"/>
              <a:gd name="T43" fmla="*/ 1397 h 1464"/>
              <a:gd name="T44" fmla="*/ 1253 w 1298"/>
              <a:gd name="T45" fmla="*/ 1420 h 1464"/>
              <a:gd name="T46" fmla="*/ 1230 w 1298"/>
              <a:gd name="T47" fmla="*/ 1438 h 1464"/>
              <a:gd name="T48" fmla="*/ 1204 w 1298"/>
              <a:gd name="T49" fmla="*/ 1452 h 1464"/>
              <a:gd name="T50" fmla="*/ 1175 w 1298"/>
              <a:gd name="T51" fmla="*/ 1461 h 1464"/>
              <a:gd name="T52" fmla="*/ 1144 w 1298"/>
              <a:gd name="T53" fmla="*/ 1464 h 1464"/>
              <a:gd name="T54" fmla="*/ 153 w 1298"/>
              <a:gd name="T55" fmla="*/ 1464 h 1464"/>
              <a:gd name="T56" fmla="*/ 122 w 1298"/>
              <a:gd name="T57" fmla="*/ 1461 h 1464"/>
              <a:gd name="T58" fmla="*/ 93 w 1298"/>
              <a:gd name="T59" fmla="*/ 1452 h 1464"/>
              <a:gd name="T60" fmla="*/ 66 w 1298"/>
              <a:gd name="T61" fmla="*/ 1438 h 1464"/>
              <a:gd name="T62" fmla="*/ 45 w 1298"/>
              <a:gd name="T63" fmla="*/ 1420 h 1464"/>
              <a:gd name="T64" fmla="*/ 25 w 1298"/>
              <a:gd name="T65" fmla="*/ 1397 h 1464"/>
              <a:gd name="T66" fmla="*/ 11 w 1298"/>
              <a:gd name="T67" fmla="*/ 1370 h 1464"/>
              <a:gd name="T68" fmla="*/ 2 w 1298"/>
              <a:gd name="T69" fmla="*/ 1342 h 1464"/>
              <a:gd name="T70" fmla="*/ 0 w 1298"/>
              <a:gd name="T71" fmla="*/ 1311 h 1464"/>
              <a:gd name="T72" fmla="*/ 0 w 1298"/>
              <a:gd name="T73" fmla="*/ 153 h 1464"/>
              <a:gd name="T74" fmla="*/ 2 w 1298"/>
              <a:gd name="T75" fmla="*/ 123 h 1464"/>
              <a:gd name="T76" fmla="*/ 11 w 1298"/>
              <a:gd name="T77" fmla="*/ 93 h 1464"/>
              <a:gd name="T78" fmla="*/ 25 w 1298"/>
              <a:gd name="T79" fmla="*/ 68 h 1464"/>
              <a:gd name="T80" fmla="*/ 45 w 1298"/>
              <a:gd name="T81" fmla="*/ 45 h 1464"/>
              <a:gd name="T82" fmla="*/ 66 w 1298"/>
              <a:gd name="T83" fmla="*/ 27 h 1464"/>
              <a:gd name="T84" fmla="*/ 93 w 1298"/>
              <a:gd name="T85" fmla="*/ 12 h 1464"/>
              <a:gd name="T86" fmla="*/ 122 w 1298"/>
              <a:gd name="T87" fmla="*/ 4 h 1464"/>
              <a:gd name="T88" fmla="*/ 153 w 1298"/>
              <a:gd name="T89" fmla="*/ 0 h 1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98" h="1464">
                <a:moveTo>
                  <a:pt x="153" y="0"/>
                </a:moveTo>
                <a:lnTo>
                  <a:pt x="184" y="4"/>
                </a:lnTo>
                <a:lnTo>
                  <a:pt x="212" y="12"/>
                </a:lnTo>
                <a:lnTo>
                  <a:pt x="239" y="27"/>
                </a:lnTo>
                <a:lnTo>
                  <a:pt x="262" y="45"/>
                </a:lnTo>
                <a:lnTo>
                  <a:pt x="280" y="68"/>
                </a:lnTo>
                <a:lnTo>
                  <a:pt x="294" y="93"/>
                </a:lnTo>
                <a:lnTo>
                  <a:pt x="303" y="123"/>
                </a:lnTo>
                <a:lnTo>
                  <a:pt x="307" y="153"/>
                </a:lnTo>
                <a:lnTo>
                  <a:pt x="307" y="1158"/>
                </a:lnTo>
                <a:lnTo>
                  <a:pt x="1144" y="1158"/>
                </a:lnTo>
                <a:lnTo>
                  <a:pt x="1175" y="1161"/>
                </a:lnTo>
                <a:lnTo>
                  <a:pt x="1204" y="1170"/>
                </a:lnTo>
                <a:lnTo>
                  <a:pt x="1230" y="1185"/>
                </a:lnTo>
                <a:lnTo>
                  <a:pt x="1253" y="1203"/>
                </a:lnTo>
                <a:lnTo>
                  <a:pt x="1272" y="1226"/>
                </a:lnTo>
                <a:lnTo>
                  <a:pt x="1287" y="1251"/>
                </a:lnTo>
                <a:lnTo>
                  <a:pt x="1295" y="1280"/>
                </a:lnTo>
                <a:lnTo>
                  <a:pt x="1298" y="1311"/>
                </a:lnTo>
                <a:lnTo>
                  <a:pt x="1295" y="1342"/>
                </a:lnTo>
                <a:lnTo>
                  <a:pt x="1287" y="1370"/>
                </a:lnTo>
                <a:lnTo>
                  <a:pt x="1272" y="1397"/>
                </a:lnTo>
                <a:lnTo>
                  <a:pt x="1253" y="1420"/>
                </a:lnTo>
                <a:lnTo>
                  <a:pt x="1230" y="1438"/>
                </a:lnTo>
                <a:lnTo>
                  <a:pt x="1204" y="1452"/>
                </a:lnTo>
                <a:lnTo>
                  <a:pt x="1175" y="1461"/>
                </a:lnTo>
                <a:lnTo>
                  <a:pt x="1144" y="1464"/>
                </a:lnTo>
                <a:lnTo>
                  <a:pt x="153" y="1464"/>
                </a:lnTo>
                <a:lnTo>
                  <a:pt x="122" y="1461"/>
                </a:lnTo>
                <a:lnTo>
                  <a:pt x="93" y="1452"/>
                </a:lnTo>
                <a:lnTo>
                  <a:pt x="66" y="1438"/>
                </a:lnTo>
                <a:lnTo>
                  <a:pt x="45" y="1420"/>
                </a:lnTo>
                <a:lnTo>
                  <a:pt x="25" y="1397"/>
                </a:lnTo>
                <a:lnTo>
                  <a:pt x="11" y="1370"/>
                </a:lnTo>
                <a:lnTo>
                  <a:pt x="2" y="1342"/>
                </a:lnTo>
                <a:lnTo>
                  <a:pt x="0" y="1311"/>
                </a:lnTo>
                <a:lnTo>
                  <a:pt x="0" y="153"/>
                </a:lnTo>
                <a:lnTo>
                  <a:pt x="2" y="123"/>
                </a:lnTo>
                <a:lnTo>
                  <a:pt x="11" y="93"/>
                </a:lnTo>
                <a:lnTo>
                  <a:pt x="25" y="68"/>
                </a:lnTo>
                <a:lnTo>
                  <a:pt x="45" y="45"/>
                </a:lnTo>
                <a:lnTo>
                  <a:pt x="66" y="27"/>
                </a:lnTo>
                <a:lnTo>
                  <a:pt x="93" y="12"/>
                </a:lnTo>
                <a:lnTo>
                  <a:pt x="122" y="4"/>
                </a:lnTo>
                <a:lnTo>
                  <a:pt x="15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AD4A7E1-75D2-42BA-BB30-529F08FD72C8}"/>
              </a:ext>
            </a:extLst>
          </p:cNvPr>
          <p:cNvGrpSpPr/>
          <p:nvPr/>
        </p:nvGrpSpPr>
        <p:grpSpPr>
          <a:xfrm>
            <a:off x="1787802" y="2208892"/>
            <a:ext cx="1304450" cy="1594324"/>
            <a:chOff x="623842" y="1552932"/>
            <a:chExt cx="1739267" cy="2125767"/>
          </a:xfrm>
        </p:grpSpPr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B84943F0-BB08-4C09-9572-494F942DB5A8}"/>
                </a:ext>
              </a:extLst>
            </p:cNvPr>
            <p:cNvSpPr/>
            <p:nvPr/>
          </p:nvSpPr>
          <p:spPr>
            <a:xfrm>
              <a:off x="623842" y="1552932"/>
              <a:ext cx="1739267" cy="318259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</a:rPr>
                <a:t>Wendy Cedeño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976255-25A6-4346-AB93-C2556A71D396}"/>
                </a:ext>
              </a:extLst>
            </p:cNvPr>
            <p:cNvSpPr/>
            <p:nvPr/>
          </p:nvSpPr>
          <p:spPr>
            <a:xfrm>
              <a:off x="623842" y="3360440"/>
              <a:ext cx="1739267" cy="31825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cap="all" dirty="0">
                  <a:solidFill>
                    <a:schemeClr val="tx2"/>
                  </a:solidFill>
                </a:rPr>
                <a:t>PRODUCT OWNER</a:t>
              </a:r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43791497-6388-434B-8614-3C1A509AFE6D}"/>
              </a:ext>
            </a:extLst>
          </p:cNvPr>
          <p:cNvGrpSpPr/>
          <p:nvPr/>
        </p:nvGrpSpPr>
        <p:grpSpPr>
          <a:xfrm>
            <a:off x="4740042" y="2208892"/>
            <a:ext cx="1304450" cy="1594324"/>
            <a:chOff x="4648608" y="1552932"/>
            <a:chExt cx="1739267" cy="2125765"/>
          </a:xfrm>
        </p:grpSpPr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4162B074-222B-4948-94BB-C88F601F2821}"/>
                </a:ext>
              </a:extLst>
            </p:cNvPr>
            <p:cNvSpPr/>
            <p:nvPr/>
          </p:nvSpPr>
          <p:spPr>
            <a:xfrm>
              <a:off x="4648608" y="1552932"/>
              <a:ext cx="1739267" cy="318259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</a:rPr>
                <a:t>Carlos Rodriguez</a:t>
              </a: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DED06403-D41C-4C2F-90DB-83C2D5ED32EB}"/>
                </a:ext>
              </a:extLst>
            </p:cNvPr>
            <p:cNvSpPr/>
            <p:nvPr/>
          </p:nvSpPr>
          <p:spPr>
            <a:xfrm>
              <a:off x="4648608" y="3360438"/>
              <a:ext cx="1739267" cy="31825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cap="all" dirty="0">
                  <a:solidFill>
                    <a:schemeClr val="tx2"/>
                  </a:solidFill>
                </a:rPr>
                <a:t>TESTER</a:t>
              </a:r>
            </a:p>
          </p:txBody>
        </p:sp>
      </p:grpSp>
      <p:grpSp>
        <p:nvGrpSpPr>
          <p:cNvPr id="17" name="Group 21">
            <a:extLst>
              <a:ext uri="{FF2B5EF4-FFF2-40B4-BE49-F238E27FC236}">
                <a16:creationId xmlns:a16="http://schemas.microsoft.com/office/drawing/2014/main" id="{30E0BE3C-51F2-4239-B2C5-A5A9B9DF7A7B}"/>
              </a:ext>
            </a:extLst>
          </p:cNvPr>
          <p:cNvGrpSpPr/>
          <p:nvPr/>
        </p:nvGrpSpPr>
        <p:grpSpPr>
          <a:xfrm>
            <a:off x="6397407" y="2208892"/>
            <a:ext cx="1304450" cy="1594324"/>
            <a:chOff x="6660990" y="1552932"/>
            <a:chExt cx="1739267" cy="2125765"/>
          </a:xfrm>
        </p:grpSpPr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B6C30D8E-B23A-40DD-B75C-BBEB3D76C878}"/>
                </a:ext>
              </a:extLst>
            </p:cNvPr>
            <p:cNvSpPr/>
            <p:nvPr/>
          </p:nvSpPr>
          <p:spPr>
            <a:xfrm>
              <a:off x="6660990" y="1552932"/>
              <a:ext cx="1739267" cy="318259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</a:rPr>
                <a:t>Jonathan Guerrero</a:t>
              </a: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FB002913-B181-4609-8A77-C3BC1C3C8F45}"/>
                </a:ext>
              </a:extLst>
            </p:cNvPr>
            <p:cNvSpPr/>
            <p:nvPr/>
          </p:nvSpPr>
          <p:spPr>
            <a:xfrm>
              <a:off x="6660990" y="3360438"/>
              <a:ext cx="1739267" cy="31825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cap="all" dirty="0">
                  <a:solidFill>
                    <a:schemeClr val="tx2"/>
                  </a:solidFill>
                </a:rPr>
                <a:t>DESARROLLADOR</a:t>
              </a:r>
            </a:p>
          </p:txBody>
        </p:sp>
      </p:grpSp>
      <p:grpSp>
        <p:nvGrpSpPr>
          <p:cNvPr id="20" name="Group 27">
            <a:extLst>
              <a:ext uri="{FF2B5EF4-FFF2-40B4-BE49-F238E27FC236}">
                <a16:creationId xmlns:a16="http://schemas.microsoft.com/office/drawing/2014/main" id="{9D643A88-3065-404D-9262-09DD823E5D4E}"/>
              </a:ext>
            </a:extLst>
          </p:cNvPr>
          <p:cNvGrpSpPr/>
          <p:nvPr/>
        </p:nvGrpSpPr>
        <p:grpSpPr>
          <a:xfrm>
            <a:off x="1729055" y="4233182"/>
            <a:ext cx="1304450" cy="1594324"/>
            <a:chOff x="623842" y="1552932"/>
            <a:chExt cx="1739267" cy="2125765"/>
          </a:xfrm>
        </p:grpSpPr>
        <p:sp>
          <p:nvSpPr>
            <p:cNvPr id="21" name="Rectangle 45">
              <a:extLst>
                <a:ext uri="{FF2B5EF4-FFF2-40B4-BE49-F238E27FC236}">
                  <a16:creationId xmlns:a16="http://schemas.microsoft.com/office/drawing/2014/main" id="{4BFACA32-D27B-43FF-89F5-1ECC554812B8}"/>
                </a:ext>
              </a:extLst>
            </p:cNvPr>
            <p:cNvSpPr/>
            <p:nvPr/>
          </p:nvSpPr>
          <p:spPr>
            <a:xfrm>
              <a:off x="623842" y="1552932"/>
              <a:ext cx="1739267" cy="318259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</a:rPr>
                <a:t>Luis Cepeda</a:t>
              </a:r>
            </a:p>
          </p:txBody>
        </p:sp>
        <p:sp>
          <p:nvSpPr>
            <p:cNvPr id="22" name="Rectangle 46">
              <a:extLst>
                <a:ext uri="{FF2B5EF4-FFF2-40B4-BE49-F238E27FC236}">
                  <a16:creationId xmlns:a16="http://schemas.microsoft.com/office/drawing/2014/main" id="{892B751E-4487-4A3D-952A-EBF13C5CC951}"/>
                </a:ext>
              </a:extLst>
            </p:cNvPr>
            <p:cNvSpPr/>
            <p:nvPr/>
          </p:nvSpPr>
          <p:spPr>
            <a:xfrm>
              <a:off x="623842" y="3360438"/>
              <a:ext cx="1739267" cy="31825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cap="all" dirty="0">
                  <a:solidFill>
                    <a:schemeClr val="tx2"/>
                  </a:solidFill>
                </a:rPr>
                <a:t>DESARROLLADOR</a:t>
              </a:r>
            </a:p>
          </p:txBody>
        </p:sp>
      </p:grpSp>
      <p:grpSp>
        <p:nvGrpSpPr>
          <p:cNvPr id="23" name="Group 28">
            <a:extLst>
              <a:ext uri="{FF2B5EF4-FFF2-40B4-BE49-F238E27FC236}">
                <a16:creationId xmlns:a16="http://schemas.microsoft.com/office/drawing/2014/main" id="{EB7A3861-70BF-4B1C-808A-EB516AF79E8E}"/>
              </a:ext>
            </a:extLst>
          </p:cNvPr>
          <p:cNvGrpSpPr/>
          <p:nvPr/>
        </p:nvGrpSpPr>
        <p:grpSpPr>
          <a:xfrm>
            <a:off x="3259232" y="4233182"/>
            <a:ext cx="1304450" cy="1594324"/>
            <a:chOff x="2636225" y="1552932"/>
            <a:chExt cx="1739267" cy="2125765"/>
          </a:xfrm>
        </p:grpSpPr>
        <p:sp>
          <p:nvSpPr>
            <p:cNvPr id="24" name="Rectangle 42">
              <a:extLst>
                <a:ext uri="{FF2B5EF4-FFF2-40B4-BE49-F238E27FC236}">
                  <a16:creationId xmlns:a16="http://schemas.microsoft.com/office/drawing/2014/main" id="{EC2EC077-D935-4E6E-BDFC-8CBF5305948E}"/>
                </a:ext>
              </a:extLst>
            </p:cNvPr>
            <p:cNvSpPr/>
            <p:nvPr/>
          </p:nvSpPr>
          <p:spPr>
            <a:xfrm>
              <a:off x="2636225" y="1552932"/>
              <a:ext cx="1739267" cy="318259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</a:rPr>
                <a:t>Kevin Bastidas</a:t>
              </a:r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13955C0A-8CC6-4C35-8DBF-A04733B58361}"/>
                </a:ext>
              </a:extLst>
            </p:cNvPr>
            <p:cNvSpPr/>
            <p:nvPr/>
          </p:nvSpPr>
          <p:spPr>
            <a:xfrm>
              <a:off x="2636225" y="3360438"/>
              <a:ext cx="1739267" cy="31825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cap="all" dirty="0">
                  <a:solidFill>
                    <a:schemeClr val="tx2"/>
                  </a:solidFill>
                </a:rPr>
                <a:t>DESARROLLADOR</a:t>
              </a:r>
            </a:p>
          </p:txBody>
        </p:sp>
      </p:grpSp>
      <p:grpSp>
        <p:nvGrpSpPr>
          <p:cNvPr id="26" name="Group 29">
            <a:extLst>
              <a:ext uri="{FF2B5EF4-FFF2-40B4-BE49-F238E27FC236}">
                <a16:creationId xmlns:a16="http://schemas.microsoft.com/office/drawing/2014/main" id="{08ACA4E1-3085-4175-8410-CA915C3DA150}"/>
              </a:ext>
            </a:extLst>
          </p:cNvPr>
          <p:cNvGrpSpPr/>
          <p:nvPr/>
        </p:nvGrpSpPr>
        <p:grpSpPr>
          <a:xfrm>
            <a:off x="4778848" y="4233182"/>
            <a:ext cx="1304450" cy="1594324"/>
            <a:chOff x="4648608" y="1552932"/>
            <a:chExt cx="1739267" cy="2125765"/>
          </a:xfrm>
        </p:grpSpPr>
        <p:sp>
          <p:nvSpPr>
            <p:cNvPr id="27" name="Rectangle 39">
              <a:extLst>
                <a:ext uri="{FF2B5EF4-FFF2-40B4-BE49-F238E27FC236}">
                  <a16:creationId xmlns:a16="http://schemas.microsoft.com/office/drawing/2014/main" id="{3F05C5AB-AA80-4EA7-B817-25DFE5293D57}"/>
                </a:ext>
              </a:extLst>
            </p:cNvPr>
            <p:cNvSpPr/>
            <p:nvPr/>
          </p:nvSpPr>
          <p:spPr>
            <a:xfrm>
              <a:off x="4648608" y="1552932"/>
              <a:ext cx="1739267" cy="318259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</a:rPr>
                <a:t>José Muñoz</a:t>
              </a: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626D2547-CC2C-4BE4-9105-D0CF40287CEC}"/>
                </a:ext>
              </a:extLst>
            </p:cNvPr>
            <p:cNvSpPr/>
            <p:nvPr/>
          </p:nvSpPr>
          <p:spPr>
            <a:xfrm>
              <a:off x="4648608" y="3360438"/>
              <a:ext cx="1739267" cy="31825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cap="all" dirty="0">
                  <a:solidFill>
                    <a:schemeClr val="tx2"/>
                  </a:solidFill>
                </a:rPr>
                <a:t>TESTER</a:t>
              </a:r>
            </a:p>
          </p:txBody>
        </p:sp>
      </p:grpSp>
      <p:grpSp>
        <p:nvGrpSpPr>
          <p:cNvPr id="29" name="Group 31">
            <a:extLst>
              <a:ext uri="{FF2B5EF4-FFF2-40B4-BE49-F238E27FC236}">
                <a16:creationId xmlns:a16="http://schemas.microsoft.com/office/drawing/2014/main" id="{9153F243-B91A-49EE-84E6-8F9F24335A09}"/>
              </a:ext>
            </a:extLst>
          </p:cNvPr>
          <p:cNvGrpSpPr/>
          <p:nvPr/>
        </p:nvGrpSpPr>
        <p:grpSpPr>
          <a:xfrm>
            <a:off x="6419349" y="4233154"/>
            <a:ext cx="1304450" cy="1594324"/>
            <a:chOff x="8832304" y="1552895"/>
            <a:chExt cx="1739267" cy="2125765"/>
          </a:xfrm>
        </p:grpSpPr>
        <p:sp>
          <p:nvSpPr>
            <p:cNvPr id="30" name="Rectangle 33">
              <a:extLst>
                <a:ext uri="{FF2B5EF4-FFF2-40B4-BE49-F238E27FC236}">
                  <a16:creationId xmlns:a16="http://schemas.microsoft.com/office/drawing/2014/main" id="{6A2D6DE5-81D3-45E3-9794-4A6157DF403A}"/>
                </a:ext>
              </a:extLst>
            </p:cNvPr>
            <p:cNvSpPr/>
            <p:nvPr/>
          </p:nvSpPr>
          <p:spPr>
            <a:xfrm>
              <a:off x="8832304" y="1552895"/>
              <a:ext cx="1739267" cy="318259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2"/>
                  </a:solidFill>
                </a:rPr>
                <a:t>H</a:t>
              </a:r>
              <a:r>
                <a:rPr lang="en-US" sz="1050" b="1" dirty="0" err="1">
                  <a:solidFill>
                    <a:schemeClr val="tx2"/>
                  </a:solidFill>
                </a:rPr>
                <a:t>eidi</a:t>
              </a:r>
              <a:r>
                <a:rPr lang="en-US" sz="1050" b="1" dirty="0">
                  <a:solidFill>
                    <a:schemeClr val="tx2"/>
                  </a:solidFill>
                </a:rPr>
                <a:t> Pérez</a:t>
              </a:r>
            </a:p>
          </p:txBody>
        </p:sp>
        <p:sp>
          <p:nvSpPr>
            <p:cNvPr id="31" name="Rectangle 34">
              <a:extLst>
                <a:ext uri="{FF2B5EF4-FFF2-40B4-BE49-F238E27FC236}">
                  <a16:creationId xmlns:a16="http://schemas.microsoft.com/office/drawing/2014/main" id="{82CF5413-81B5-4F00-8A55-E8A844650CC9}"/>
                </a:ext>
              </a:extLst>
            </p:cNvPr>
            <p:cNvSpPr/>
            <p:nvPr/>
          </p:nvSpPr>
          <p:spPr>
            <a:xfrm>
              <a:off x="8832304" y="3360401"/>
              <a:ext cx="1739267" cy="31825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cap="all" dirty="0">
                  <a:solidFill>
                    <a:schemeClr val="tx2"/>
                  </a:solidFill>
                </a:rPr>
                <a:t>SCRUM MASTER</a:t>
              </a:r>
            </a:p>
          </p:txBody>
        </p:sp>
      </p:grpSp>
      <p:pic>
        <p:nvPicPr>
          <p:cNvPr id="33" name="Imagen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962" y="2477930"/>
            <a:ext cx="787846" cy="1048045"/>
          </a:xfrm>
          <a:prstGeom prst="rect">
            <a:avLst/>
          </a:prstGeom>
        </p:spPr>
      </p:pic>
      <p:sp>
        <p:nvSpPr>
          <p:cNvPr id="34" name="Rectangle 39"/>
          <p:cNvSpPr/>
          <p:nvPr/>
        </p:nvSpPr>
        <p:spPr>
          <a:xfrm>
            <a:off x="8050159" y="3041424"/>
            <a:ext cx="160954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050" b="1" spc="-113" dirty="0">
                <a:solidFill>
                  <a:srgbClr val="168D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Principales Stakeholders</a:t>
            </a:r>
            <a:r>
              <a:rPr lang="es-EC" sz="900" b="1" spc="-113" dirty="0">
                <a:solidFill>
                  <a:srgbClr val="168D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900" b="1" spc="-113" dirty="0">
              <a:solidFill>
                <a:srgbClr val="168D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9"/>
          <p:cNvSpPr/>
          <p:nvPr/>
        </p:nvSpPr>
        <p:spPr>
          <a:xfrm>
            <a:off x="8069578" y="3259247"/>
            <a:ext cx="2131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Ma. Isabel Carrillo (Rec.Privadas)</a:t>
            </a:r>
          </a:p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Fernanda Hungría (Rec.Públicas)</a:t>
            </a:r>
          </a:p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Cristina Weisson (Tarj. Crédito)</a:t>
            </a:r>
          </a:p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Ronald Romero (Canáles Virtuales)</a:t>
            </a:r>
          </a:p>
          <a:p>
            <a:r>
              <a:rPr lang="es-MX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Karina Armijos (CNB)</a:t>
            </a:r>
          </a:p>
          <a:p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9"/>
          <p:cNvSpPr/>
          <p:nvPr/>
        </p:nvSpPr>
        <p:spPr>
          <a:xfrm>
            <a:off x="8092399" y="2211043"/>
            <a:ext cx="15492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050" b="1" spc="-113" dirty="0">
                <a:solidFill>
                  <a:srgbClr val="168D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Sponsors:</a:t>
            </a:r>
            <a:endParaRPr lang="en-US" sz="1050" b="1" spc="-113" dirty="0">
              <a:solidFill>
                <a:srgbClr val="168D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9"/>
          <p:cNvSpPr/>
          <p:nvPr/>
        </p:nvSpPr>
        <p:spPr>
          <a:xfrm>
            <a:off x="8121449" y="2439025"/>
            <a:ext cx="104193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Kyra Arcia</a:t>
            </a:r>
          </a:p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Gustavo Molina</a:t>
            </a:r>
          </a:p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Rosario Cuntó</a:t>
            </a:r>
          </a:p>
        </p:txBody>
      </p:sp>
      <p:grpSp>
        <p:nvGrpSpPr>
          <p:cNvPr id="38" name="Group 31">
            <a:extLst>
              <a:ext uri="{FF2B5EF4-FFF2-40B4-BE49-F238E27FC236}">
                <a16:creationId xmlns:a16="http://schemas.microsoft.com/office/drawing/2014/main" id="{9153F243-B91A-49EE-84E6-8F9F24335A09}"/>
              </a:ext>
            </a:extLst>
          </p:cNvPr>
          <p:cNvGrpSpPr/>
          <p:nvPr/>
        </p:nvGrpSpPr>
        <p:grpSpPr>
          <a:xfrm>
            <a:off x="3264581" y="2206478"/>
            <a:ext cx="1304450" cy="1594324"/>
            <a:chOff x="8832304" y="1552895"/>
            <a:chExt cx="1739267" cy="2125765"/>
          </a:xfrm>
        </p:grpSpPr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6A2D6DE5-81D3-45E3-9794-4A6157DF403A}"/>
                </a:ext>
              </a:extLst>
            </p:cNvPr>
            <p:cNvSpPr/>
            <p:nvPr/>
          </p:nvSpPr>
          <p:spPr>
            <a:xfrm>
              <a:off x="8832304" y="1552895"/>
              <a:ext cx="1739267" cy="318259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</a:rPr>
                <a:t>Dario Espinoza</a:t>
              </a:r>
            </a:p>
          </p:txBody>
        </p:sp>
        <p:sp>
          <p:nvSpPr>
            <p:cNvPr id="40" name="Rectangle 34">
              <a:extLst>
                <a:ext uri="{FF2B5EF4-FFF2-40B4-BE49-F238E27FC236}">
                  <a16:creationId xmlns:a16="http://schemas.microsoft.com/office/drawing/2014/main" id="{82CF5413-81B5-4F00-8A55-E8A844650CC9}"/>
                </a:ext>
              </a:extLst>
            </p:cNvPr>
            <p:cNvSpPr/>
            <p:nvPr/>
          </p:nvSpPr>
          <p:spPr>
            <a:xfrm>
              <a:off x="8832304" y="3360401"/>
              <a:ext cx="1739267" cy="31825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cap="all" dirty="0">
                  <a:solidFill>
                    <a:schemeClr val="tx2"/>
                  </a:solidFill>
                </a:rPr>
                <a:t>DESARROLLADOR</a:t>
              </a:r>
            </a:p>
          </p:txBody>
        </p:sp>
      </p:grpSp>
      <p:pic>
        <p:nvPicPr>
          <p:cNvPr id="41" name="Imagen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339" y="2477929"/>
            <a:ext cx="919052" cy="1047021"/>
          </a:xfrm>
          <a:prstGeom prst="rect">
            <a:avLst/>
          </a:prstGeom>
        </p:spPr>
      </p:pic>
      <p:pic>
        <p:nvPicPr>
          <p:cNvPr id="42" name="Picture 2" descr="image0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15" y="2466945"/>
            <a:ext cx="880964" cy="106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 descr="bbd65040-7592-4410-84fc-6580266261a0@namprd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376" y="4471849"/>
            <a:ext cx="930055" cy="107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7199" y="4468382"/>
            <a:ext cx="975190" cy="1125660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7115" y="4502240"/>
            <a:ext cx="777533" cy="1053301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63C6E6C1-47DA-89AF-C0D3-711315E499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6097" y="4532873"/>
            <a:ext cx="979653" cy="1016365"/>
          </a:xfrm>
          <a:prstGeom prst="rect">
            <a:avLst/>
          </a:prstGeom>
        </p:spPr>
      </p:pic>
      <p:sp>
        <p:nvSpPr>
          <p:cNvPr id="48" name="Rectangle 33">
            <a:extLst>
              <a:ext uri="{FF2B5EF4-FFF2-40B4-BE49-F238E27FC236}">
                <a16:creationId xmlns:a16="http://schemas.microsoft.com/office/drawing/2014/main" id="{4AE5D729-341A-80A8-E1BF-30F969118B2E}"/>
              </a:ext>
            </a:extLst>
          </p:cNvPr>
          <p:cNvSpPr/>
          <p:nvPr/>
        </p:nvSpPr>
        <p:spPr>
          <a:xfrm>
            <a:off x="8050159" y="4244719"/>
            <a:ext cx="1304450" cy="238694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/>
                </a:solidFill>
              </a:rPr>
              <a:t>Dario Barco</a:t>
            </a:r>
          </a:p>
        </p:txBody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F335ECE2-AAE7-5EE9-58A6-AD573107BFF3}"/>
              </a:ext>
            </a:extLst>
          </p:cNvPr>
          <p:cNvSpPr/>
          <p:nvPr/>
        </p:nvSpPr>
        <p:spPr>
          <a:xfrm>
            <a:off x="8050159" y="5600349"/>
            <a:ext cx="1304450" cy="238694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cap="all" dirty="0" err="1">
                <a:solidFill>
                  <a:schemeClr val="tx2"/>
                </a:solidFill>
              </a:rPr>
              <a:t>Lider</a:t>
            </a:r>
            <a:r>
              <a:rPr lang="en-US" sz="825" cap="all" dirty="0">
                <a:solidFill>
                  <a:schemeClr val="tx2"/>
                </a:solidFill>
              </a:rPr>
              <a:t> TECNICO</a:t>
            </a: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808A391F-05BE-0194-9EC1-9947F5A46D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0042" y="4483413"/>
            <a:ext cx="930055" cy="1065825"/>
          </a:xfrm>
          <a:prstGeom prst="rect">
            <a:avLst/>
          </a:prstGeom>
        </p:spPr>
      </p:pic>
      <p:pic>
        <p:nvPicPr>
          <p:cNvPr id="2" name="Imagen 1" descr="Un hombre con un traje de color negro&#10;&#10;Descripción generada automáticamente">
            <a:extLst>
              <a:ext uri="{FF2B5EF4-FFF2-40B4-BE49-F238E27FC236}">
                <a16:creationId xmlns:a16="http://schemas.microsoft.com/office/drawing/2014/main" id="{DC6A762F-CFDC-080B-77E0-5D354188C4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65" y="2523331"/>
            <a:ext cx="931612" cy="100161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43EB325-7482-6133-74A3-CE3AE2D528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00" y="573915"/>
            <a:ext cx="1837154" cy="24411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8C89865-4473-5A6E-2721-7BC4BAB378CD}"/>
              </a:ext>
            </a:extLst>
          </p:cNvPr>
          <p:cNvSpPr txBox="1"/>
          <p:nvPr/>
        </p:nvSpPr>
        <p:spPr>
          <a:xfrm>
            <a:off x="3417199" y="794653"/>
            <a:ext cx="4916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400" b="0" i="0" u="none" strike="noStrike" kern="1200" cap="none" spc="-150" normalizeH="0" baseline="0" noProof="0" dirty="0">
                <a:ln>
                  <a:noFill/>
                </a:ln>
                <a:solidFill>
                  <a:srgbClr val="45A7A9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Objetivo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C7C7268-832C-16D6-97F7-3DF67E2BB0F7}"/>
              </a:ext>
            </a:extLst>
          </p:cNvPr>
          <p:cNvCxnSpPr/>
          <p:nvPr/>
        </p:nvCxnSpPr>
        <p:spPr>
          <a:xfrm>
            <a:off x="1190182" y="2036838"/>
            <a:ext cx="10198358" cy="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30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217297" y="57509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8996"/>
                </a:solidFill>
              </a:rPr>
              <a:t>INDICADORES A MARZO 2023</a:t>
            </a:r>
            <a:endParaRPr lang="es-MX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A4FBF5C-EAAD-435D-9114-57F9BF12FC4B}"/>
              </a:ext>
            </a:extLst>
          </p:cNvPr>
          <p:cNvSpPr txBox="1"/>
          <p:nvPr/>
        </p:nvSpPr>
        <p:spPr>
          <a:xfrm>
            <a:off x="1848469" y="2277362"/>
            <a:ext cx="2972915" cy="11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Productividad mensual = 104%</a:t>
            </a:r>
          </a:p>
          <a:p>
            <a:pPr>
              <a:lnSpc>
                <a:spcPct val="20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Eficiencia en la planificación = 109%</a:t>
            </a:r>
          </a:p>
          <a:p>
            <a:pPr>
              <a:lnSpc>
                <a:spcPct val="20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Eficiencia en la entrega= 100%</a:t>
            </a:r>
            <a:endParaRPr lang="es-EC" sz="1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A4FBF5C-EAAD-435D-9114-57F9BF12FC4B}"/>
              </a:ext>
            </a:extLst>
          </p:cNvPr>
          <p:cNvSpPr txBox="1"/>
          <p:nvPr/>
        </p:nvSpPr>
        <p:spPr>
          <a:xfrm>
            <a:off x="6229049" y="3787698"/>
            <a:ext cx="4220347" cy="165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Maduración (SEMESTRAL) = 87%</a:t>
            </a:r>
          </a:p>
          <a:p>
            <a:pPr>
              <a:lnSpc>
                <a:spcPct val="150000"/>
              </a:lnSpc>
            </a:pPr>
            <a:r>
              <a:rPr lang="es-MX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del Marco de Trabajo: 	91% - Ideal </a:t>
            </a:r>
          </a:p>
          <a:p>
            <a:pPr>
              <a:lnSpc>
                <a:spcPct val="150000"/>
              </a:lnSpc>
            </a:pPr>
            <a:r>
              <a:rPr lang="es-MX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del Producto: 		100% </a:t>
            </a:r>
            <a:r>
              <a:rPr lang="es-E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Ágil</a:t>
            </a:r>
            <a:endParaRPr lang="es-MX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en la Facilitación: 		 87% - Ágil</a:t>
            </a:r>
          </a:p>
          <a:p>
            <a:pPr>
              <a:lnSpc>
                <a:spcPct val="150000"/>
              </a:lnSpc>
            </a:pPr>
            <a:r>
              <a:rPr lang="es-MX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desarrollo y pruebas: 	 77% - Ágil</a:t>
            </a:r>
          </a:p>
          <a:p>
            <a:pPr>
              <a:lnSpc>
                <a:spcPct val="150000"/>
              </a:lnSpc>
            </a:pPr>
            <a:r>
              <a:rPr lang="es-MX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Entorno: 			 77% - Ágil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A4FBF5C-EAAD-435D-9114-57F9BF12FC4B}"/>
              </a:ext>
            </a:extLst>
          </p:cNvPr>
          <p:cNvSpPr txBox="1"/>
          <p:nvPr/>
        </p:nvSpPr>
        <p:spPr>
          <a:xfrm>
            <a:off x="1851770" y="3836695"/>
            <a:ext cx="3730544" cy="146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Calidad en la construcción = 100%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70% del KPI - Calidad Desarrollo  = 70%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15% del KPI - Calidad en Despliegue = 15% 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15% del KPI - Calidad en Post Producción = 15%</a:t>
            </a:r>
          </a:p>
          <a:p>
            <a:pPr>
              <a:lnSpc>
                <a:spcPct val="150000"/>
              </a:lnSpc>
            </a:pPr>
            <a:endParaRPr lang="es-EC" sz="1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A4FBF5C-EAAD-435D-9114-57F9BF12FC4B}"/>
              </a:ext>
            </a:extLst>
          </p:cNvPr>
          <p:cNvSpPr txBox="1"/>
          <p:nvPr/>
        </p:nvSpPr>
        <p:spPr>
          <a:xfrm>
            <a:off x="6271515" y="2123745"/>
            <a:ext cx="4743622" cy="13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Rentabilidad Bruta Equipo (mensual) = 100% </a:t>
            </a:r>
          </a:p>
          <a:p>
            <a:pPr>
              <a:lnSpc>
                <a:spcPct val="150000"/>
              </a:lnSpc>
            </a:pPr>
            <a:r>
              <a:rPr lang="es-E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(100%) (Considerando solo Comisiones) </a:t>
            </a:r>
          </a:p>
          <a:p>
            <a:pPr>
              <a:lnSpc>
                <a:spcPct val="150000"/>
              </a:lnSpc>
            </a:pPr>
            <a:r>
              <a:rPr lang="es-E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(100%) (Considerando </a:t>
            </a:r>
            <a:r>
              <a:rPr lang="es-EC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Comisiones+Ahorro</a:t>
            </a:r>
            <a:r>
              <a:rPr lang="es-E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s-EC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Ingresos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(113K)+ </a:t>
            </a:r>
            <a:r>
              <a:rPr lang="es-EC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Reducción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C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Costos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(2.5K)= 115.5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pPr>
              <a:lnSpc>
                <a:spcPct val="150000"/>
              </a:lnSpc>
            </a:pPr>
            <a:r>
              <a:rPr lang="es-EC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Gasto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acumulado mensual 2SPt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29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s-EC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43"/>
          <p:cNvSpPr/>
          <p:nvPr/>
        </p:nvSpPr>
        <p:spPr>
          <a:xfrm>
            <a:off x="1050509" y="2547580"/>
            <a:ext cx="701034" cy="593233"/>
          </a:xfrm>
          <a:prstGeom prst="ellipse">
            <a:avLst/>
          </a:prstGeom>
          <a:solidFill>
            <a:srgbClr val="4AB3B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Shape">
            <a:extLst>
              <a:ext uri="{FF2B5EF4-FFF2-40B4-BE49-F238E27FC236}">
                <a16:creationId xmlns:a16="http://schemas.microsoft.com/office/drawing/2014/main" id="{87838702-2EFA-6148-8562-49AC36918F38}"/>
              </a:ext>
            </a:extLst>
          </p:cNvPr>
          <p:cNvSpPr/>
          <p:nvPr/>
        </p:nvSpPr>
        <p:spPr>
          <a:xfrm>
            <a:off x="1190396" y="2700386"/>
            <a:ext cx="368543" cy="292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93" y="0"/>
                </a:moveTo>
                <a:cubicBezTo>
                  <a:pt x="18894" y="0"/>
                  <a:pt x="18733" y="167"/>
                  <a:pt x="18733" y="373"/>
                </a:cubicBezTo>
                <a:cubicBezTo>
                  <a:pt x="18733" y="578"/>
                  <a:pt x="18894" y="745"/>
                  <a:pt x="19093" y="745"/>
                </a:cubicBezTo>
                <a:lnTo>
                  <a:pt x="19664" y="745"/>
                </a:lnTo>
                <a:lnTo>
                  <a:pt x="13696" y="6918"/>
                </a:lnTo>
                <a:lnTo>
                  <a:pt x="10532" y="3645"/>
                </a:lnTo>
                <a:cubicBezTo>
                  <a:pt x="10391" y="3500"/>
                  <a:pt x="10163" y="3500"/>
                  <a:pt x="10022" y="3645"/>
                </a:cubicBezTo>
                <a:lnTo>
                  <a:pt x="6319" y="7475"/>
                </a:lnTo>
                <a:lnTo>
                  <a:pt x="4593" y="5693"/>
                </a:lnTo>
                <a:cubicBezTo>
                  <a:pt x="4453" y="5548"/>
                  <a:pt x="4226" y="5548"/>
                  <a:pt x="4086" y="5693"/>
                </a:cubicBezTo>
                <a:lnTo>
                  <a:pt x="847" y="9040"/>
                </a:lnTo>
                <a:cubicBezTo>
                  <a:pt x="754" y="9133"/>
                  <a:pt x="716" y="9274"/>
                  <a:pt x="749" y="9404"/>
                </a:cubicBezTo>
                <a:cubicBezTo>
                  <a:pt x="782" y="9534"/>
                  <a:pt x="880" y="9635"/>
                  <a:pt x="1006" y="9669"/>
                </a:cubicBezTo>
                <a:cubicBezTo>
                  <a:pt x="1131" y="9703"/>
                  <a:pt x="1267" y="9664"/>
                  <a:pt x="1357" y="9568"/>
                </a:cubicBezTo>
                <a:lnTo>
                  <a:pt x="4340" y="6480"/>
                </a:lnTo>
                <a:lnTo>
                  <a:pt x="6066" y="8265"/>
                </a:lnTo>
                <a:cubicBezTo>
                  <a:pt x="6206" y="8410"/>
                  <a:pt x="6432" y="8410"/>
                  <a:pt x="6573" y="8265"/>
                </a:cubicBezTo>
                <a:lnTo>
                  <a:pt x="10276" y="4435"/>
                </a:lnTo>
                <a:cubicBezTo>
                  <a:pt x="10276" y="4435"/>
                  <a:pt x="13439" y="7708"/>
                  <a:pt x="13439" y="7708"/>
                </a:cubicBezTo>
                <a:cubicBezTo>
                  <a:pt x="13580" y="7853"/>
                  <a:pt x="13809" y="7853"/>
                  <a:pt x="13950" y="7708"/>
                </a:cubicBezTo>
                <a:lnTo>
                  <a:pt x="20171" y="1270"/>
                </a:lnTo>
                <a:lnTo>
                  <a:pt x="20171" y="1860"/>
                </a:lnTo>
                <a:cubicBezTo>
                  <a:pt x="20171" y="2065"/>
                  <a:pt x="20332" y="2232"/>
                  <a:pt x="20531" y="2232"/>
                </a:cubicBezTo>
                <a:cubicBezTo>
                  <a:pt x="20730" y="2232"/>
                  <a:pt x="20891" y="2065"/>
                  <a:pt x="20891" y="1860"/>
                </a:cubicBezTo>
                <a:lnTo>
                  <a:pt x="20891" y="373"/>
                </a:lnTo>
                <a:cubicBezTo>
                  <a:pt x="20890" y="328"/>
                  <a:pt x="20881" y="283"/>
                  <a:pt x="20865" y="241"/>
                </a:cubicBezTo>
                <a:cubicBezTo>
                  <a:pt x="20860" y="229"/>
                  <a:pt x="20854" y="218"/>
                  <a:pt x="20848" y="206"/>
                </a:cubicBezTo>
                <a:cubicBezTo>
                  <a:pt x="20834" y="178"/>
                  <a:pt x="20819" y="152"/>
                  <a:pt x="20799" y="128"/>
                </a:cubicBezTo>
                <a:cubicBezTo>
                  <a:pt x="20767" y="87"/>
                  <a:pt x="20725" y="54"/>
                  <a:pt x="20678" y="33"/>
                </a:cubicBezTo>
                <a:cubicBezTo>
                  <a:pt x="20675" y="33"/>
                  <a:pt x="20673" y="28"/>
                  <a:pt x="20669" y="27"/>
                </a:cubicBezTo>
                <a:cubicBezTo>
                  <a:pt x="20629" y="10"/>
                  <a:pt x="20588" y="4"/>
                  <a:pt x="20545" y="3"/>
                </a:cubicBezTo>
                <a:cubicBezTo>
                  <a:pt x="20540" y="4"/>
                  <a:pt x="20535" y="0"/>
                  <a:pt x="20531" y="0"/>
                </a:cubicBezTo>
                <a:lnTo>
                  <a:pt x="19093" y="0"/>
                </a:lnTo>
                <a:close/>
                <a:moveTo>
                  <a:pt x="16203" y="8202"/>
                </a:moveTo>
                <a:cubicBezTo>
                  <a:pt x="15607" y="8202"/>
                  <a:pt x="15122" y="8704"/>
                  <a:pt x="15122" y="9320"/>
                </a:cubicBezTo>
                <a:lnTo>
                  <a:pt x="15122" y="20485"/>
                </a:lnTo>
                <a:cubicBezTo>
                  <a:pt x="15122" y="21102"/>
                  <a:pt x="15607" y="21600"/>
                  <a:pt x="16203" y="21600"/>
                </a:cubicBezTo>
                <a:lnTo>
                  <a:pt x="20519" y="21600"/>
                </a:lnTo>
                <a:cubicBezTo>
                  <a:pt x="21116" y="21600"/>
                  <a:pt x="21600" y="21102"/>
                  <a:pt x="21600" y="20485"/>
                </a:cubicBezTo>
                <a:lnTo>
                  <a:pt x="21600" y="9320"/>
                </a:lnTo>
                <a:cubicBezTo>
                  <a:pt x="21600" y="8704"/>
                  <a:pt x="21116" y="8202"/>
                  <a:pt x="20519" y="8202"/>
                </a:cubicBezTo>
                <a:lnTo>
                  <a:pt x="16203" y="8202"/>
                </a:lnTo>
                <a:close/>
                <a:moveTo>
                  <a:pt x="16203" y="8948"/>
                </a:moveTo>
                <a:lnTo>
                  <a:pt x="20519" y="8948"/>
                </a:lnTo>
                <a:cubicBezTo>
                  <a:pt x="20718" y="8948"/>
                  <a:pt x="20880" y="9115"/>
                  <a:pt x="20880" y="9320"/>
                </a:cubicBezTo>
                <a:cubicBezTo>
                  <a:pt x="20880" y="9320"/>
                  <a:pt x="20880" y="20485"/>
                  <a:pt x="20880" y="20485"/>
                </a:cubicBezTo>
                <a:cubicBezTo>
                  <a:pt x="20880" y="20691"/>
                  <a:pt x="20718" y="20855"/>
                  <a:pt x="20519" y="20855"/>
                </a:cubicBezTo>
                <a:lnTo>
                  <a:pt x="16203" y="20855"/>
                </a:lnTo>
                <a:cubicBezTo>
                  <a:pt x="16004" y="20855"/>
                  <a:pt x="15843" y="20691"/>
                  <a:pt x="15843" y="20485"/>
                </a:cubicBezTo>
                <a:lnTo>
                  <a:pt x="15843" y="9320"/>
                </a:lnTo>
                <a:cubicBezTo>
                  <a:pt x="15843" y="9115"/>
                  <a:pt x="16004" y="8948"/>
                  <a:pt x="16203" y="8948"/>
                </a:cubicBezTo>
                <a:close/>
                <a:moveTo>
                  <a:pt x="8642" y="10015"/>
                </a:moveTo>
                <a:cubicBezTo>
                  <a:pt x="8046" y="10015"/>
                  <a:pt x="7561" y="10516"/>
                  <a:pt x="7561" y="11132"/>
                </a:cubicBezTo>
                <a:lnTo>
                  <a:pt x="7561" y="20435"/>
                </a:lnTo>
                <a:cubicBezTo>
                  <a:pt x="7561" y="21051"/>
                  <a:pt x="8046" y="21552"/>
                  <a:pt x="8642" y="21552"/>
                </a:cubicBezTo>
                <a:lnTo>
                  <a:pt x="12958" y="21552"/>
                </a:lnTo>
                <a:cubicBezTo>
                  <a:pt x="13554" y="21552"/>
                  <a:pt x="14039" y="21051"/>
                  <a:pt x="14039" y="20435"/>
                </a:cubicBezTo>
                <a:lnTo>
                  <a:pt x="14039" y="11132"/>
                </a:lnTo>
                <a:cubicBezTo>
                  <a:pt x="14039" y="10516"/>
                  <a:pt x="13554" y="10015"/>
                  <a:pt x="12958" y="10015"/>
                </a:cubicBezTo>
                <a:lnTo>
                  <a:pt x="8642" y="10015"/>
                </a:lnTo>
                <a:close/>
                <a:moveTo>
                  <a:pt x="8642" y="10760"/>
                </a:moveTo>
                <a:lnTo>
                  <a:pt x="12958" y="10760"/>
                </a:lnTo>
                <a:cubicBezTo>
                  <a:pt x="13157" y="10760"/>
                  <a:pt x="13318" y="10927"/>
                  <a:pt x="13318" y="11132"/>
                </a:cubicBezTo>
                <a:cubicBezTo>
                  <a:pt x="13318" y="11132"/>
                  <a:pt x="13318" y="20435"/>
                  <a:pt x="13318" y="20435"/>
                </a:cubicBezTo>
                <a:cubicBezTo>
                  <a:pt x="13318" y="20640"/>
                  <a:pt x="13157" y="20807"/>
                  <a:pt x="12958" y="20807"/>
                </a:cubicBezTo>
                <a:lnTo>
                  <a:pt x="8642" y="20807"/>
                </a:lnTo>
                <a:cubicBezTo>
                  <a:pt x="8443" y="20807"/>
                  <a:pt x="8282" y="20640"/>
                  <a:pt x="8282" y="20435"/>
                </a:cubicBezTo>
                <a:lnTo>
                  <a:pt x="8282" y="11132"/>
                </a:lnTo>
                <a:cubicBezTo>
                  <a:pt x="8282" y="10927"/>
                  <a:pt x="8443" y="10760"/>
                  <a:pt x="8642" y="10760"/>
                </a:cubicBezTo>
                <a:close/>
                <a:moveTo>
                  <a:pt x="1081" y="11922"/>
                </a:moveTo>
                <a:cubicBezTo>
                  <a:pt x="484" y="11922"/>
                  <a:pt x="0" y="12423"/>
                  <a:pt x="0" y="13040"/>
                </a:cubicBezTo>
                <a:lnTo>
                  <a:pt x="0" y="20482"/>
                </a:lnTo>
                <a:cubicBezTo>
                  <a:pt x="0" y="21099"/>
                  <a:pt x="484" y="21597"/>
                  <a:pt x="1081" y="21597"/>
                </a:cubicBezTo>
                <a:lnTo>
                  <a:pt x="5397" y="21597"/>
                </a:lnTo>
                <a:cubicBezTo>
                  <a:pt x="5993" y="21597"/>
                  <a:pt x="6478" y="21099"/>
                  <a:pt x="6478" y="20482"/>
                </a:cubicBezTo>
                <a:lnTo>
                  <a:pt x="6478" y="13040"/>
                </a:lnTo>
                <a:cubicBezTo>
                  <a:pt x="6478" y="12423"/>
                  <a:pt x="5993" y="11922"/>
                  <a:pt x="5397" y="11922"/>
                </a:cubicBezTo>
                <a:lnTo>
                  <a:pt x="1081" y="11922"/>
                </a:lnTo>
                <a:close/>
                <a:moveTo>
                  <a:pt x="1081" y="12667"/>
                </a:moveTo>
                <a:lnTo>
                  <a:pt x="5397" y="12667"/>
                </a:lnTo>
                <a:cubicBezTo>
                  <a:pt x="5596" y="12667"/>
                  <a:pt x="5757" y="12834"/>
                  <a:pt x="5757" y="13040"/>
                </a:cubicBezTo>
                <a:cubicBezTo>
                  <a:pt x="5757" y="13040"/>
                  <a:pt x="5757" y="20482"/>
                  <a:pt x="5757" y="20482"/>
                </a:cubicBezTo>
                <a:cubicBezTo>
                  <a:pt x="5757" y="20688"/>
                  <a:pt x="5596" y="20855"/>
                  <a:pt x="5397" y="20855"/>
                </a:cubicBezTo>
                <a:lnTo>
                  <a:pt x="1081" y="20855"/>
                </a:lnTo>
                <a:cubicBezTo>
                  <a:pt x="882" y="20855"/>
                  <a:pt x="720" y="20688"/>
                  <a:pt x="720" y="20482"/>
                </a:cubicBezTo>
                <a:lnTo>
                  <a:pt x="720" y="13040"/>
                </a:lnTo>
                <a:cubicBezTo>
                  <a:pt x="720" y="12834"/>
                  <a:pt x="882" y="12667"/>
                  <a:pt x="1081" y="1266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400" dirty="0"/>
          </a:p>
        </p:txBody>
      </p:sp>
      <p:sp>
        <p:nvSpPr>
          <p:cNvPr id="55" name="Oval 43"/>
          <p:cNvSpPr/>
          <p:nvPr/>
        </p:nvSpPr>
        <p:spPr>
          <a:xfrm>
            <a:off x="1087237" y="4163449"/>
            <a:ext cx="701034" cy="593233"/>
          </a:xfrm>
          <a:prstGeom prst="ellipse">
            <a:avLst/>
          </a:prstGeom>
          <a:solidFill>
            <a:srgbClr val="4AB3B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1260720" y="4282509"/>
            <a:ext cx="285892" cy="326204"/>
          </a:xfrm>
          <a:custGeom>
            <a:avLst/>
            <a:gdLst>
              <a:gd name="T0" fmla="*/ 2141 w 2411"/>
              <a:gd name="T1" fmla="*/ 0 h 2818"/>
              <a:gd name="T2" fmla="*/ 2219 w 2411"/>
              <a:gd name="T3" fmla="*/ 12 h 2818"/>
              <a:gd name="T4" fmla="*/ 2288 w 2411"/>
              <a:gd name="T5" fmla="*/ 45 h 2818"/>
              <a:gd name="T6" fmla="*/ 2345 w 2411"/>
              <a:gd name="T7" fmla="*/ 95 h 2818"/>
              <a:gd name="T8" fmla="*/ 2386 w 2411"/>
              <a:gd name="T9" fmla="*/ 159 h 2818"/>
              <a:gd name="T10" fmla="*/ 2408 w 2411"/>
              <a:gd name="T11" fmla="*/ 234 h 2818"/>
              <a:gd name="T12" fmla="*/ 2411 w 2411"/>
              <a:gd name="T13" fmla="*/ 1716 h 2818"/>
              <a:gd name="T14" fmla="*/ 2142 w 2411"/>
              <a:gd name="T15" fmla="*/ 474 h 2818"/>
              <a:gd name="T16" fmla="*/ 2132 w 2411"/>
              <a:gd name="T17" fmla="*/ 409 h 2818"/>
              <a:gd name="T18" fmla="*/ 2102 w 2411"/>
              <a:gd name="T19" fmla="*/ 353 h 2818"/>
              <a:gd name="T20" fmla="*/ 2056 w 2411"/>
              <a:gd name="T21" fmla="*/ 309 h 2818"/>
              <a:gd name="T22" fmla="*/ 1999 w 2411"/>
              <a:gd name="T23" fmla="*/ 279 h 2818"/>
              <a:gd name="T24" fmla="*/ 1934 w 2411"/>
              <a:gd name="T25" fmla="*/ 269 h 2818"/>
              <a:gd name="T26" fmla="*/ 445 w 2411"/>
              <a:gd name="T27" fmla="*/ 272 h 2818"/>
              <a:gd name="T28" fmla="*/ 382 w 2411"/>
              <a:gd name="T29" fmla="*/ 292 h 2818"/>
              <a:gd name="T30" fmla="*/ 330 w 2411"/>
              <a:gd name="T31" fmla="*/ 329 h 2818"/>
              <a:gd name="T32" fmla="*/ 292 w 2411"/>
              <a:gd name="T33" fmla="*/ 379 h 2818"/>
              <a:gd name="T34" fmla="*/ 271 w 2411"/>
              <a:gd name="T35" fmla="*/ 440 h 2818"/>
              <a:gd name="T36" fmla="*/ 269 w 2411"/>
              <a:gd name="T37" fmla="*/ 2338 h 2818"/>
              <a:gd name="T38" fmla="*/ 279 w 2411"/>
              <a:gd name="T39" fmla="*/ 2403 h 2818"/>
              <a:gd name="T40" fmla="*/ 309 w 2411"/>
              <a:gd name="T41" fmla="*/ 2459 h 2818"/>
              <a:gd name="T42" fmla="*/ 355 w 2411"/>
              <a:gd name="T43" fmla="*/ 2503 h 2818"/>
              <a:gd name="T44" fmla="*/ 412 w 2411"/>
              <a:gd name="T45" fmla="*/ 2533 h 2818"/>
              <a:gd name="T46" fmla="*/ 479 w 2411"/>
              <a:gd name="T47" fmla="*/ 2543 h 2818"/>
              <a:gd name="T48" fmla="*/ 1098 w 2411"/>
              <a:gd name="T49" fmla="*/ 2579 h 2818"/>
              <a:gd name="T50" fmla="*/ 1144 w 2411"/>
              <a:gd name="T51" fmla="*/ 2648 h 2818"/>
              <a:gd name="T52" fmla="*/ 1202 w 2411"/>
              <a:gd name="T53" fmla="*/ 2710 h 2818"/>
              <a:gd name="T54" fmla="*/ 272 w 2411"/>
              <a:gd name="T55" fmla="*/ 2818 h 2818"/>
              <a:gd name="T56" fmla="*/ 194 w 2411"/>
              <a:gd name="T57" fmla="*/ 2807 h 2818"/>
              <a:gd name="T58" fmla="*/ 123 w 2411"/>
              <a:gd name="T59" fmla="*/ 2773 h 2818"/>
              <a:gd name="T60" fmla="*/ 66 w 2411"/>
              <a:gd name="T61" fmla="*/ 2723 h 2818"/>
              <a:gd name="T62" fmla="*/ 25 w 2411"/>
              <a:gd name="T63" fmla="*/ 2660 h 2818"/>
              <a:gd name="T64" fmla="*/ 3 w 2411"/>
              <a:gd name="T65" fmla="*/ 2585 h 2818"/>
              <a:gd name="T66" fmla="*/ 0 w 2411"/>
              <a:gd name="T67" fmla="*/ 263 h 2818"/>
              <a:gd name="T68" fmla="*/ 11 w 2411"/>
              <a:gd name="T69" fmla="*/ 187 h 2818"/>
              <a:gd name="T70" fmla="*/ 42 w 2411"/>
              <a:gd name="T71" fmla="*/ 120 h 2818"/>
              <a:gd name="T72" fmla="*/ 89 w 2411"/>
              <a:gd name="T73" fmla="*/ 66 h 2818"/>
              <a:gd name="T74" fmla="*/ 151 w 2411"/>
              <a:gd name="T75" fmla="*/ 25 h 2818"/>
              <a:gd name="T76" fmla="*/ 222 w 2411"/>
              <a:gd name="T77" fmla="*/ 3 h 2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11" h="2818">
                <a:moveTo>
                  <a:pt x="261" y="0"/>
                </a:moveTo>
                <a:lnTo>
                  <a:pt x="2141" y="0"/>
                </a:lnTo>
                <a:lnTo>
                  <a:pt x="2181" y="3"/>
                </a:lnTo>
                <a:lnTo>
                  <a:pt x="2219" y="12"/>
                </a:lnTo>
                <a:lnTo>
                  <a:pt x="2255" y="26"/>
                </a:lnTo>
                <a:lnTo>
                  <a:pt x="2288" y="45"/>
                </a:lnTo>
                <a:lnTo>
                  <a:pt x="2318" y="68"/>
                </a:lnTo>
                <a:lnTo>
                  <a:pt x="2345" y="95"/>
                </a:lnTo>
                <a:lnTo>
                  <a:pt x="2368" y="126"/>
                </a:lnTo>
                <a:lnTo>
                  <a:pt x="2386" y="159"/>
                </a:lnTo>
                <a:lnTo>
                  <a:pt x="2400" y="195"/>
                </a:lnTo>
                <a:lnTo>
                  <a:pt x="2408" y="234"/>
                </a:lnTo>
                <a:lnTo>
                  <a:pt x="2411" y="274"/>
                </a:lnTo>
                <a:lnTo>
                  <a:pt x="2411" y="1716"/>
                </a:lnTo>
                <a:lnTo>
                  <a:pt x="2142" y="2036"/>
                </a:lnTo>
                <a:lnTo>
                  <a:pt x="2142" y="474"/>
                </a:lnTo>
                <a:lnTo>
                  <a:pt x="2140" y="440"/>
                </a:lnTo>
                <a:lnTo>
                  <a:pt x="2132" y="409"/>
                </a:lnTo>
                <a:lnTo>
                  <a:pt x="2119" y="379"/>
                </a:lnTo>
                <a:lnTo>
                  <a:pt x="2102" y="353"/>
                </a:lnTo>
                <a:lnTo>
                  <a:pt x="2081" y="329"/>
                </a:lnTo>
                <a:lnTo>
                  <a:pt x="2056" y="309"/>
                </a:lnTo>
                <a:lnTo>
                  <a:pt x="2029" y="292"/>
                </a:lnTo>
                <a:lnTo>
                  <a:pt x="1999" y="279"/>
                </a:lnTo>
                <a:lnTo>
                  <a:pt x="1967" y="272"/>
                </a:lnTo>
                <a:lnTo>
                  <a:pt x="1934" y="269"/>
                </a:lnTo>
                <a:lnTo>
                  <a:pt x="479" y="269"/>
                </a:lnTo>
                <a:lnTo>
                  <a:pt x="445" y="272"/>
                </a:lnTo>
                <a:lnTo>
                  <a:pt x="412" y="279"/>
                </a:lnTo>
                <a:lnTo>
                  <a:pt x="382" y="292"/>
                </a:lnTo>
                <a:lnTo>
                  <a:pt x="355" y="309"/>
                </a:lnTo>
                <a:lnTo>
                  <a:pt x="330" y="329"/>
                </a:lnTo>
                <a:lnTo>
                  <a:pt x="309" y="353"/>
                </a:lnTo>
                <a:lnTo>
                  <a:pt x="292" y="379"/>
                </a:lnTo>
                <a:lnTo>
                  <a:pt x="279" y="409"/>
                </a:lnTo>
                <a:lnTo>
                  <a:pt x="271" y="440"/>
                </a:lnTo>
                <a:lnTo>
                  <a:pt x="269" y="474"/>
                </a:lnTo>
                <a:lnTo>
                  <a:pt x="269" y="2338"/>
                </a:lnTo>
                <a:lnTo>
                  <a:pt x="271" y="2371"/>
                </a:lnTo>
                <a:lnTo>
                  <a:pt x="279" y="2403"/>
                </a:lnTo>
                <a:lnTo>
                  <a:pt x="292" y="2432"/>
                </a:lnTo>
                <a:lnTo>
                  <a:pt x="309" y="2459"/>
                </a:lnTo>
                <a:lnTo>
                  <a:pt x="330" y="2483"/>
                </a:lnTo>
                <a:lnTo>
                  <a:pt x="355" y="2503"/>
                </a:lnTo>
                <a:lnTo>
                  <a:pt x="382" y="2520"/>
                </a:lnTo>
                <a:lnTo>
                  <a:pt x="412" y="2533"/>
                </a:lnTo>
                <a:lnTo>
                  <a:pt x="445" y="2540"/>
                </a:lnTo>
                <a:lnTo>
                  <a:pt x="479" y="2543"/>
                </a:lnTo>
                <a:lnTo>
                  <a:pt x="1080" y="2543"/>
                </a:lnTo>
                <a:lnTo>
                  <a:pt x="1098" y="2579"/>
                </a:lnTo>
                <a:lnTo>
                  <a:pt x="1119" y="2615"/>
                </a:lnTo>
                <a:lnTo>
                  <a:pt x="1144" y="2648"/>
                </a:lnTo>
                <a:lnTo>
                  <a:pt x="1171" y="2680"/>
                </a:lnTo>
                <a:lnTo>
                  <a:pt x="1202" y="2710"/>
                </a:lnTo>
                <a:lnTo>
                  <a:pt x="1328" y="2818"/>
                </a:lnTo>
                <a:lnTo>
                  <a:pt x="272" y="2818"/>
                </a:lnTo>
                <a:lnTo>
                  <a:pt x="232" y="2815"/>
                </a:lnTo>
                <a:lnTo>
                  <a:pt x="194" y="2807"/>
                </a:lnTo>
                <a:lnTo>
                  <a:pt x="157" y="2793"/>
                </a:lnTo>
                <a:lnTo>
                  <a:pt x="123" y="2773"/>
                </a:lnTo>
                <a:lnTo>
                  <a:pt x="93" y="2750"/>
                </a:lnTo>
                <a:lnTo>
                  <a:pt x="66" y="2723"/>
                </a:lnTo>
                <a:lnTo>
                  <a:pt x="43" y="2693"/>
                </a:lnTo>
                <a:lnTo>
                  <a:pt x="25" y="2660"/>
                </a:lnTo>
                <a:lnTo>
                  <a:pt x="11" y="2623"/>
                </a:lnTo>
                <a:lnTo>
                  <a:pt x="3" y="2585"/>
                </a:lnTo>
                <a:lnTo>
                  <a:pt x="0" y="2544"/>
                </a:lnTo>
                <a:lnTo>
                  <a:pt x="0" y="263"/>
                </a:lnTo>
                <a:lnTo>
                  <a:pt x="3" y="224"/>
                </a:lnTo>
                <a:lnTo>
                  <a:pt x="11" y="187"/>
                </a:lnTo>
                <a:lnTo>
                  <a:pt x="24" y="153"/>
                </a:lnTo>
                <a:lnTo>
                  <a:pt x="42" y="120"/>
                </a:lnTo>
                <a:lnTo>
                  <a:pt x="63" y="91"/>
                </a:lnTo>
                <a:lnTo>
                  <a:pt x="89" y="66"/>
                </a:lnTo>
                <a:lnTo>
                  <a:pt x="118" y="44"/>
                </a:lnTo>
                <a:lnTo>
                  <a:pt x="151" y="25"/>
                </a:lnTo>
                <a:lnTo>
                  <a:pt x="185" y="12"/>
                </a:lnTo>
                <a:lnTo>
                  <a:pt x="222" y="3"/>
                </a:lnTo>
                <a:lnTo>
                  <a:pt x="2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57" name="Freeform 12"/>
          <p:cNvSpPr>
            <a:spLocks/>
          </p:cNvSpPr>
          <p:nvPr/>
        </p:nvSpPr>
        <p:spPr bwMode="auto">
          <a:xfrm>
            <a:off x="1385932" y="4455069"/>
            <a:ext cx="226783" cy="180387"/>
          </a:xfrm>
          <a:custGeom>
            <a:avLst/>
            <a:gdLst>
              <a:gd name="T0" fmla="*/ 1719 w 1957"/>
              <a:gd name="T1" fmla="*/ 0 h 1553"/>
              <a:gd name="T2" fmla="*/ 1752 w 1957"/>
              <a:gd name="T3" fmla="*/ 2 h 1553"/>
              <a:gd name="T4" fmla="*/ 1784 w 1957"/>
              <a:gd name="T5" fmla="*/ 9 h 1553"/>
              <a:gd name="T6" fmla="*/ 1816 w 1957"/>
              <a:gd name="T7" fmla="*/ 20 h 1553"/>
              <a:gd name="T8" fmla="*/ 1845 w 1957"/>
              <a:gd name="T9" fmla="*/ 36 h 1553"/>
              <a:gd name="T10" fmla="*/ 1873 w 1957"/>
              <a:gd name="T11" fmla="*/ 56 h 1553"/>
              <a:gd name="T12" fmla="*/ 1898 w 1957"/>
              <a:gd name="T13" fmla="*/ 81 h 1553"/>
              <a:gd name="T14" fmla="*/ 1920 w 1957"/>
              <a:gd name="T15" fmla="*/ 108 h 1553"/>
              <a:gd name="T16" fmla="*/ 1935 w 1957"/>
              <a:gd name="T17" fmla="*/ 137 h 1553"/>
              <a:gd name="T18" fmla="*/ 1947 w 1957"/>
              <a:gd name="T19" fmla="*/ 169 h 1553"/>
              <a:gd name="T20" fmla="*/ 1954 w 1957"/>
              <a:gd name="T21" fmla="*/ 201 h 1553"/>
              <a:gd name="T22" fmla="*/ 1957 w 1957"/>
              <a:gd name="T23" fmla="*/ 233 h 1553"/>
              <a:gd name="T24" fmla="*/ 1955 w 1957"/>
              <a:gd name="T25" fmla="*/ 266 h 1553"/>
              <a:gd name="T26" fmla="*/ 1948 w 1957"/>
              <a:gd name="T27" fmla="*/ 298 h 1553"/>
              <a:gd name="T28" fmla="*/ 1937 w 1957"/>
              <a:gd name="T29" fmla="*/ 329 h 1553"/>
              <a:gd name="T30" fmla="*/ 1922 w 1957"/>
              <a:gd name="T31" fmla="*/ 359 h 1553"/>
              <a:gd name="T32" fmla="*/ 1901 w 1957"/>
              <a:gd name="T33" fmla="*/ 387 h 1553"/>
              <a:gd name="T34" fmla="*/ 976 w 1957"/>
              <a:gd name="T35" fmla="*/ 1470 h 1553"/>
              <a:gd name="T36" fmla="*/ 955 w 1957"/>
              <a:gd name="T37" fmla="*/ 1492 h 1553"/>
              <a:gd name="T38" fmla="*/ 931 w 1957"/>
              <a:gd name="T39" fmla="*/ 1511 h 1553"/>
              <a:gd name="T40" fmla="*/ 905 w 1957"/>
              <a:gd name="T41" fmla="*/ 1527 h 1553"/>
              <a:gd name="T42" fmla="*/ 877 w 1957"/>
              <a:gd name="T43" fmla="*/ 1539 h 1553"/>
              <a:gd name="T44" fmla="*/ 847 w 1957"/>
              <a:gd name="T45" fmla="*/ 1548 h 1553"/>
              <a:gd name="T46" fmla="*/ 817 w 1957"/>
              <a:gd name="T47" fmla="*/ 1553 h 1553"/>
              <a:gd name="T48" fmla="*/ 798 w 1957"/>
              <a:gd name="T49" fmla="*/ 1553 h 1553"/>
              <a:gd name="T50" fmla="*/ 764 w 1957"/>
              <a:gd name="T51" fmla="*/ 1551 h 1553"/>
              <a:gd name="T52" fmla="*/ 732 w 1957"/>
              <a:gd name="T53" fmla="*/ 1544 h 1553"/>
              <a:gd name="T54" fmla="*/ 701 w 1957"/>
              <a:gd name="T55" fmla="*/ 1531 h 1553"/>
              <a:gd name="T56" fmla="*/ 672 w 1957"/>
              <a:gd name="T57" fmla="*/ 1515 h 1553"/>
              <a:gd name="T58" fmla="*/ 645 w 1957"/>
              <a:gd name="T59" fmla="*/ 1495 h 1553"/>
              <a:gd name="T60" fmla="*/ 81 w 1957"/>
              <a:gd name="T61" fmla="*/ 1012 h 1553"/>
              <a:gd name="T62" fmla="*/ 57 w 1957"/>
              <a:gd name="T63" fmla="*/ 987 h 1553"/>
              <a:gd name="T64" fmla="*/ 36 w 1957"/>
              <a:gd name="T65" fmla="*/ 959 h 1553"/>
              <a:gd name="T66" fmla="*/ 21 w 1957"/>
              <a:gd name="T67" fmla="*/ 930 h 1553"/>
              <a:gd name="T68" fmla="*/ 9 w 1957"/>
              <a:gd name="T69" fmla="*/ 900 h 1553"/>
              <a:gd name="T70" fmla="*/ 2 w 1957"/>
              <a:gd name="T71" fmla="*/ 868 h 1553"/>
              <a:gd name="T72" fmla="*/ 0 w 1957"/>
              <a:gd name="T73" fmla="*/ 835 h 1553"/>
              <a:gd name="T74" fmla="*/ 2 w 1957"/>
              <a:gd name="T75" fmla="*/ 803 h 1553"/>
              <a:gd name="T76" fmla="*/ 8 w 1957"/>
              <a:gd name="T77" fmla="*/ 770 h 1553"/>
              <a:gd name="T78" fmla="*/ 19 w 1957"/>
              <a:gd name="T79" fmla="*/ 739 h 1553"/>
              <a:gd name="T80" fmla="*/ 35 w 1957"/>
              <a:gd name="T81" fmla="*/ 708 h 1553"/>
              <a:gd name="T82" fmla="*/ 56 w 1957"/>
              <a:gd name="T83" fmla="*/ 680 h 1553"/>
              <a:gd name="T84" fmla="*/ 80 w 1957"/>
              <a:gd name="T85" fmla="*/ 656 h 1553"/>
              <a:gd name="T86" fmla="*/ 107 w 1957"/>
              <a:gd name="T87" fmla="*/ 636 h 1553"/>
              <a:gd name="T88" fmla="*/ 136 w 1957"/>
              <a:gd name="T89" fmla="*/ 620 h 1553"/>
              <a:gd name="T90" fmla="*/ 167 w 1957"/>
              <a:gd name="T91" fmla="*/ 608 h 1553"/>
              <a:gd name="T92" fmla="*/ 199 w 1957"/>
              <a:gd name="T93" fmla="*/ 601 h 1553"/>
              <a:gd name="T94" fmla="*/ 232 w 1957"/>
              <a:gd name="T95" fmla="*/ 599 h 1553"/>
              <a:gd name="T96" fmla="*/ 265 w 1957"/>
              <a:gd name="T97" fmla="*/ 601 h 1553"/>
              <a:gd name="T98" fmla="*/ 297 w 1957"/>
              <a:gd name="T99" fmla="*/ 608 h 1553"/>
              <a:gd name="T100" fmla="*/ 329 w 1957"/>
              <a:gd name="T101" fmla="*/ 619 h 1553"/>
              <a:gd name="T102" fmla="*/ 359 w 1957"/>
              <a:gd name="T103" fmla="*/ 635 h 1553"/>
              <a:gd name="T104" fmla="*/ 386 w 1957"/>
              <a:gd name="T105" fmla="*/ 655 h 1553"/>
              <a:gd name="T106" fmla="*/ 772 w 1957"/>
              <a:gd name="T107" fmla="*/ 986 h 1553"/>
              <a:gd name="T108" fmla="*/ 1543 w 1957"/>
              <a:gd name="T109" fmla="*/ 83 h 1553"/>
              <a:gd name="T110" fmla="*/ 1567 w 1957"/>
              <a:gd name="T111" fmla="*/ 58 h 1553"/>
              <a:gd name="T112" fmla="*/ 1594 w 1957"/>
              <a:gd name="T113" fmla="*/ 38 h 1553"/>
              <a:gd name="T114" fmla="*/ 1624 w 1957"/>
              <a:gd name="T115" fmla="*/ 22 h 1553"/>
              <a:gd name="T116" fmla="*/ 1655 w 1957"/>
              <a:gd name="T117" fmla="*/ 10 h 1553"/>
              <a:gd name="T118" fmla="*/ 1687 w 1957"/>
              <a:gd name="T119" fmla="*/ 3 h 1553"/>
              <a:gd name="T120" fmla="*/ 1719 w 1957"/>
              <a:gd name="T121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957" h="1553">
                <a:moveTo>
                  <a:pt x="1719" y="0"/>
                </a:moveTo>
                <a:lnTo>
                  <a:pt x="1752" y="2"/>
                </a:lnTo>
                <a:lnTo>
                  <a:pt x="1784" y="9"/>
                </a:lnTo>
                <a:lnTo>
                  <a:pt x="1816" y="20"/>
                </a:lnTo>
                <a:lnTo>
                  <a:pt x="1845" y="36"/>
                </a:lnTo>
                <a:lnTo>
                  <a:pt x="1873" y="56"/>
                </a:lnTo>
                <a:lnTo>
                  <a:pt x="1898" y="81"/>
                </a:lnTo>
                <a:lnTo>
                  <a:pt x="1920" y="108"/>
                </a:lnTo>
                <a:lnTo>
                  <a:pt x="1935" y="137"/>
                </a:lnTo>
                <a:lnTo>
                  <a:pt x="1947" y="169"/>
                </a:lnTo>
                <a:lnTo>
                  <a:pt x="1954" y="201"/>
                </a:lnTo>
                <a:lnTo>
                  <a:pt x="1957" y="233"/>
                </a:lnTo>
                <a:lnTo>
                  <a:pt x="1955" y="266"/>
                </a:lnTo>
                <a:lnTo>
                  <a:pt x="1948" y="298"/>
                </a:lnTo>
                <a:lnTo>
                  <a:pt x="1937" y="329"/>
                </a:lnTo>
                <a:lnTo>
                  <a:pt x="1922" y="359"/>
                </a:lnTo>
                <a:lnTo>
                  <a:pt x="1901" y="387"/>
                </a:lnTo>
                <a:lnTo>
                  <a:pt x="976" y="1470"/>
                </a:lnTo>
                <a:lnTo>
                  <a:pt x="955" y="1492"/>
                </a:lnTo>
                <a:lnTo>
                  <a:pt x="931" y="1511"/>
                </a:lnTo>
                <a:lnTo>
                  <a:pt x="905" y="1527"/>
                </a:lnTo>
                <a:lnTo>
                  <a:pt x="877" y="1539"/>
                </a:lnTo>
                <a:lnTo>
                  <a:pt x="847" y="1548"/>
                </a:lnTo>
                <a:lnTo>
                  <a:pt x="817" y="1553"/>
                </a:lnTo>
                <a:lnTo>
                  <a:pt x="798" y="1553"/>
                </a:lnTo>
                <a:lnTo>
                  <a:pt x="764" y="1551"/>
                </a:lnTo>
                <a:lnTo>
                  <a:pt x="732" y="1544"/>
                </a:lnTo>
                <a:lnTo>
                  <a:pt x="701" y="1531"/>
                </a:lnTo>
                <a:lnTo>
                  <a:pt x="672" y="1515"/>
                </a:lnTo>
                <a:lnTo>
                  <a:pt x="645" y="1495"/>
                </a:lnTo>
                <a:lnTo>
                  <a:pt x="81" y="1012"/>
                </a:lnTo>
                <a:lnTo>
                  <a:pt x="57" y="987"/>
                </a:lnTo>
                <a:lnTo>
                  <a:pt x="36" y="959"/>
                </a:lnTo>
                <a:lnTo>
                  <a:pt x="21" y="930"/>
                </a:lnTo>
                <a:lnTo>
                  <a:pt x="9" y="900"/>
                </a:lnTo>
                <a:lnTo>
                  <a:pt x="2" y="868"/>
                </a:lnTo>
                <a:lnTo>
                  <a:pt x="0" y="835"/>
                </a:lnTo>
                <a:lnTo>
                  <a:pt x="2" y="803"/>
                </a:lnTo>
                <a:lnTo>
                  <a:pt x="8" y="770"/>
                </a:lnTo>
                <a:lnTo>
                  <a:pt x="19" y="739"/>
                </a:lnTo>
                <a:lnTo>
                  <a:pt x="35" y="708"/>
                </a:lnTo>
                <a:lnTo>
                  <a:pt x="56" y="680"/>
                </a:lnTo>
                <a:lnTo>
                  <a:pt x="80" y="656"/>
                </a:lnTo>
                <a:lnTo>
                  <a:pt x="107" y="636"/>
                </a:lnTo>
                <a:lnTo>
                  <a:pt x="136" y="620"/>
                </a:lnTo>
                <a:lnTo>
                  <a:pt x="167" y="608"/>
                </a:lnTo>
                <a:lnTo>
                  <a:pt x="199" y="601"/>
                </a:lnTo>
                <a:lnTo>
                  <a:pt x="232" y="599"/>
                </a:lnTo>
                <a:lnTo>
                  <a:pt x="265" y="601"/>
                </a:lnTo>
                <a:lnTo>
                  <a:pt x="297" y="608"/>
                </a:lnTo>
                <a:lnTo>
                  <a:pt x="329" y="619"/>
                </a:lnTo>
                <a:lnTo>
                  <a:pt x="359" y="635"/>
                </a:lnTo>
                <a:lnTo>
                  <a:pt x="386" y="655"/>
                </a:lnTo>
                <a:lnTo>
                  <a:pt x="772" y="986"/>
                </a:lnTo>
                <a:lnTo>
                  <a:pt x="1543" y="83"/>
                </a:lnTo>
                <a:lnTo>
                  <a:pt x="1567" y="58"/>
                </a:lnTo>
                <a:lnTo>
                  <a:pt x="1594" y="38"/>
                </a:lnTo>
                <a:lnTo>
                  <a:pt x="1624" y="22"/>
                </a:lnTo>
                <a:lnTo>
                  <a:pt x="1655" y="10"/>
                </a:lnTo>
                <a:lnTo>
                  <a:pt x="1687" y="3"/>
                </a:lnTo>
                <a:lnTo>
                  <a:pt x="171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cxnSp>
        <p:nvCxnSpPr>
          <p:cNvPr id="58" name="Conector recto 57"/>
          <p:cNvCxnSpPr>
            <a:cxnSpLocks/>
          </p:cNvCxnSpPr>
          <p:nvPr/>
        </p:nvCxnSpPr>
        <p:spPr>
          <a:xfrm>
            <a:off x="1314282" y="4418624"/>
            <a:ext cx="138746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>
            <a:cxnSpLocks/>
          </p:cNvCxnSpPr>
          <p:nvPr/>
        </p:nvCxnSpPr>
        <p:spPr>
          <a:xfrm>
            <a:off x="1314282" y="4480040"/>
            <a:ext cx="138746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>
            <a:cxnSpLocks/>
          </p:cNvCxnSpPr>
          <p:nvPr/>
        </p:nvCxnSpPr>
        <p:spPr>
          <a:xfrm>
            <a:off x="1315986" y="4358914"/>
            <a:ext cx="138746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3"/>
          <p:cNvSpPr/>
          <p:nvPr/>
        </p:nvSpPr>
        <p:spPr>
          <a:xfrm>
            <a:off x="5470030" y="2523874"/>
            <a:ext cx="701034" cy="5932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62" name="Group 25"/>
          <p:cNvGrpSpPr>
            <a:grpSpLocks noChangeAspect="1"/>
          </p:cNvGrpSpPr>
          <p:nvPr/>
        </p:nvGrpSpPr>
        <p:grpSpPr bwMode="auto">
          <a:xfrm>
            <a:off x="5617427" y="2654586"/>
            <a:ext cx="363907" cy="268657"/>
            <a:chOff x="5" y="1165"/>
            <a:chExt cx="2273" cy="1983"/>
          </a:xfrm>
          <a:solidFill>
            <a:schemeClr val="bg1"/>
          </a:solidFill>
        </p:grpSpPr>
        <p:sp>
          <p:nvSpPr>
            <p:cNvPr id="63" name="Freeform 27"/>
            <p:cNvSpPr>
              <a:spLocks/>
            </p:cNvSpPr>
            <p:nvPr/>
          </p:nvSpPr>
          <p:spPr bwMode="auto">
            <a:xfrm>
              <a:off x="1521" y="1447"/>
              <a:ext cx="311" cy="637"/>
            </a:xfrm>
            <a:custGeom>
              <a:avLst/>
              <a:gdLst>
                <a:gd name="T0" fmla="*/ 358 w 623"/>
                <a:gd name="T1" fmla="*/ 4 h 1274"/>
                <a:gd name="T2" fmla="*/ 389 w 623"/>
                <a:gd name="T3" fmla="*/ 50 h 1274"/>
                <a:gd name="T4" fmla="*/ 391 w 623"/>
                <a:gd name="T5" fmla="*/ 146 h 1274"/>
                <a:gd name="T6" fmla="*/ 396 w 623"/>
                <a:gd name="T7" fmla="*/ 150 h 1274"/>
                <a:gd name="T8" fmla="*/ 412 w 623"/>
                <a:gd name="T9" fmla="*/ 153 h 1274"/>
                <a:gd name="T10" fmla="*/ 471 w 623"/>
                <a:gd name="T11" fmla="*/ 165 h 1274"/>
                <a:gd name="T12" fmla="*/ 542 w 623"/>
                <a:gd name="T13" fmla="*/ 185 h 1274"/>
                <a:gd name="T14" fmla="*/ 582 w 623"/>
                <a:gd name="T15" fmla="*/ 212 h 1274"/>
                <a:gd name="T16" fmla="*/ 558 w 623"/>
                <a:gd name="T17" fmla="*/ 306 h 1274"/>
                <a:gd name="T18" fmla="*/ 528 w 623"/>
                <a:gd name="T19" fmla="*/ 335 h 1274"/>
                <a:gd name="T20" fmla="*/ 491 w 623"/>
                <a:gd name="T21" fmla="*/ 331 h 1274"/>
                <a:gd name="T22" fmla="*/ 463 w 623"/>
                <a:gd name="T23" fmla="*/ 318 h 1274"/>
                <a:gd name="T24" fmla="*/ 394 w 623"/>
                <a:gd name="T25" fmla="*/ 300 h 1274"/>
                <a:gd name="T26" fmla="*/ 299 w 623"/>
                <a:gd name="T27" fmla="*/ 296 h 1274"/>
                <a:gd name="T28" fmla="*/ 232 w 623"/>
                <a:gd name="T29" fmla="*/ 322 h 1274"/>
                <a:gd name="T30" fmla="*/ 200 w 623"/>
                <a:gd name="T31" fmla="*/ 365 h 1274"/>
                <a:gd name="T32" fmla="*/ 196 w 623"/>
                <a:gd name="T33" fmla="*/ 416 h 1274"/>
                <a:gd name="T34" fmla="*/ 222 w 623"/>
                <a:gd name="T35" fmla="*/ 465 h 1274"/>
                <a:gd name="T36" fmla="*/ 292 w 623"/>
                <a:gd name="T37" fmla="*/ 511 h 1274"/>
                <a:gd name="T38" fmla="*/ 424 w 623"/>
                <a:gd name="T39" fmla="*/ 569 h 1274"/>
                <a:gd name="T40" fmla="*/ 549 w 623"/>
                <a:gd name="T41" fmla="*/ 651 h 1274"/>
                <a:gd name="T42" fmla="*/ 612 w 623"/>
                <a:gd name="T43" fmla="*/ 756 h 1274"/>
                <a:gd name="T44" fmla="*/ 620 w 623"/>
                <a:gd name="T45" fmla="*/ 884 h 1274"/>
                <a:gd name="T46" fmla="*/ 573 w 623"/>
                <a:gd name="T47" fmla="*/ 998 h 1274"/>
                <a:gd name="T48" fmla="*/ 477 w 623"/>
                <a:gd name="T49" fmla="*/ 1081 h 1274"/>
                <a:gd name="T50" fmla="*/ 387 w 623"/>
                <a:gd name="T51" fmla="*/ 1113 h 1274"/>
                <a:gd name="T52" fmla="*/ 382 w 623"/>
                <a:gd name="T53" fmla="*/ 1117 h 1274"/>
                <a:gd name="T54" fmla="*/ 380 w 623"/>
                <a:gd name="T55" fmla="*/ 1224 h 1274"/>
                <a:gd name="T56" fmla="*/ 349 w 623"/>
                <a:gd name="T57" fmla="*/ 1271 h 1274"/>
                <a:gd name="T58" fmla="*/ 263 w 623"/>
                <a:gd name="T59" fmla="*/ 1271 h 1274"/>
                <a:gd name="T60" fmla="*/ 232 w 623"/>
                <a:gd name="T61" fmla="*/ 1224 h 1274"/>
                <a:gd name="T62" fmla="*/ 230 w 623"/>
                <a:gd name="T63" fmla="*/ 1122 h 1274"/>
                <a:gd name="T64" fmla="*/ 223 w 623"/>
                <a:gd name="T65" fmla="*/ 1118 h 1274"/>
                <a:gd name="T66" fmla="*/ 203 w 623"/>
                <a:gd name="T67" fmla="*/ 1115 h 1274"/>
                <a:gd name="T68" fmla="*/ 131 w 623"/>
                <a:gd name="T69" fmla="*/ 1100 h 1274"/>
                <a:gd name="T70" fmla="*/ 47 w 623"/>
                <a:gd name="T71" fmla="*/ 1074 h 1274"/>
                <a:gd name="T72" fmla="*/ 3 w 623"/>
                <a:gd name="T73" fmla="*/ 1042 h 1274"/>
                <a:gd name="T74" fmla="*/ 26 w 623"/>
                <a:gd name="T75" fmla="*/ 947 h 1274"/>
                <a:gd name="T76" fmla="*/ 57 w 623"/>
                <a:gd name="T77" fmla="*/ 919 h 1274"/>
                <a:gd name="T78" fmla="*/ 85 w 623"/>
                <a:gd name="T79" fmla="*/ 919 h 1274"/>
                <a:gd name="T80" fmla="*/ 105 w 623"/>
                <a:gd name="T81" fmla="*/ 927 h 1274"/>
                <a:gd name="T82" fmla="*/ 157 w 623"/>
                <a:gd name="T83" fmla="*/ 946 h 1274"/>
                <a:gd name="T84" fmla="*/ 230 w 623"/>
                <a:gd name="T85" fmla="*/ 967 h 1274"/>
                <a:gd name="T86" fmla="*/ 318 w 623"/>
                <a:gd name="T87" fmla="*/ 969 h 1274"/>
                <a:gd name="T88" fmla="*/ 405 w 623"/>
                <a:gd name="T89" fmla="*/ 928 h 1274"/>
                <a:gd name="T90" fmla="*/ 438 w 623"/>
                <a:gd name="T91" fmla="*/ 851 h 1274"/>
                <a:gd name="T92" fmla="*/ 411 w 623"/>
                <a:gd name="T93" fmla="*/ 777 h 1274"/>
                <a:gd name="T94" fmla="*/ 324 w 623"/>
                <a:gd name="T95" fmla="*/ 716 h 1274"/>
                <a:gd name="T96" fmla="*/ 205 w 623"/>
                <a:gd name="T97" fmla="*/ 665 h 1274"/>
                <a:gd name="T98" fmla="*/ 106 w 623"/>
                <a:gd name="T99" fmla="*/ 607 h 1274"/>
                <a:gd name="T100" fmla="*/ 36 w 623"/>
                <a:gd name="T101" fmla="*/ 526 h 1274"/>
                <a:gd name="T102" fmla="*/ 10 w 623"/>
                <a:gd name="T103" fmla="*/ 416 h 1274"/>
                <a:gd name="T104" fmla="*/ 37 w 623"/>
                <a:gd name="T105" fmla="*/ 300 h 1274"/>
                <a:gd name="T106" fmla="*/ 113 w 623"/>
                <a:gd name="T107" fmla="*/ 211 h 1274"/>
                <a:gd name="T108" fmla="*/ 232 w 623"/>
                <a:gd name="T109" fmla="*/ 157 h 1274"/>
                <a:gd name="T110" fmla="*/ 238 w 623"/>
                <a:gd name="T111" fmla="*/ 154 h 1274"/>
                <a:gd name="T112" fmla="*/ 243 w 623"/>
                <a:gd name="T113" fmla="*/ 146 h 1274"/>
                <a:gd name="T114" fmla="*/ 258 w 623"/>
                <a:gd name="T115" fmla="*/ 14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23" h="1274">
                  <a:moveTo>
                    <a:pt x="294" y="0"/>
                  </a:moveTo>
                  <a:lnTo>
                    <a:pt x="338" y="0"/>
                  </a:lnTo>
                  <a:lnTo>
                    <a:pt x="358" y="4"/>
                  </a:lnTo>
                  <a:lnTo>
                    <a:pt x="375" y="14"/>
                  </a:lnTo>
                  <a:lnTo>
                    <a:pt x="386" y="30"/>
                  </a:lnTo>
                  <a:lnTo>
                    <a:pt x="389" y="50"/>
                  </a:lnTo>
                  <a:lnTo>
                    <a:pt x="390" y="140"/>
                  </a:lnTo>
                  <a:lnTo>
                    <a:pt x="390" y="145"/>
                  </a:lnTo>
                  <a:lnTo>
                    <a:pt x="391" y="146"/>
                  </a:lnTo>
                  <a:lnTo>
                    <a:pt x="393" y="147"/>
                  </a:lnTo>
                  <a:lnTo>
                    <a:pt x="394" y="149"/>
                  </a:lnTo>
                  <a:lnTo>
                    <a:pt x="396" y="150"/>
                  </a:lnTo>
                  <a:lnTo>
                    <a:pt x="397" y="150"/>
                  </a:lnTo>
                  <a:lnTo>
                    <a:pt x="401" y="150"/>
                  </a:lnTo>
                  <a:lnTo>
                    <a:pt x="412" y="153"/>
                  </a:lnTo>
                  <a:lnTo>
                    <a:pt x="429" y="156"/>
                  </a:lnTo>
                  <a:lnTo>
                    <a:pt x="448" y="160"/>
                  </a:lnTo>
                  <a:lnTo>
                    <a:pt x="471" y="165"/>
                  </a:lnTo>
                  <a:lnTo>
                    <a:pt x="495" y="171"/>
                  </a:lnTo>
                  <a:lnTo>
                    <a:pt x="520" y="178"/>
                  </a:lnTo>
                  <a:lnTo>
                    <a:pt x="542" y="185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2" y="212"/>
                  </a:lnTo>
                  <a:lnTo>
                    <a:pt x="586" y="226"/>
                  </a:lnTo>
                  <a:lnTo>
                    <a:pt x="583" y="242"/>
                  </a:lnTo>
                  <a:lnTo>
                    <a:pt x="558" y="306"/>
                  </a:lnTo>
                  <a:lnTo>
                    <a:pt x="551" y="318"/>
                  </a:lnTo>
                  <a:lnTo>
                    <a:pt x="540" y="328"/>
                  </a:lnTo>
                  <a:lnTo>
                    <a:pt x="528" y="335"/>
                  </a:lnTo>
                  <a:lnTo>
                    <a:pt x="514" y="336"/>
                  </a:lnTo>
                  <a:lnTo>
                    <a:pt x="502" y="335"/>
                  </a:lnTo>
                  <a:lnTo>
                    <a:pt x="491" y="331"/>
                  </a:lnTo>
                  <a:lnTo>
                    <a:pt x="488" y="329"/>
                  </a:lnTo>
                  <a:lnTo>
                    <a:pt x="478" y="325"/>
                  </a:lnTo>
                  <a:lnTo>
                    <a:pt x="463" y="318"/>
                  </a:lnTo>
                  <a:lnTo>
                    <a:pt x="444" y="313"/>
                  </a:lnTo>
                  <a:lnTo>
                    <a:pt x="420" y="306"/>
                  </a:lnTo>
                  <a:lnTo>
                    <a:pt x="394" y="300"/>
                  </a:lnTo>
                  <a:lnTo>
                    <a:pt x="364" y="296"/>
                  </a:lnTo>
                  <a:lnTo>
                    <a:pt x="331" y="295"/>
                  </a:lnTo>
                  <a:lnTo>
                    <a:pt x="299" y="296"/>
                  </a:lnTo>
                  <a:lnTo>
                    <a:pt x="273" y="302"/>
                  </a:lnTo>
                  <a:lnTo>
                    <a:pt x="251" y="311"/>
                  </a:lnTo>
                  <a:lnTo>
                    <a:pt x="232" y="322"/>
                  </a:lnTo>
                  <a:lnTo>
                    <a:pt x="218" y="335"/>
                  </a:lnTo>
                  <a:lnTo>
                    <a:pt x="207" y="350"/>
                  </a:lnTo>
                  <a:lnTo>
                    <a:pt x="200" y="365"/>
                  </a:lnTo>
                  <a:lnTo>
                    <a:pt x="194" y="381"/>
                  </a:lnTo>
                  <a:lnTo>
                    <a:pt x="193" y="398"/>
                  </a:lnTo>
                  <a:lnTo>
                    <a:pt x="196" y="416"/>
                  </a:lnTo>
                  <a:lnTo>
                    <a:pt x="200" y="434"/>
                  </a:lnTo>
                  <a:lnTo>
                    <a:pt x="208" y="450"/>
                  </a:lnTo>
                  <a:lnTo>
                    <a:pt x="222" y="465"/>
                  </a:lnTo>
                  <a:lnTo>
                    <a:pt x="240" y="481"/>
                  </a:lnTo>
                  <a:lnTo>
                    <a:pt x="263" y="496"/>
                  </a:lnTo>
                  <a:lnTo>
                    <a:pt x="292" y="511"/>
                  </a:lnTo>
                  <a:lnTo>
                    <a:pt x="327" y="527"/>
                  </a:lnTo>
                  <a:lnTo>
                    <a:pt x="369" y="544"/>
                  </a:lnTo>
                  <a:lnTo>
                    <a:pt x="424" y="569"/>
                  </a:lnTo>
                  <a:lnTo>
                    <a:pt x="473" y="595"/>
                  </a:lnTo>
                  <a:lnTo>
                    <a:pt x="514" y="622"/>
                  </a:lnTo>
                  <a:lnTo>
                    <a:pt x="549" y="651"/>
                  </a:lnTo>
                  <a:lnTo>
                    <a:pt x="576" y="684"/>
                  </a:lnTo>
                  <a:lnTo>
                    <a:pt x="597" y="719"/>
                  </a:lnTo>
                  <a:lnTo>
                    <a:pt x="612" y="756"/>
                  </a:lnTo>
                  <a:lnTo>
                    <a:pt x="620" y="796"/>
                  </a:lnTo>
                  <a:lnTo>
                    <a:pt x="623" y="840"/>
                  </a:lnTo>
                  <a:lnTo>
                    <a:pt x="620" y="884"/>
                  </a:lnTo>
                  <a:lnTo>
                    <a:pt x="611" y="925"/>
                  </a:lnTo>
                  <a:lnTo>
                    <a:pt x="595" y="963"/>
                  </a:lnTo>
                  <a:lnTo>
                    <a:pt x="573" y="998"/>
                  </a:lnTo>
                  <a:lnTo>
                    <a:pt x="546" y="1030"/>
                  </a:lnTo>
                  <a:lnTo>
                    <a:pt x="514" y="1058"/>
                  </a:lnTo>
                  <a:lnTo>
                    <a:pt x="477" y="1081"/>
                  </a:lnTo>
                  <a:lnTo>
                    <a:pt x="434" y="1099"/>
                  </a:lnTo>
                  <a:lnTo>
                    <a:pt x="389" y="1113"/>
                  </a:lnTo>
                  <a:lnTo>
                    <a:pt x="387" y="1113"/>
                  </a:lnTo>
                  <a:lnTo>
                    <a:pt x="386" y="1114"/>
                  </a:lnTo>
                  <a:lnTo>
                    <a:pt x="383" y="1115"/>
                  </a:lnTo>
                  <a:lnTo>
                    <a:pt x="382" y="1117"/>
                  </a:lnTo>
                  <a:lnTo>
                    <a:pt x="380" y="1120"/>
                  </a:lnTo>
                  <a:lnTo>
                    <a:pt x="380" y="1124"/>
                  </a:lnTo>
                  <a:lnTo>
                    <a:pt x="380" y="1224"/>
                  </a:lnTo>
                  <a:lnTo>
                    <a:pt x="376" y="1244"/>
                  </a:lnTo>
                  <a:lnTo>
                    <a:pt x="365" y="1260"/>
                  </a:lnTo>
                  <a:lnTo>
                    <a:pt x="349" y="1271"/>
                  </a:lnTo>
                  <a:lnTo>
                    <a:pt x="329" y="1274"/>
                  </a:lnTo>
                  <a:lnTo>
                    <a:pt x="283" y="1274"/>
                  </a:lnTo>
                  <a:lnTo>
                    <a:pt x="263" y="1271"/>
                  </a:lnTo>
                  <a:lnTo>
                    <a:pt x="247" y="1260"/>
                  </a:lnTo>
                  <a:lnTo>
                    <a:pt x="236" y="1244"/>
                  </a:lnTo>
                  <a:lnTo>
                    <a:pt x="232" y="1224"/>
                  </a:lnTo>
                  <a:lnTo>
                    <a:pt x="232" y="1129"/>
                  </a:lnTo>
                  <a:lnTo>
                    <a:pt x="232" y="1125"/>
                  </a:lnTo>
                  <a:lnTo>
                    <a:pt x="230" y="1122"/>
                  </a:lnTo>
                  <a:lnTo>
                    <a:pt x="227" y="1121"/>
                  </a:lnTo>
                  <a:lnTo>
                    <a:pt x="226" y="1120"/>
                  </a:lnTo>
                  <a:lnTo>
                    <a:pt x="223" y="1118"/>
                  </a:lnTo>
                  <a:lnTo>
                    <a:pt x="222" y="1118"/>
                  </a:lnTo>
                  <a:lnTo>
                    <a:pt x="216" y="1118"/>
                  </a:lnTo>
                  <a:lnTo>
                    <a:pt x="203" y="1115"/>
                  </a:lnTo>
                  <a:lnTo>
                    <a:pt x="183" y="1111"/>
                  </a:lnTo>
                  <a:lnTo>
                    <a:pt x="158" y="1106"/>
                  </a:lnTo>
                  <a:lnTo>
                    <a:pt x="131" y="1100"/>
                  </a:lnTo>
                  <a:lnTo>
                    <a:pt x="103" y="1092"/>
                  </a:lnTo>
                  <a:lnTo>
                    <a:pt x="74" y="1084"/>
                  </a:lnTo>
                  <a:lnTo>
                    <a:pt x="47" y="1074"/>
                  </a:lnTo>
                  <a:lnTo>
                    <a:pt x="23" y="1063"/>
                  </a:lnTo>
                  <a:lnTo>
                    <a:pt x="12" y="1055"/>
                  </a:lnTo>
                  <a:lnTo>
                    <a:pt x="3" y="1042"/>
                  </a:lnTo>
                  <a:lnTo>
                    <a:pt x="0" y="1029"/>
                  </a:lnTo>
                  <a:lnTo>
                    <a:pt x="3" y="1012"/>
                  </a:lnTo>
                  <a:lnTo>
                    <a:pt x="26" y="947"/>
                  </a:lnTo>
                  <a:lnTo>
                    <a:pt x="33" y="935"/>
                  </a:lnTo>
                  <a:lnTo>
                    <a:pt x="44" y="925"/>
                  </a:lnTo>
                  <a:lnTo>
                    <a:pt x="57" y="919"/>
                  </a:lnTo>
                  <a:lnTo>
                    <a:pt x="72" y="916"/>
                  </a:lnTo>
                  <a:lnTo>
                    <a:pt x="79" y="917"/>
                  </a:lnTo>
                  <a:lnTo>
                    <a:pt x="85" y="919"/>
                  </a:lnTo>
                  <a:lnTo>
                    <a:pt x="92" y="921"/>
                  </a:lnTo>
                  <a:lnTo>
                    <a:pt x="96" y="923"/>
                  </a:lnTo>
                  <a:lnTo>
                    <a:pt x="105" y="927"/>
                  </a:lnTo>
                  <a:lnTo>
                    <a:pt x="119" y="932"/>
                  </a:lnTo>
                  <a:lnTo>
                    <a:pt x="136" y="939"/>
                  </a:lnTo>
                  <a:lnTo>
                    <a:pt x="157" y="946"/>
                  </a:lnTo>
                  <a:lnTo>
                    <a:pt x="181" y="954"/>
                  </a:lnTo>
                  <a:lnTo>
                    <a:pt x="205" y="961"/>
                  </a:lnTo>
                  <a:lnTo>
                    <a:pt x="230" y="967"/>
                  </a:lnTo>
                  <a:lnTo>
                    <a:pt x="256" y="971"/>
                  </a:lnTo>
                  <a:lnTo>
                    <a:pt x="280" y="972"/>
                  </a:lnTo>
                  <a:lnTo>
                    <a:pt x="318" y="969"/>
                  </a:lnTo>
                  <a:lnTo>
                    <a:pt x="353" y="960"/>
                  </a:lnTo>
                  <a:lnTo>
                    <a:pt x="382" y="946"/>
                  </a:lnTo>
                  <a:lnTo>
                    <a:pt x="405" y="928"/>
                  </a:lnTo>
                  <a:lnTo>
                    <a:pt x="423" y="906"/>
                  </a:lnTo>
                  <a:lnTo>
                    <a:pt x="434" y="880"/>
                  </a:lnTo>
                  <a:lnTo>
                    <a:pt x="438" y="851"/>
                  </a:lnTo>
                  <a:lnTo>
                    <a:pt x="436" y="824"/>
                  </a:lnTo>
                  <a:lnTo>
                    <a:pt x="426" y="800"/>
                  </a:lnTo>
                  <a:lnTo>
                    <a:pt x="411" y="777"/>
                  </a:lnTo>
                  <a:lnTo>
                    <a:pt x="390" y="756"/>
                  </a:lnTo>
                  <a:lnTo>
                    <a:pt x="361" y="735"/>
                  </a:lnTo>
                  <a:lnTo>
                    <a:pt x="324" y="716"/>
                  </a:lnTo>
                  <a:lnTo>
                    <a:pt x="280" y="697"/>
                  </a:lnTo>
                  <a:lnTo>
                    <a:pt x="243" y="682"/>
                  </a:lnTo>
                  <a:lnTo>
                    <a:pt x="205" y="665"/>
                  </a:lnTo>
                  <a:lnTo>
                    <a:pt x="170" y="647"/>
                  </a:lnTo>
                  <a:lnTo>
                    <a:pt x="136" y="628"/>
                  </a:lnTo>
                  <a:lnTo>
                    <a:pt x="106" y="607"/>
                  </a:lnTo>
                  <a:lnTo>
                    <a:pt x="79" y="583"/>
                  </a:lnTo>
                  <a:lnTo>
                    <a:pt x="55" y="556"/>
                  </a:lnTo>
                  <a:lnTo>
                    <a:pt x="36" y="526"/>
                  </a:lnTo>
                  <a:lnTo>
                    <a:pt x="22" y="493"/>
                  </a:lnTo>
                  <a:lnTo>
                    <a:pt x="12" y="456"/>
                  </a:lnTo>
                  <a:lnTo>
                    <a:pt x="10" y="416"/>
                  </a:lnTo>
                  <a:lnTo>
                    <a:pt x="12" y="375"/>
                  </a:lnTo>
                  <a:lnTo>
                    <a:pt x="22" y="336"/>
                  </a:lnTo>
                  <a:lnTo>
                    <a:pt x="37" y="300"/>
                  </a:lnTo>
                  <a:lnTo>
                    <a:pt x="58" y="267"/>
                  </a:lnTo>
                  <a:lnTo>
                    <a:pt x="83" y="237"/>
                  </a:lnTo>
                  <a:lnTo>
                    <a:pt x="113" y="211"/>
                  </a:lnTo>
                  <a:lnTo>
                    <a:pt x="149" y="189"/>
                  </a:lnTo>
                  <a:lnTo>
                    <a:pt x="187" y="171"/>
                  </a:lnTo>
                  <a:lnTo>
                    <a:pt x="232" y="157"/>
                  </a:lnTo>
                  <a:lnTo>
                    <a:pt x="233" y="157"/>
                  </a:lnTo>
                  <a:lnTo>
                    <a:pt x="236" y="156"/>
                  </a:lnTo>
                  <a:lnTo>
                    <a:pt x="238" y="154"/>
                  </a:lnTo>
                  <a:lnTo>
                    <a:pt x="240" y="151"/>
                  </a:lnTo>
                  <a:lnTo>
                    <a:pt x="243" y="149"/>
                  </a:lnTo>
                  <a:lnTo>
                    <a:pt x="243" y="146"/>
                  </a:lnTo>
                  <a:lnTo>
                    <a:pt x="243" y="50"/>
                  </a:lnTo>
                  <a:lnTo>
                    <a:pt x="247" y="30"/>
                  </a:lnTo>
                  <a:lnTo>
                    <a:pt x="258" y="14"/>
                  </a:lnTo>
                  <a:lnTo>
                    <a:pt x="274" y="4"/>
                  </a:lnTo>
                  <a:lnTo>
                    <a:pt x="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64" name="Freeform 28"/>
            <p:cNvSpPr>
              <a:spLocks noEditPoints="1"/>
            </p:cNvSpPr>
            <p:nvPr/>
          </p:nvSpPr>
          <p:spPr bwMode="auto">
            <a:xfrm>
              <a:off x="1076" y="1165"/>
              <a:ext cx="1202" cy="1201"/>
            </a:xfrm>
            <a:custGeom>
              <a:avLst/>
              <a:gdLst>
                <a:gd name="T0" fmla="*/ 1026 w 2403"/>
                <a:gd name="T1" fmla="*/ 296 h 2403"/>
                <a:gd name="T2" fmla="*/ 785 w 2403"/>
                <a:gd name="T3" fmla="*/ 379 h 2403"/>
                <a:gd name="T4" fmla="*/ 579 w 2403"/>
                <a:gd name="T5" fmla="*/ 521 h 2403"/>
                <a:gd name="T6" fmla="*/ 419 w 2403"/>
                <a:gd name="T7" fmla="*/ 712 h 2403"/>
                <a:gd name="T8" fmla="*/ 315 w 2403"/>
                <a:gd name="T9" fmla="*/ 942 h 2403"/>
                <a:gd name="T10" fmla="*/ 278 w 2403"/>
                <a:gd name="T11" fmla="*/ 1203 h 2403"/>
                <a:gd name="T12" fmla="*/ 315 w 2403"/>
                <a:gd name="T13" fmla="*/ 1461 h 2403"/>
                <a:gd name="T14" fmla="*/ 419 w 2403"/>
                <a:gd name="T15" fmla="*/ 1691 h 2403"/>
                <a:gd name="T16" fmla="*/ 579 w 2403"/>
                <a:gd name="T17" fmla="*/ 1883 h 2403"/>
                <a:gd name="T18" fmla="*/ 785 w 2403"/>
                <a:gd name="T19" fmla="*/ 2026 h 2403"/>
                <a:gd name="T20" fmla="*/ 1026 w 2403"/>
                <a:gd name="T21" fmla="*/ 2107 h 2403"/>
                <a:gd name="T22" fmla="*/ 1291 w 2403"/>
                <a:gd name="T23" fmla="*/ 2120 h 2403"/>
                <a:gd name="T24" fmla="*/ 1542 w 2403"/>
                <a:gd name="T25" fmla="*/ 2061 h 2403"/>
                <a:gd name="T26" fmla="*/ 1760 w 2403"/>
                <a:gd name="T27" fmla="*/ 1937 h 2403"/>
                <a:gd name="T28" fmla="*/ 1936 w 2403"/>
                <a:gd name="T29" fmla="*/ 1760 h 2403"/>
                <a:gd name="T30" fmla="*/ 2060 w 2403"/>
                <a:gd name="T31" fmla="*/ 1541 h 2403"/>
                <a:gd name="T32" fmla="*/ 2121 w 2403"/>
                <a:gd name="T33" fmla="*/ 1291 h 2403"/>
                <a:gd name="T34" fmla="*/ 2108 w 2403"/>
                <a:gd name="T35" fmla="*/ 1026 h 2403"/>
                <a:gd name="T36" fmla="*/ 2026 w 2403"/>
                <a:gd name="T37" fmla="*/ 785 h 2403"/>
                <a:gd name="T38" fmla="*/ 1884 w 2403"/>
                <a:gd name="T39" fmla="*/ 580 h 2403"/>
                <a:gd name="T40" fmla="*/ 1692 w 2403"/>
                <a:gd name="T41" fmla="*/ 420 h 2403"/>
                <a:gd name="T42" fmla="*/ 1461 w 2403"/>
                <a:gd name="T43" fmla="*/ 316 h 2403"/>
                <a:gd name="T44" fmla="*/ 1201 w 2403"/>
                <a:gd name="T45" fmla="*/ 280 h 2403"/>
                <a:gd name="T46" fmla="*/ 1396 w 2403"/>
                <a:gd name="T47" fmla="*/ 17 h 2403"/>
                <a:gd name="T48" fmla="*/ 1669 w 2403"/>
                <a:gd name="T49" fmla="*/ 95 h 2403"/>
                <a:gd name="T50" fmla="*/ 1911 w 2403"/>
                <a:gd name="T51" fmla="*/ 233 h 2403"/>
                <a:gd name="T52" fmla="*/ 2114 w 2403"/>
                <a:gd name="T53" fmla="*/ 420 h 2403"/>
                <a:gd name="T54" fmla="*/ 2270 w 2403"/>
                <a:gd name="T55" fmla="*/ 650 h 2403"/>
                <a:gd name="T56" fmla="*/ 2369 w 2403"/>
                <a:gd name="T57" fmla="*/ 913 h 2403"/>
                <a:gd name="T58" fmla="*/ 2403 w 2403"/>
                <a:gd name="T59" fmla="*/ 1203 h 2403"/>
                <a:gd name="T60" fmla="*/ 2369 w 2403"/>
                <a:gd name="T61" fmla="*/ 1490 h 2403"/>
                <a:gd name="T62" fmla="*/ 2270 w 2403"/>
                <a:gd name="T63" fmla="*/ 1753 h 2403"/>
                <a:gd name="T64" fmla="*/ 2114 w 2403"/>
                <a:gd name="T65" fmla="*/ 1983 h 2403"/>
                <a:gd name="T66" fmla="*/ 1911 w 2403"/>
                <a:gd name="T67" fmla="*/ 2171 h 2403"/>
                <a:gd name="T68" fmla="*/ 1669 w 2403"/>
                <a:gd name="T69" fmla="*/ 2308 h 2403"/>
                <a:gd name="T70" fmla="*/ 1396 w 2403"/>
                <a:gd name="T71" fmla="*/ 2387 h 2403"/>
                <a:gd name="T72" fmla="*/ 1102 w 2403"/>
                <a:gd name="T73" fmla="*/ 2399 h 2403"/>
                <a:gd name="T74" fmla="*/ 821 w 2403"/>
                <a:gd name="T75" fmla="*/ 2341 h 2403"/>
                <a:gd name="T76" fmla="*/ 569 w 2403"/>
                <a:gd name="T77" fmla="*/ 2223 h 2403"/>
                <a:gd name="T78" fmla="*/ 351 w 2403"/>
                <a:gd name="T79" fmla="*/ 2051 h 2403"/>
                <a:gd name="T80" fmla="*/ 180 w 2403"/>
                <a:gd name="T81" fmla="*/ 1835 h 2403"/>
                <a:gd name="T82" fmla="*/ 60 w 2403"/>
                <a:gd name="T83" fmla="*/ 1581 h 2403"/>
                <a:gd name="T84" fmla="*/ 4 w 2403"/>
                <a:gd name="T85" fmla="*/ 1300 h 2403"/>
                <a:gd name="T86" fmla="*/ 15 w 2403"/>
                <a:gd name="T87" fmla="*/ 1007 h 2403"/>
                <a:gd name="T88" fmla="*/ 93 w 2403"/>
                <a:gd name="T89" fmla="*/ 734 h 2403"/>
                <a:gd name="T90" fmla="*/ 231 w 2403"/>
                <a:gd name="T91" fmla="*/ 492 h 2403"/>
                <a:gd name="T92" fmla="*/ 419 w 2403"/>
                <a:gd name="T93" fmla="*/ 290 h 2403"/>
                <a:gd name="T94" fmla="*/ 649 w 2403"/>
                <a:gd name="T95" fmla="*/ 135 h 2403"/>
                <a:gd name="T96" fmla="*/ 912 w 2403"/>
                <a:gd name="T97" fmla="*/ 36 h 2403"/>
                <a:gd name="T98" fmla="*/ 1201 w 2403"/>
                <a:gd name="T99" fmla="*/ 0 h 2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3" h="2403">
                  <a:moveTo>
                    <a:pt x="1201" y="280"/>
                  </a:moveTo>
                  <a:lnTo>
                    <a:pt x="1112" y="284"/>
                  </a:lnTo>
                  <a:lnTo>
                    <a:pt x="1026" y="296"/>
                  </a:lnTo>
                  <a:lnTo>
                    <a:pt x="942" y="316"/>
                  </a:lnTo>
                  <a:lnTo>
                    <a:pt x="861" y="343"/>
                  </a:lnTo>
                  <a:lnTo>
                    <a:pt x="785" y="379"/>
                  </a:lnTo>
                  <a:lnTo>
                    <a:pt x="711" y="420"/>
                  </a:lnTo>
                  <a:lnTo>
                    <a:pt x="643" y="467"/>
                  </a:lnTo>
                  <a:lnTo>
                    <a:pt x="579" y="521"/>
                  </a:lnTo>
                  <a:lnTo>
                    <a:pt x="519" y="580"/>
                  </a:lnTo>
                  <a:lnTo>
                    <a:pt x="467" y="643"/>
                  </a:lnTo>
                  <a:lnTo>
                    <a:pt x="419" y="712"/>
                  </a:lnTo>
                  <a:lnTo>
                    <a:pt x="377" y="785"/>
                  </a:lnTo>
                  <a:lnTo>
                    <a:pt x="343" y="862"/>
                  </a:lnTo>
                  <a:lnTo>
                    <a:pt x="315" y="942"/>
                  </a:lnTo>
                  <a:lnTo>
                    <a:pt x="295" y="1026"/>
                  </a:lnTo>
                  <a:lnTo>
                    <a:pt x="282" y="1113"/>
                  </a:lnTo>
                  <a:lnTo>
                    <a:pt x="278" y="1203"/>
                  </a:lnTo>
                  <a:lnTo>
                    <a:pt x="282" y="1291"/>
                  </a:lnTo>
                  <a:lnTo>
                    <a:pt x="295" y="1377"/>
                  </a:lnTo>
                  <a:lnTo>
                    <a:pt x="315" y="1461"/>
                  </a:lnTo>
                  <a:lnTo>
                    <a:pt x="343" y="1541"/>
                  </a:lnTo>
                  <a:lnTo>
                    <a:pt x="377" y="1618"/>
                  </a:lnTo>
                  <a:lnTo>
                    <a:pt x="419" y="1691"/>
                  </a:lnTo>
                  <a:lnTo>
                    <a:pt x="467" y="1760"/>
                  </a:lnTo>
                  <a:lnTo>
                    <a:pt x="519" y="1824"/>
                  </a:lnTo>
                  <a:lnTo>
                    <a:pt x="579" y="1883"/>
                  </a:lnTo>
                  <a:lnTo>
                    <a:pt x="643" y="1937"/>
                  </a:lnTo>
                  <a:lnTo>
                    <a:pt x="711" y="1985"/>
                  </a:lnTo>
                  <a:lnTo>
                    <a:pt x="785" y="2026"/>
                  </a:lnTo>
                  <a:lnTo>
                    <a:pt x="861" y="2061"/>
                  </a:lnTo>
                  <a:lnTo>
                    <a:pt x="942" y="2088"/>
                  </a:lnTo>
                  <a:lnTo>
                    <a:pt x="1026" y="2107"/>
                  </a:lnTo>
                  <a:lnTo>
                    <a:pt x="1112" y="2120"/>
                  </a:lnTo>
                  <a:lnTo>
                    <a:pt x="1201" y="2125"/>
                  </a:lnTo>
                  <a:lnTo>
                    <a:pt x="1291" y="2120"/>
                  </a:lnTo>
                  <a:lnTo>
                    <a:pt x="1376" y="2107"/>
                  </a:lnTo>
                  <a:lnTo>
                    <a:pt x="1461" y="2088"/>
                  </a:lnTo>
                  <a:lnTo>
                    <a:pt x="1542" y="2061"/>
                  </a:lnTo>
                  <a:lnTo>
                    <a:pt x="1618" y="2026"/>
                  </a:lnTo>
                  <a:lnTo>
                    <a:pt x="1692" y="1985"/>
                  </a:lnTo>
                  <a:lnTo>
                    <a:pt x="1760" y="1937"/>
                  </a:lnTo>
                  <a:lnTo>
                    <a:pt x="1824" y="1883"/>
                  </a:lnTo>
                  <a:lnTo>
                    <a:pt x="1884" y="1824"/>
                  </a:lnTo>
                  <a:lnTo>
                    <a:pt x="1936" y="1760"/>
                  </a:lnTo>
                  <a:lnTo>
                    <a:pt x="1984" y="1691"/>
                  </a:lnTo>
                  <a:lnTo>
                    <a:pt x="2026" y="1618"/>
                  </a:lnTo>
                  <a:lnTo>
                    <a:pt x="2060" y="1541"/>
                  </a:lnTo>
                  <a:lnTo>
                    <a:pt x="2088" y="1461"/>
                  </a:lnTo>
                  <a:lnTo>
                    <a:pt x="2108" y="1377"/>
                  </a:lnTo>
                  <a:lnTo>
                    <a:pt x="2121" y="1291"/>
                  </a:lnTo>
                  <a:lnTo>
                    <a:pt x="2125" y="1203"/>
                  </a:lnTo>
                  <a:lnTo>
                    <a:pt x="2121" y="1113"/>
                  </a:lnTo>
                  <a:lnTo>
                    <a:pt x="2108" y="1026"/>
                  </a:lnTo>
                  <a:lnTo>
                    <a:pt x="2088" y="942"/>
                  </a:lnTo>
                  <a:lnTo>
                    <a:pt x="2060" y="862"/>
                  </a:lnTo>
                  <a:lnTo>
                    <a:pt x="2026" y="785"/>
                  </a:lnTo>
                  <a:lnTo>
                    <a:pt x="1984" y="712"/>
                  </a:lnTo>
                  <a:lnTo>
                    <a:pt x="1936" y="643"/>
                  </a:lnTo>
                  <a:lnTo>
                    <a:pt x="1884" y="580"/>
                  </a:lnTo>
                  <a:lnTo>
                    <a:pt x="1824" y="521"/>
                  </a:lnTo>
                  <a:lnTo>
                    <a:pt x="1760" y="467"/>
                  </a:lnTo>
                  <a:lnTo>
                    <a:pt x="1692" y="420"/>
                  </a:lnTo>
                  <a:lnTo>
                    <a:pt x="1618" y="379"/>
                  </a:lnTo>
                  <a:lnTo>
                    <a:pt x="1542" y="343"/>
                  </a:lnTo>
                  <a:lnTo>
                    <a:pt x="1461" y="316"/>
                  </a:lnTo>
                  <a:lnTo>
                    <a:pt x="1376" y="296"/>
                  </a:lnTo>
                  <a:lnTo>
                    <a:pt x="1291" y="284"/>
                  </a:lnTo>
                  <a:lnTo>
                    <a:pt x="1201" y="280"/>
                  </a:lnTo>
                  <a:close/>
                  <a:moveTo>
                    <a:pt x="1201" y="0"/>
                  </a:moveTo>
                  <a:lnTo>
                    <a:pt x="1301" y="5"/>
                  </a:lnTo>
                  <a:lnTo>
                    <a:pt x="1396" y="17"/>
                  </a:lnTo>
                  <a:lnTo>
                    <a:pt x="1491" y="36"/>
                  </a:lnTo>
                  <a:lnTo>
                    <a:pt x="1582" y="62"/>
                  </a:lnTo>
                  <a:lnTo>
                    <a:pt x="1669" y="95"/>
                  </a:lnTo>
                  <a:lnTo>
                    <a:pt x="1754" y="135"/>
                  </a:lnTo>
                  <a:lnTo>
                    <a:pt x="1834" y="181"/>
                  </a:lnTo>
                  <a:lnTo>
                    <a:pt x="1911" y="233"/>
                  </a:lnTo>
                  <a:lnTo>
                    <a:pt x="1984" y="290"/>
                  </a:lnTo>
                  <a:lnTo>
                    <a:pt x="2052" y="353"/>
                  </a:lnTo>
                  <a:lnTo>
                    <a:pt x="2114" y="420"/>
                  </a:lnTo>
                  <a:lnTo>
                    <a:pt x="2172" y="492"/>
                  </a:lnTo>
                  <a:lnTo>
                    <a:pt x="2223" y="569"/>
                  </a:lnTo>
                  <a:lnTo>
                    <a:pt x="2270" y="650"/>
                  </a:lnTo>
                  <a:lnTo>
                    <a:pt x="2310" y="734"/>
                  </a:lnTo>
                  <a:lnTo>
                    <a:pt x="2343" y="823"/>
                  </a:lnTo>
                  <a:lnTo>
                    <a:pt x="2369" y="913"/>
                  </a:lnTo>
                  <a:lnTo>
                    <a:pt x="2388" y="1007"/>
                  </a:lnTo>
                  <a:lnTo>
                    <a:pt x="2399" y="1103"/>
                  </a:lnTo>
                  <a:lnTo>
                    <a:pt x="2403" y="1203"/>
                  </a:lnTo>
                  <a:lnTo>
                    <a:pt x="2399" y="1300"/>
                  </a:lnTo>
                  <a:lnTo>
                    <a:pt x="2388" y="1397"/>
                  </a:lnTo>
                  <a:lnTo>
                    <a:pt x="2369" y="1490"/>
                  </a:lnTo>
                  <a:lnTo>
                    <a:pt x="2343" y="1581"/>
                  </a:lnTo>
                  <a:lnTo>
                    <a:pt x="2310" y="1669"/>
                  </a:lnTo>
                  <a:lnTo>
                    <a:pt x="2270" y="1753"/>
                  </a:lnTo>
                  <a:lnTo>
                    <a:pt x="2223" y="1835"/>
                  </a:lnTo>
                  <a:lnTo>
                    <a:pt x="2172" y="1912"/>
                  </a:lnTo>
                  <a:lnTo>
                    <a:pt x="2114" y="1983"/>
                  </a:lnTo>
                  <a:lnTo>
                    <a:pt x="2052" y="2051"/>
                  </a:lnTo>
                  <a:lnTo>
                    <a:pt x="1984" y="2114"/>
                  </a:lnTo>
                  <a:lnTo>
                    <a:pt x="1911" y="2171"/>
                  </a:lnTo>
                  <a:lnTo>
                    <a:pt x="1834" y="2223"/>
                  </a:lnTo>
                  <a:lnTo>
                    <a:pt x="1754" y="2268"/>
                  </a:lnTo>
                  <a:lnTo>
                    <a:pt x="1669" y="2308"/>
                  </a:lnTo>
                  <a:lnTo>
                    <a:pt x="1582" y="2341"/>
                  </a:lnTo>
                  <a:lnTo>
                    <a:pt x="1491" y="2368"/>
                  </a:lnTo>
                  <a:lnTo>
                    <a:pt x="1396" y="2387"/>
                  </a:lnTo>
                  <a:lnTo>
                    <a:pt x="1301" y="2399"/>
                  </a:lnTo>
                  <a:lnTo>
                    <a:pt x="1201" y="2403"/>
                  </a:lnTo>
                  <a:lnTo>
                    <a:pt x="1102" y="2399"/>
                  </a:lnTo>
                  <a:lnTo>
                    <a:pt x="1007" y="2387"/>
                  </a:lnTo>
                  <a:lnTo>
                    <a:pt x="912" y="2368"/>
                  </a:lnTo>
                  <a:lnTo>
                    <a:pt x="821" y="2341"/>
                  </a:lnTo>
                  <a:lnTo>
                    <a:pt x="734" y="2308"/>
                  </a:lnTo>
                  <a:lnTo>
                    <a:pt x="649" y="2268"/>
                  </a:lnTo>
                  <a:lnTo>
                    <a:pt x="569" y="2223"/>
                  </a:lnTo>
                  <a:lnTo>
                    <a:pt x="492" y="2171"/>
                  </a:lnTo>
                  <a:lnTo>
                    <a:pt x="419" y="2114"/>
                  </a:lnTo>
                  <a:lnTo>
                    <a:pt x="351" y="2051"/>
                  </a:lnTo>
                  <a:lnTo>
                    <a:pt x="289" y="1983"/>
                  </a:lnTo>
                  <a:lnTo>
                    <a:pt x="231" y="1912"/>
                  </a:lnTo>
                  <a:lnTo>
                    <a:pt x="180" y="1835"/>
                  </a:lnTo>
                  <a:lnTo>
                    <a:pt x="133" y="1753"/>
                  </a:lnTo>
                  <a:lnTo>
                    <a:pt x="93" y="1669"/>
                  </a:lnTo>
                  <a:lnTo>
                    <a:pt x="60" y="1581"/>
                  </a:lnTo>
                  <a:lnTo>
                    <a:pt x="34" y="1490"/>
                  </a:lnTo>
                  <a:lnTo>
                    <a:pt x="15" y="1397"/>
                  </a:lnTo>
                  <a:lnTo>
                    <a:pt x="4" y="1300"/>
                  </a:lnTo>
                  <a:lnTo>
                    <a:pt x="0" y="1203"/>
                  </a:lnTo>
                  <a:lnTo>
                    <a:pt x="4" y="1103"/>
                  </a:lnTo>
                  <a:lnTo>
                    <a:pt x="15" y="1007"/>
                  </a:lnTo>
                  <a:lnTo>
                    <a:pt x="34" y="913"/>
                  </a:lnTo>
                  <a:lnTo>
                    <a:pt x="60" y="823"/>
                  </a:lnTo>
                  <a:lnTo>
                    <a:pt x="93" y="734"/>
                  </a:lnTo>
                  <a:lnTo>
                    <a:pt x="133" y="650"/>
                  </a:lnTo>
                  <a:lnTo>
                    <a:pt x="180" y="569"/>
                  </a:lnTo>
                  <a:lnTo>
                    <a:pt x="231" y="492"/>
                  </a:lnTo>
                  <a:lnTo>
                    <a:pt x="289" y="420"/>
                  </a:lnTo>
                  <a:lnTo>
                    <a:pt x="351" y="353"/>
                  </a:lnTo>
                  <a:lnTo>
                    <a:pt x="419" y="290"/>
                  </a:lnTo>
                  <a:lnTo>
                    <a:pt x="492" y="233"/>
                  </a:lnTo>
                  <a:lnTo>
                    <a:pt x="569" y="181"/>
                  </a:lnTo>
                  <a:lnTo>
                    <a:pt x="649" y="135"/>
                  </a:lnTo>
                  <a:lnTo>
                    <a:pt x="734" y="95"/>
                  </a:lnTo>
                  <a:lnTo>
                    <a:pt x="821" y="62"/>
                  </a:lnTo>
                  <a:lnTo>
                    <a:pt x="912" y="36"/>
                  </a:lnTo>
                  <a:lnTo>
                    <a:pt x="1007" y="17"/>
                  </a:lnTo>
                  <a:lnTo>
                    <a:pt x="1102" y="5"/>
                  </a:lnTo>
                  <a:lnTo>
                    <a:pt x="1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65" name="Freeform 29"/>
            <p:cNvSpPr>
              <a:spLocks/>
            </p:cNvSpPr>
            <p:nvPr/>
          </p:nvSpPr>
          <p:spPr bwMode="auto">
            <a:xfrm>
              <a:off x="629" y="2423"/>
              <a:ext cx="1647" cy="725"/>
            </a:xfrm>
            <a:custGeom>
              <a:avLst/>
              <a:gdLst>
                <a:gd name="T0" fmla="*/ 1042 w 3293"/>
                <a:gd name="T1" fmla="*/ 18 h 1448"/>
                <a:gd name="T2" fmla="*/ 1294 w 3293"/>
                <a:gd name="T3" fmla="*/ 74 h 1448"/>
                <a:gd name="T4" fmla="*/ 1565 w 3293"/>
                <a:gd name="T5" fmla="*/ 150 h 1448"/>
                <a:gd name="T6" fmla="*/ 1817 w 3293"/>
                <a:gd name="T7" fmla="*/ 230 h 1448"/>
                <a:gd name="T8" fmla="*/ 2012 w 3293"/>
                <a:gd name="T9" fmla="*/ 292 h 1448"/>
                <a:gd name="T10" fmla="*/ 2119 w 3293"/>
                <a:gd name="T11" fmla="*/ 323 h 1448"/>
                <a:gd name="T12" fmla="*/ 2185 w 3293"/>
                <a:gd name="T13" fmla="*/ 389 h 1448"/>
                <a:gd name="T14" fmla="*/ 2194 w 3293"/>
                <a:gd name="T15" fmla="*/ 486 h 1448"/>
                <a:gd name="T16" fmla="*/ 2129 w 3293"/>
                <a:gd name="T17" fmla="*/ 582 h 1448"/>
                <a:gd name="T18" fmla="*/ 1976 w 3293"/>
                <a:gd name="T19" fmla="*/ 641 h 1448"/>
                <a:gd name="T20" fmla="*/ 1775 w 3293"/>
                <a:gd name="T21" fmla="*/ 653 h 1448"/>
                <a:gd name="T22" fmla="*/ 1567 w 3293"/>
                <a:gd name="T23" fmla="*/ 632 h 1448"/>
                <a:gd name="T24" fmla="*/ 1381 w 3293"/>
                <a:gd name="T25" fmla="*/ 600 h 1448"/>
                <a:gd name="T26" fmla="*/ 1247 w 3293"/>
                <a:gd name="T27" fmla="*/ 577 h 1448"/>
                <a:gd name="T28" fmla="*/ 1196 w 3293"/>
                <a:gd name="T29" fmla="*/ 585 h 1448"/>
                <a:gd name="T30" fmla="*/ 1266 w 3293"/>
                <a:gd name="T31" fmla="*/ 669 h 1448"/>
                <a:gd name="T32" fmla="*/ 1444 w 3293"/>
                <a:gd name="T33" fmla="*/ 739 h 1448"/>
                <a:gd name="T34" fmla="*/ 1681 w 3293"/>
                <a:gd name="T35" fmla="*/ 786 h 1448"/>
                <a:gd name="T36" fmla="*/ 1929 w 3293"/>
                <a:gd name="T37" fmla="*/ 804 h 1448"/>
                <a:gd name="T38" fmla="*/ 2225 w 3293"/>
                <a:gd name="T39" fmla="*/ 770 h 1448"/>
                <a:gd name="T40" fmla="*/ 2730 w 3293"/>
                <a:gd name="T41" fmla="*/ 618 h 1448"/>
                <a:gd name="T42" fmla="*/ 3090 w 3293"/>
                <a:gd name="T43" fmla="*/ 450 h 1448"/>
                <a:gd name="T44" fmla="*/ 3219 w 3293"/>
                <a:gd name="T45" fmla="*/ 461 h 1448"/>
                <a:gd name="T46" fmla="*/ 3289 w 3293"/>
                <a:gd name="T47" fmla="*/ 563 h 1448"/>
                <a:gd name="T48" fmla="*/ 3258 w 3293"/>
                <a:gd name="T49" fmla="*/ 717 h 1448"/>
                <a:gd name="T50" fmla="*/ 3138 w 3293"/>
                <a:gd name="T51" fmla="*/ 845 h 1448"/>
                <a:gd name="T52" fmla="*/ 2972 w 3293"/>
                <a:gd name="T53" fmla="*/ 960 h 1448"/>
                <a:gd name="T54" fmla="*/ 2749 w 3293"/>
                <a:gd name="T55" fmla="*/ 1099 h 1448"/>
                <a:gd name="T56" fmla="*/ 2501 w 3293"/>
                <a:gd name="T57" fmla="*/ 1238 h 1448"/>
                <a:gd name="T58" fmla="*/ 2264 w 3293"/>
                <a:gd name="T59" fmla="*/ 1356 h 1448"/>
                <a:gd name="T60" fmla="*/ 2072 w 3293"/>
                <a:gd name="T61" fmla="*/ 1433 h 1448"/>
                <a:gd name="T62" fmla="*/ 1939 w 3293"/>
                <a:gd name="T63" fmla="*/ 1448 h 1448"/>
                <a:gd name="T64" fmla="*/ 1717 w 3293"/>
                <a:gd name="T65" fmla="*/ 1429 h 1448"/>
                <a:gd name="T66" fmla="*/ 1426 w 3293"/>
                <a:gd name="T67" fmla="*/ 1391 h 1448"/>
                <a:gd name="T68" fmla="*/ 1105 w 3293"/>
                <a:gd name="T69" fmla="*/ 1341 h 1448"/>
                <a:gd name="T70" fmla="*/ 796 w 3293"/>
                <a:gd name="T71" fmla="*/ 1289 h 1448"/>
                <a:gd name="T72" fmla="*/ 541 w 3293"/>
                <a:gd name="T73" fmla="*/ 1242 h 1448"/>
                <a:gd name="T74" fmla="*/ 380 w 3293"/>
                <a:gd name="T75" fmla="*/ 1212 h 1448"/>
                <a:gd name="T76" fmla="*/ 246 w 3293"/>
                <a:gd name="T77" fmla="*/ 1216 h 1448"/>
                <a:gd name="T78" fmla="*/ 107 w 3293"/>
                <a:gd name="T79" fmla="*/ 1296 h 1448"/>
                <a:gd name="T80" fmla="*/ 34 w 3293"/>
                <a:gd name="T81" fmla="*/ 1341 h 1448"/>
                <a:gd name="T82" fmla="*/ 7 w 3293"/>
                <a:gd name="T83" fmla="*/ 1316 h 1448"/>
                <a:gd name="T84" fmla="*/ 0 w 3293"/>
                <a:gd name="T85" fmla="*/ 1290 h 1448"/>
                <a:gd name="T86" fmla="*/ 22 w 3293"/>
                <a:gd name="T87" fmla="*/ 955 h 1448"/>
                <a:gd name="T88" fmla="*/ 46 w 3293"/>
                <a:gd name="T89" fmla="*/ 567 h 1448"/>
                <a:gd name="T90" fmla="*/ 69 w 3293"/>
                <a:gd name="T91" fmla="*/ 220 h 1448"/>
                <a:gd name="T92" fmla="*/ 92 w 3293"/>
                <a:gd name="T93" fmla="*/ 106 h 1448"/>
                <a:gd name="T94" fmla="*/ 157 w 3293"/>
                <a:gd name="T95" fmla="*/ 87 h 1448"/>
                <a:gd name="T96" fmla="*/ 330 w 3293"/>
                <a:gd name="T97" fmla="*/ 59 h 1448"/>
                <a:gd name="T98" fmla="*/ 576 w 3293"/>
                <a:gd name="T99" fmla="*/ 25 h 1448"/>
                <a:gd name="T100" fmla="*/ 803 w 3293"/>
                <a:gd name="T101" fmla="*/ 3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93" h="1448">
                  <a:moveTo>
                    <a:pt x="889" y="0"/>
                  </a:moveTo>
                  <a:lnTo>
                    <a:pt x="935" y="3"/>
                  </a:lnTo>
                  <a:lnTo>
                    <a:pt x="986" y="9"/>
                  </a:lnTo>
                  <a:lnTo>
                    <a:pt x="1042" y="18"/>
                  </a:lnTo>
                  <a:lnTo>
                    <a:pt x="1101" y="29"/>
                  </a:lnTo>
                  <a:lnTo>
                    <a:pt x="1163" y="42"/>
                  </a:lnTo>
                  <a:lnTo>
                    <a:pt x="1228" y="58"/>
                  </a:lnTo>
                  <a:lnTo>
                    <a:pt x="1294" y="74"/>
                  </a:lnTo>
                  <a:lnTo>
                    <a:pt x="1361" y="92"/>
                  </a:lnTo>
                  <a:lnTo>
                    <a:pt x="1430" y="111"/>
                  </a:lnTo>
                  <a:lnTo>
                    <a:pt x="1498" y="131"/>
                  </a:lnTo>
                  <a:lnTo>
                    <a:pt x="1565" y="150"/>
                  </a:lnTo>
                  <a:lnTo>
                    <a:pt x="1631" y="171"/>
                  </a:lnTo>
                  <a:lnTo>
                    <a:pt x="1696" y="191"/>
                  </a:lnTo>
                  <a:lnTo>
                    <a:pt x="1758" y="210"/>
                  </a:lnTo>
                  <a:lnTo>
                    <a:pt x="1817" y="230"/>
                  </a:lnTo>
                  <a:lnTo>
                    <a:pt x="1873" y="248"/>
                  </a:lnTo>
                  <a:lnTo>
                    <a:pt x="1924" y="264"/>
                  </a:lnTo>
                  <a:lnTo>
                    <a:pt x="1970" y="278"/>
                  </a:lnTo>
                  <a:lnTo>
                    <a:pt x="2012" y="292"/>
                  </a:lnTo>
                  <a:lnTo>
                    <a:pt x="2046" y="301"/>
                  </a:lnTo>
                  <a:lnTo>
                    <a:pt x="2075" y="310"/>
                  </a:lnTo>
                  <a:lnTo>
                    <a:pt x="2097" y="315"/>
                  </a:lnTo>
                  <a:lnTo>
                    <a:pt x="2119" y="323"/>
                  </a:lnTo>
                  <a:lnTo>
                    <a:pt x="2140" y="336"/>
                  </a:lnTo>
                  <a:lnTo>
                    <a:pt x="2158" y="351"/>
                  </a:lnTo>
                  <a:lnTo>
                    <a:pt x="2173" y="369"/>
                  </a:lnTo>
                  <a:lnTo>
                    <a:pt x="2185" y="389"/>
                  </a:lnTo>
                  <a:lnTo>
                    <a:pt x="2192" y="412"/>
                  </a:lnTo>
                  <a:lnTo>
                    <a:pt x="2198" y="436"/>
                  </a:lnTo>
                  <a:lnTo>
                    <a:pt x="2198" y="461"/>
                  </a:lnTo>
                  <a:lnTo>
                    <a:pt x="2194" y="486"/>
                  </a:lnTo>
                  <a:lnTo>
                    <a:pt x="2184" y="512"/>
                  </a:lnTo>
                  <a:lnTo>
                    <a:pt x="2172" y="537"/>
                  </a:lnTo>
                  <a:lnTo>
                    <a:pt x="2152" y="560"/>
                  </a:lnTo>
                  <a:lnTo>
                    <a:pt x="2129" y="582"/>
                  </a:lnTo>
                  <a:lnTo>
                    <a:pt x="2099" y="602"/>
                  </a:lnTo>
                  <a:lnTo>
                    <a:pt x="2063" y="618"/>
                  </a:lnTo>
                  <a:lnTo>
                    <a:pt x="2021" y="632"/>
                  </a:lnTo>
                  <a:lnTo>
                    <a:pt x="1976" y="641"/>
                  </a:lnTo>
                  <a:lnTo>
                    <a:pt x="1928" y="648"/>
                  </a:lnTo>
                  <a:lnTo>
                    <a:pt x="1878" y="653"/>
                  </a:lnTo>
                  <a:lnTo>
                    <a:pt x="1827" y="654"/>
                  </a:lnTo>
                  <a:lnTo>
                    <a:pt x="1775" y="653"/>
                  </a:lnTo>
                  <a:lnTo>
                    <a:pt x="1722" y="650"/>
                  </a:lnTo>
                  <a:lnTo>
                    <a:pt x="1669" y="646"/>
                  </a:lnTo>
                  <a:lnTo>
                    <a:pt x="1618" y="639"/>
                  </a:lnTo>
                  <a:lnTo>
                    <a:pt x="1567" y="632"/>
                  </a:lnTo>
                  <a:lnTo>
                    <a:pt x="1516" y="624"/>
                  </a:lnTo>
                  <a:lnTo>
                    <a:pt x="1469" y="615"/>
                  </a:lnTo>
                  <a:lnTo>
                    <a:pt x="1423" y="607"/>
                  </a:lnTo>
                  <a:lnTo>
                    <a:pt x="1381" y="600"/>
                  </a:lnTo>
                  <a:lnTo>
                    <a:pt x="1341" y="592"/>
                  </a:lnTo>
                  <a:lnTo>
                    <a:pt x="1305" y="586"/>
                  </a:lnTo>
                  <a:lnTo>
                    <a:pt x="1273" y="581"/>
                  </a:lnTo>
                  <a:lnTo>
                    <a:pt x="1247" y="577"/>
                  </a:lnTo>
                  <a:lnTo>
                    <a:pt x="1225" y="575"/>
                  </a:lnTo>
                  <a:lnTo>
                    <a:pt x="1210" y="575"/>
                  </a:lnTo>
                  <a:lnTo>
                    <a:pt x="1199" y="580"/>
                  </a:lnTo>
                  <a:lnTo>
                    <a:pt x="1196" y="585"/>
                  </a:lnTo>
                  <a:lnTo>
                    <a:pt x="1200" y="607"/>
                  </a:lnTo>
                  <a:lnTo>
                    <a:pt x="1214" y="628"/>
                  </a:lnTo>
                  <a:lnTo>
                    <a:pt x="1236" y="648"/>
                  </a:lnTo>
                  <a:lnTo>
                    <a:pt x="1266" y="669"/>
                  </a:lnTo>
                  <a:lnTo>
                    <a:pt x="1302" y="688"/>
                  </a:lnTo>
                  <a:lnTo>
                    <a:pt x="1345" y="706"/>
                  </a:lnTo>
                  <a:lnTo>
                    <a:pt x="1392" y="723"/>
                  </a:lnTo>
                  <a:lnTo>
                    <a:pt x="1444" y="739"/>
                  </a:lnTo>
                  <a:lnTo>
                    <a:pt x="1499" y="753"/>
                  </a:lnTo>
                  <a:lnTo>
                    <a:pt x="1558" y="765"/>
                  </a:lnTo>
                  <a:lnTo>
                    <a:pt x="1619" y="776"/>
                  </a:lnTo>
                  <a:lnTo>
                    <a:pt x="1681" y="786"/>
                  </a:lnTo>
                  <a:lnTo>
                    <a:pt x="1744" y="794"/>
                  </a:lnTo>
                  <a:lnTo>
                    <a:pt x="1806" y="800"/>
                  </a:lnTo>
                  <a:lnTo>
                    <a:pt x="1868" y="803"/>
                  </a:lnTo>
                  <a:lnTo>
                    <a:pt x="1929" y="804"/>
                  </a:lnTo>
                  <a:lnTo>
                    <a:pt x="1988" y="803"/>
                  </a:lnTo>
                  <a:lnTo>
                    <a:pt x="2043" y="800"/>
                  </a:lnTo>
                  <a:lnTo>
                    <a:pt x="2094" y="793"/>
                  </a:lnTo>
                  <a:lnTo>
                    <a:pt x="2225" y="770"/>
                  </a:lnTo>
                  <a:lnTo>
                    <a:pt x="2356" y="739"/>
                  </a:lnTo>
                  <a:lnTo>
                    <a:pt x="2484" y="703"/>
                  </a:lnTo>
                  <a:lnTo>
                    <a:pt x="2609" y="662"/>
                  </a:lnTo>
                  <a:lnTo>
                    <a:pt x="2730" y="618"/>
                  </a:lnTo>
                  <a:lnTo>
                    <a:pt x="2844" y="570"/>
                  </a:lnTo>
                  <a:lnTo>
                    <a:pt x="2952" y="519"/>
                  </a:lnTo>
                  <a:lnTo>
                    <a:pt x="3052" y="467"/>
                  </a:lnTo>
                  <a:lnTo>
                    <a:pt x="3090" y="450"/>
                  </a:lnTo>
                  <a:lnTo>
                    <a:pt x="3125" y="443"/>
                  </a:lnTo>
                  <a:lnTo>
                    <a:pt x="3158" y="442"/>
                  </a:lnTo>
                  <a:lnTo>
                    <a:pt x="3190" y="449"/>
                  </a:lnTo>
                  <a:lnTo>
                    <a:pt x="3219" y="461"/>
                  </a:lnTo>
                  <a:lnTo>
                    <a:pt x="3244" y="479"/>
                  </a:lnTo>
                  <a:lnTo>
                    <a:pt x="3265" y="502"/>
                  </a:lnTo>
                  <a:lnTo>
                    <a:pt x="3280" y="531"/>
                  </a:lnTo>
                  <a:lnTo>
                    <a:pt x="3289" y="563"/>
                  </a:lnTo>
                  <a:lnTo>
                    <a:pt x="3293" y="597"/>
                  </a:lnTo>
                  <a:lnTo>
                    <a:pt x="3289" y="636"/>
                  </a:lnTo>
                  <a:lnTo>
                    <a:pt x="3277" y="676"/>
                  </a:lnTo>
                  <a:lnTo>
                    <a:pt x="3258" y="717"/>
                  </a:lnTo>
                  <a:lnTo>
                    <a:pt x="3227" y="760"/>
                  </a:lnTo>
                  <a:lnTo>
                    <a:pt x="3189" y="803"/>
                  </a:lnTo>
                  <a:lnTo>
                    <a:pt x="3167" y="822"/>
                  </a:lnTo>
                  <a:lnTo>
                    <a:pt x="3138" y="845"/>
                  </a:lnTo>
                  <a:lnTo>
                    <a:pt x="3105" y="870"/>
                  </a:lnTo>
                  <a:lnTo>
                    <a:pt x="3065" y="898"/>
                  </a:lnTo>
                  <a:lnTo>
                    <a:pt x="3021" y="928"/>
                  </a:lnTo>
                  <a:lnTo>
                    <a:pt x="2972" y="960"/>
                  </a:lnTo>
                  <a:lnTo>
                    <a:pt x="2921" y="994"/>
                  </a:lnTo>
                  <a:lnTo>
                    <a:pt x="2866" y="1027"/>
                  </a:lnTo>
                  <a:lnTo>
                    <a:pt x="2808" y="1063"/>
                  </a:lnTo>
                  <a:lnTo>
                    <a:pt x="2749" y="1099"/>
                  </a:lnTo>
                  <a:lnTo>
                    <a:pt x="2688" y="1134"/>
                  </a:lnTo>
                  <a:lnTo>
                    <a:pt x="2626" y="1169"/>
                  </a:lnTo>
                  <a:lnTo>
                    <a:pt x="2563" y="1203"/>
                  </a:lnTo>
                  <a:lnTo>
                    <a:pt x="2501" y="1238"/>
                  </a:lnTo>
                  <a:lnTo>
                    <a:pt x="2439" y="1271"/>
                  </a:lnTo>
                  <a:lnTo>
                    <a:pt x="2380" y="1301"/>
                  </a:lnTo>
                  <a:lnTo>
                    <a:pt x="2320" y="1330"/>
                  </a:lnTo>
                  <a:lnTo>
                    <a:pt x="2264" y="1356"/>
                  </a:lnTo>
                  <a:lnTo>
                    <a:pt x="2210" y="1381"/>
                  </a:lnTo>
                  <a:lnTo>
                    <a:pt x="2161" y="1402"/>
                  </a:lnTo>
                  <a:lnTo>
                    <a:pt x="2114" y="1420"/>
                  </a:lnTo>
                  <a:lnTo>
                    <a:pt x="2072" y="1433"/>
                  </a:lnTo>
                  <a:lnTo>
                    <a:pt x="2035" y="1443"/>
                  </a:lnTo>
                  <a:lnTo>
                    <a:pt x="2010" y="1447"/>
                  </a:lnTo>
                  <a:lnTo>
                    <a:pt x="1979" y="1448"/>
                  </a:lnTo>
                  <a:lnTo>
                    <a:pt x="1939" y="1448"/>
                  </a:lnTo>
                  <a:lnTo>
                    <a:pt x="1892" y="1446"/>
                  </a:lnTo>
                  <a:lnTo>
                    <a:pt x="1840" y="1442"/>
                  </a:lnTo>
                  <a:lnTo>
                    <a:pt x="1780" y="1436"/>
                  </a:lnTo>
                  <a:lnTo>
                    <a:pt x="1717" y="1429"/>
                  </a:lnTo>
                  <a:lnTo>
                    <a:pt x="1649" y="1421"/>
                  </a:lnTo>
                  <a:lnTo>
                    <a:pt x="1578" y="1413"/>
                  </a:lnTo>
                  <a:lnTo>
                    <a:pt x="1503" y="1402"/>
                  </a:lnTo>
                  <a:lnTo>
                    <a:pt x="1426" y="1391"/>
                  </a:lnTo>
                  <a:lnTo>
                    <a:pt x="1346" y="1380"/>
                  </a:lnTo>
                  <a:lnTo>
                    <a:pt x="1266" y="1367"/>
                  </a:lnTo>
                  <a:lnTo>
                    <a:pt x="1186" y="1355"/>
                  </a:lnTo>
                  <a:lnTo>
                    <a:pt x="1105" y="1341"/>
                  </a:lnTo>
                  <a:lnTo>
                    <a:pt x="1025" y="1329"/>
                  </a:lnTo>
                  <a:lnTo>
                    <a:pt x="946" y="1315"/>
                  </a:lnTo>
                  <a:lnTo>
                    <a:pt x="871" y="1301"/>
                  </a:lnTo>
                  <a:lnTo>
                    <a:pt x="796" y="1289"/>
                  </a:lnTo>
                  <a:lnTo>
                    <a:pt x="726" y="1276"/>
                  </a:lnTo>
                  <a:lnTo>
                    <a:pt x="660" y="1264"/>
                  </a:lnTo>
                  <a:lnTo>
                    <a:pt x="598" y="1253"/>
                  </a:lnTo>
                  <a:lnTo>
                    <a:pt x="541" y="1242"/>
                  </a:lnTo>
                  <a:lnTo>
                    <a:pt x="490" y="1232"/>
                  </a:lnTo>
                  <a:lnTo>
                    <a:pt x="446" y="1224"/>
                  </a:lnTo>
                  <a:lnTo>
                    <a:pt x="409" y="1217"/>
                  </a:lnTo>
                  <a:lnTo>
                    <a:pt x="380" y="1212"/>
                  </a:lnTo>
                  <a:lnTo>
                    <a:pt x="359" y="1206"/>
                  </a:lnTo>
                  <a:lnTo>
                    <a:pt x="322" y="1202"/>
                  </a:lnTo>
                  <a:lnTo>
                    <a:pt x="284" y="1206"/>
                  </a:lnTo>
                  <a:lnTo>
                    <a:pt x="246" y="1216"/>
                  </a:lnTo>
                  <a:lnTo>
                    <a:pt x="210" y="1231"/>
                  </a:lnTo>
                  <a:lnTo>
                    <a:pt x="175" y="1250"/>
                  </a:lnTo>
                  <a:lnTo>
                    <a:pt x="140" y="1272"/>
                  </a:lnTo>
                  <a:lnTo>
                    <a:pt x="107" y="1296"/>
                  </a:lnTo>
                  <a:lnTo>
                    <a:pt x="78" y="1320"/>
                  </a:lnTo>
                  <a:lnTo>
                    <a:pt x="60" y="1333"/>
                  </a:lnTo>
                  <a:lnTo>
                    <a:pt x="45" y="1340"/>
                  </a:lnTo>
                  <a:lnTo>
                    <a:pt x="34" y="1341"/>
                  </a:lnTo>
                  <a:lnTo>
                    <a:pt x="24" y="1338"/>
                  </a:lnTo>
                  <a:lnTo>
                    <a:pt x="16" y="1333"/>
                  </a:lnTo>
                  <a:lnTo>
                    <a:pt x="11" y="1326"/>
                  </a:lnTo>
                  <a:lnTo>
                    <a:pt x="7" y="1316"/>
                  </a:lnTo>
                  <a:lnTo>
                    <a:pt x="2" y="1308"/>
                  </a:lnTo>
                  <a:lnTo>
                    <a:pt x="1" y="1300"/>
                  </a:lnTo>
                  <a:lnTo>
                    <a:pt x="1" y="1293"/>
                  </a:lnTo>
                  <a:lnTo>
                    <a:pt x="0" y="1290"/>
                  </a:lnTo>
                  <a:lnTo>
                    <a:pt x="5" y="1217"/>
                  </a:lnTo>
                  <a:lnTo>
                    <a:pt x="11" y="1136"/>
                  </a:lnTo>
                  <a:lnTo>
                    <a:pt x="16" y="1049"/>
                  </a:lnTo>
                  <a:lnTo>
                    <a:pt x="22" y="955"/>
                  </a:lnTo>
                  <a:lnTo>
                    <a:pt x="29" y="860"/>
                  </a:lnTo>
                  <a:lnTo>
                    <a:pt x="34" y="763"/>
                  </a:lnTo>
                  <a:lnTo>
                    <a:pt x="41" y="664"/>
                  </a:lnTo>
                  <a:lnTo>
                    <a:pt x="46" y="567"/>
                  </a:lnTo>
                  <a:lnTo>
                    <a:pt x="53" y="472"/>
                  </a:lnTo>
                  <a:lnTo>
                    <a:pt x="59" y="383"/>
                  </a:lnTo>
                  <a:lnTo>
                    <a:pt x="64" y="297"/>
                  </a:lnTo>
                  <a:lnTo>
                    <a:pt x="69" y="220"/>
                  </a:lnTo>
                  <a:lnTo>
                    <a:pt x="74" y="151"/>
                  </a:lnTo>
                  <a:lnTo>
                    <a:pt x="77" y="132"/>
                  </a:lnTo>
                  <a:lnTo>
                    <a:pt x="82" y="117"/>
                  </a:lnTo>
                  <a:lnTo>
                    <a:pt x="92" y="106"/>
                  </a:lnTo>
                  <a:lnTo>
                    <a:pt x="104" y="99"/>
                  </a:lnTo>
                  <a:lnTo>
                    <a:pt x="120" y="93"/>
                  </a:lnTo>
                  <a:lnTo>
                    <a:pt x="136" y="89"/>
                  </a:lnTo>
                  <a:lnTo>
                    <a:pt x="157" y="87"/>
                  </a:lnTo>
                  <a:lnTo>
                    <a:pt x="179" y="82"/>
                  </a:lnTo>
                  <a:lnTo>
                    <a:pt x="224" y="75"/>
                  </a:lnTo>
                  <a:lnTo>
                    <a:pt x="275" y="67"/>
                  </a:lnTo>
                  <a:lnTo>
                    <a:pt x="330" y="59"/>
                  </a:lnTo>
                  <a:lnTo>
                    <a:pt x="390" y="49"/>
                  </a:lnTo>
                  <a:lnTo>
                    <a:pt x="450" y="41"/>
                  </a:lnTo>
                  <a:lnTo>
                    <a:pt x="514" y="33"/>
                  </a:lnTo>
                  <a:lnTo>
                    <a:pt x="576" y="25"/>
                  </a:lnTo>
                  <a:lnTo>
                    <a:pt x="638" y="18"/>
                  </a:lnTo>
                  <a:lnTo>
                    <a:pt x="697" y="11"/>
                  </a:lnTo>
                  <a:lnTo>
                    <a:pt x="752" y="5"/>
                  </a:lnTo>
                  <a:lnTo>
                    <a:pt x="803" y="3"/>
                  </a:lnTo>
                  <a:lnTo>
                    <a:pt x="850" y="0"/>
                  </a:lnTo>
                  <a:lnTo>
                    <a:pt x="8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66" name="Freeform 30"/>
            <p:cNvSpPr>
              <a:spLocks noEditPoints="1"/>
            </p:cNvSpPr>
            <p:nvPr/>
          </p:nvSpPr>
          <p:spPr bwMode="auto">
            <a:xfrm>
              <a:off x="5" y="2442"/>
              <a:ext cx="522" cy="673"/>
            </a:xfrm>
            <a:custGeom>
              <a:avLst/>
              <a:gdLst>
                <a:gd name="T0" fmla="*/ 542 w 1045"/>
                <a:gd name="T1" fmla="*/ 806 h 1345"/>
                <a:gd name="T2" fmla="*/ 502 w 1045"/>
                <a:gd name="T3" fmla="*/ 810 h 1345"/>
                <a:gd name="T4" fmla="*/ 466 w 1045"/>
                <a:gd name="T5" fmla="*/ 821 h 1345"/>
                <a:gd name="T6" fmla="*/ 433 w 1045"/>
                <a:gd name="T7" fmla="*/ 839 h 1345"/>
                <a:gd name="T8" fmla="*/ 404 w 1045"/>
                <a:gd name="T9" fmla="*/ 862 h 1345"/>
                <a:gd name="T10" fmla="*/ 380 w 1045"/>
                <a:gd name="T11" fmla="*/ 891 h 1345"/>
                <a:gd name="T12" fmla="*/ 362 w 1045"/>
                <a:gd name="T13" fmla="*/ 923 h 1345"/>
                <a:gd name="T14" fmla="*/ 351 w 1045"/>
                <a:gd name="T15" fmla="*/ 960 h 1345"/>
                <a:gd name="T16" fmla="*/ 347 w 1045"/>
                <a:gd name="T17" fmla="*/ 998 h 1345"/>
                <a:gd name="T18" fmla="*/ 351 w 1045"/>
                <a:gd name="T19" fmla="*/ 1037 h 1345"/>
                <a:gd name="T20" fmla="*/ 362 w 1045"/>
                <a:gd name="T21" fmla="*/ 1074 h 1345"/>
                <a:gd name="T22" fmla="*/ 380 w 1045"/>
                <a:gd name="T23" fmla="*/ 1107 h 1345"/>
                <a:gd name="T24" fmla="*/ 404 w 1045"/>
                <a:gd name="T25" fmla="*/ 1136 h 1345"/>
                <a:gd name="T26" fmla="*/ 433 w 1045"/>
                <a:gd name="T27" fmla="*/ 1159 h 1345"/>
                <a:gd name="T28" fmla="*/ 466 w 1045"/>
                <a:gd name="T29" fmla="*/ 1177 h 1345"/>
                <a:gd name="T30" fmla="*/ 502 w 1045"/>
                <a:gd name="T31" fmla="*/ 1188 h 1345"/>
                <a:gd name="T32" fmla="*/ 542 w 1045"/>
                <a:gd name="T33" fmla="*/ 1193 h 1345"/>
                <a:gd name="T34" fmla="*/ 580 w 1045"/>
                <a:gd name="T35" fmla="*/ 1188 h 1345"/>
                <a:gd name="T36" fmla="*/ 616 w 1045"/>
                <a:gd name="T37" fmla="*/ 1177 h 1345"/>
                <a:gd name="T38" fmla="*/ 649 w 1045"/>
                <a:gd name="T39" fmla="*/ 1159 h 1345"/>
                <a:gd name="T40" fmla="*/ 678 w 1045"/>
                <a:gd name="T41" fmla="*/ 1136 h 1345"/>
                <a:gd name="T42" fmla="*/ 701 w 1045"/>
                <a:gd name="T43" fmla="*/ 1107 h 1345"/>
                <a:gd name="T44" fmla="*/ 719 w 1045"/>
                <a:gd name="T45" fmla="*/ 1074 h 1345"/>
                <a:gd name="T46" fmla="*/ 730 w 1045"/>
                <a:gd name="T47" fmla="*/ 1037 h 1345"/>
                <a:gd name="T48" fmla="*/ 735 w 1045"/>
                <a:gd name="T49" fmla="*/ 998 h 1345"/>
                <a:gd name="T50" fmla="*/ 730 w 1045"/>
                <a:gd name="T51" fmla="*/ 960 h 1345"/>
                <a:gd name="T52" fmla="*/ 719 w 1045"/>
                <a:gd name="T53" fmla="*/ 923 h 1345"/>
                <a:gd name="T54" fmla="*/ 701 w 1045"/>
                <a:gd name="T55" fmla="*/ 891 h 1345"/>
                <a:gd name="T56" fmla="*/ 678 w 1045"/>
                <a:gd name="T57" fmla="*/ 862 h 1345"/>
                <a:gd name="T58" fmla="*/ 649 w 1045"/>
                <a:gd name="T59" fmla="*/ 839 h 1345"/>
                <a:gd name="T60" fmla="*/ 616 w 1045"/>
                <a:gd name="T61" fmla="*/ 821 h 1345"/>
                <a:gd name="T62" fmla="*/ 580 w 1045"/>
                <a:gd name="T63" fmla="*/ 810 h 1345"/>
                <a:gd name="T64" fmla="*/ 542 w 1045"/>
                <a:gd name="T65" fmla="*/ 806 h 1345"/>
                <a:gd name="T66" fmla="*/ 254 w 1045"/>
                <a:gd name="T67" fmla="*/ 0 h 1345"/>
                <a:gd name="T68" fmla="*/ 954 w 1045"/>
                <a:gd name="T69" fmla="*/ 34 h 1345"/>
                <a:gd name="T70" fmla="*/ 980 w 1045"/>
                <a:gd name="T71" fmla="*/ 40 h 1345"/>
                <a:gd name="T72" fmla="*/ 1002 w 1045"/>
                <a:gd name="T73" fmla="*/ 51 h 1345"/>
                <a:gd name="T74" fmla="*/ 1021 w 1045"/>
                <a:gd name="T75" fmla="*/ 67 h 1345"/>
                <a:gd name="T76" fmla="*/ 1035 w 1045"/>
                <a:gd name="T77" fmla="*/ 88 h 1345"/>
                <a:gd name="T78" fmla="*/ 1043 w 1045"/>
                <a:gd name="T79" fmla="*/ 111 h 1345"/>
                <a:gd name="T80" fmla="*/ 1045 w 1045"/>
                <a:gd name="T81" fmla="*/ 138 h 1345"/>
                <a:gd name="T82" fmla="*/ 959 w 1045"/>
                <a:gd name="T83" fmla="*/ 1250 h 1345"/>
                <a:gd name="T84" fmla="*/ 954 w 1045"/>
                <a:gd name="T85" fmla="*/ 1277 h 1345"/>
                <a:gd name="T86" fmla="*/ 941 w 1045"/>
                <a:gd name="T87" fmla="*/ 1300 h 1345"/>
                <a:gd name="T88" fmla="*/ 925 w 1045"/>
                <a:gd name="T89" fmla="*/ 1319 h 1345"/>
                <a:gd name="T90" fmla="*/ 904 w 1045"/>
                <a:gd name="T91" fmla="*/ 1333 h 1345"/>
                <a:gd name="T92" fmla="*/ 879 w 1045"/>
                <a:gd name="T93" fmla="*/ 1343 h 1345"/>
                <a:gd name="T94" fmla="*/ 853 w 1045"/>
                <a:gd name="T95" fmla="*/ 1345 h 1345"/>
                <a:gd name="T96" fmla="*/ 77 w 1045"/>
                <a:gd name="T97" fmla="*/ 1345 h 1345"/>
                <a:gd name="T98" fmla="*/ 52 w 1045"/>
                <a:gd name="T99" fmla="*/ 1341 h 1345"/>
                <a:gd name="T100" fmla="*/ 30 w 1045"/>
                <a:gd name="T101" fmla="*/ 1330 h 1345"/>
                <a:gd name="T102" fmla="*/ 15 w 1045"/>
                <a:gd name="T103" fmla="*/ 1315 h 1345"/>
                <a:gd name="T104" fmla="*/ 4 w 1045"/>
                <a:gd name="T105" fmla="*/ 1294 h 1345"/>
                <a:gd name="T106" fmla="*/ 0 w 1045"/>
                <a:gd name="T107" fmla="*/ 1271 h 1345"/>
                <a:gd name="T108" fmla="*/ 3 w 1045"/>
                <a:gd name="T109" fmla="*/ 1246 h 1345"/>
                <a:gd name="T110" fmla="*/ 131 w 1045"/>
                <a:gd name="T111" fmla="*/ 91 h 1345"/>
                <a:gd name="T112" fmla="*/ 141 w 1045"/>
                <a:gd name="T113" fmla="*/ 66 h 1345"/>
                <a:gd name="T114" fmla="*/ 156 w 1045"/>
                <a:gd name="T115" fmla="*/ 44 h 1345"/>
                <a:gd name="T116" fmla="*/ 176 w 1045"/>
                <a:gd name="T117" fmla="*/ 25 h 1345"/>
                <a:gd name="T118" fmla="*/ 200 w 1045"/>
                <a:gd name="T119" fmla="*/ 11 h 1345"/>
                <a:gd name="T120" fmla="*/ 226 w 1045"/>
                <a:gd name="T121" fmla="*/ 3 h 1345"/>
                <a:gd name="T122" fmla="*/ 254 w 1045"/>
                <a:gd name="T123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5" h="1345">
                  <a:moveTo>
                    <a:pt x="542" y="806"/>
                  </a:moveTo>
                  <a:lnTo>
                    <a:pt x="502" y="810"/>
                  </a:lnTo>
                  <a:lnTo>
                    <a:pt x="466" y="821"/>
                  </a:lnTo>
                  <a:lnTo>
                    <a:pt x="433" y="839"/>
                  </a:lnTo>
                  <a:lnTo>
                    <a:pt x="404" y="862"/>
                  </a:lnTo>
                  <a:lnTo>
                    <a:pt x="380" y="891"/>
                  </a:lnTo>
                  <a:lnTo>
                    <a:pt x="362" y="923"/>
                  </a:lnTo>
                  <a:lnTo>
                    <a:pt x="351" y="960"/>
                  </a:lnTo>
                  <a:lnTo>
                    <a:pt x="347" y="998"/>
                  </a:lnTo>
                  <a:lnTo>
                    <a:pt x="351" y="1037"/>
                  </a:lnTo>
                  <a:lnTo>
                    <a:pt x="362" y="1074"/>
                  </a:lnTo>
                  <a:lnTo>
                    <a:pt x="380" y="1107"/>
                  </a:lnTo>
                  <a:lnTo>
                    <a:pt x="404" y="1136"/>
                  </a:lnTo>
                  <a:lnTo>
                    <a:pt x="433" y="1159"/>
                  </a:lnTo>
                  <a:lnTo>
                    <a:pt x="466" y="1177"/>
                  </a:lnTo>
                  <a:lnTo>
                    <a:pt x="502" y="1188"/>
                  </a:lnTo>
                  <a:lnTo>
                    <a:pt x="542" y="1193"/>
                  </a:lnTo>
                  <a:lnTo>
                    <a:pt x="580" y="1188"/>
                  </a:lnTo>
                  <a:lnTo>
                    <a:pt x="616" y="1177"/>
                  </a:lnTo>
                  <a:lnTo>
                    <a:pt x="649" y="1159"/>
                  </a:lnTo>
                  <a:lnTo>
                    <a:pt x="678" y="1136"/>
                  </a:lnTo>
                  <a:lnTo>
                    <a:pt x="701" y="1107"/>
                  </a:lnTo>
                  <a:lnTo>
                    <a:pt x="719" y="1074"/>
                  </a:lnTo>
                  <a:lnTo>
                    <a:pt x="730" y="1037"/>
                  </a:lnTo>
                  <a:lnTo>
                    <a:pt x="735" y="998"/>
                  </a:lnTo>
                  <a:lnTo>
                    <a:pt x="730" y="960"/>
                  </a:lnTo>
                  <a:lnTo>
                    <a:pt x="719" y="923"/>
                  </a:lnTo>
                  <a:lnTo>
                    <a:pt x="701" y="891"/>
                  </a:lnTo>
                  <a:lnTo>
                    <a:pt x="678" y="862"/>
                  </a:lnTo>
                  <a:lnTo>
                    <a:pt x="649" y="839"/>
                  </a:lnTo>
                  <a:lnTo>
                    <a:pt x="616" y="821"/>
                  </a:lnTo>
                  <a:lnTo>
                    <a:pt x="580" y="810"/>
                  </a:lnTo>
                  <a:lnTo>
                    <a:pt x="542" y="806"/>
                  </a:lnTo>
                  <a:close/>
                  <a:moveTo>
                    <a:pt x="254" y="0"/>
                  </a:moveTo>
                  <a:lnTo>
                    <a:pt x="954" y="34"/>
                  </a:lnTo>
                  <a:lnTo>
                    <a:pt x="980" y="40"/>
                  </a:lnTo>
                  <a:lnTo>
                    <a:pt x="1002" y="51"/>
                  </a:lnTo>
                  <a:lnTo>
                    <a:pt x="1021" y="67"/>
                  </a:lnTo>
                  <a:lnTo>
                    <a:pt x="1035" y="88"/>
                  </a:lnTo>
                  <a:lnTo>
                    <a:pt x="1043" y="111"/>
                  </a:lnTo>
                  <a:lnTo>
                    <a:pt x="1045" y="138"/>
                  </a:lnTo>
                  <a:lnTo>
                    <a:pt x="959" y="1250"/>
                  </a:lnTo>
                  <a:lnTo>
                    <a:pt x="954" y="1277"/>
                  </a:lnTo>
                  <a:lnTo>
                    <a:pt x="941" y="1300"/>
                  </a:lnTo>
                  <a:lnTo>
                    <a:pt x="925" y="1319"/>
                  </a:lnTo>
                  <a:lnTo>
                    <a:pt x="904" y="1333"/>
                  </a:lnTo>
                  <a:lnTo>
                    <a:pt x="879" y="1343"/>
                  </a:lnTo>
                  <a:lnTo>
                    <a:pt x="853" y="1345"/>
                  </a:lnTo>
                  <a:lnTo>
                    <a:pt x="77" y="1345"/>
                  </a:lnTo>
                  <a:lnTo>
                    <a:pt x="52" y="1341"/>
                  </a:lnTo>
                  <a:lnTo>
                    <a:pt x="30" y="1330"/>
                  </a:lnTo>
                  <a:lnTo>
                    <a:pt x="15" y="1315"/>
                  </a:lnTo>
                  <a:lnTo>
                    <a:pt x="4" y="1294"/>
                  </a:lnTo>
                  <a:lnTo>
                    <a:pt x="0" y="1271"/>
                  </a:lnTo>
                  <a:lnTo>
                    <a:pt x="3" y="1246"/>
                  </a:lnTo>
                  <a:lnTo>
                    <a:pt x="131" y="91"/>
                  </a:lnTo>
                  <a:lnTo>
                    <a:pt x="141" y="66"/>
                  </a:lnTo>
                  <a:lnTo>
                    <a:pt x="156" y="44"/>
                  </a:lnTo>
                  <a:lnTo>
                    <a:pt x="176" y="25"/>
                  </a:lnTo>
                  <a:lnTo>
                    <a:pt x="200" y="11"/>
                  </a:lnTo>
                  <a:lnTo>
                    <a:pt x="226" y="3"/>
                  </a:lnTo>
                  <a:lnTo>
                    <a:pt x="2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67" name="Oval 43"/>
          <p:cNvSpPr/>
          <p:nvPr/>
        </p:nvSpPr>
        <p:spPr>
          <a:xfrm>
            <a:off x="5480075" y="4272015"/>
            <a:ext cx="701034" cy="5932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8" name="Freeform 6"/>
          <p:cNvSpPr>
            <a:spLocks noEditPoints="1"/>
          </p:cNvSpPr>
          <p:nvPr/>
        </p:nvSpPr>
        <p:spPr bwMode="auto">
          <a:xfrm>
            <a:off x="5549816" y="4605243"/>
            <a:ext cx="603111" cy="197468"/>
          </a:xfrm>
          <a:custGeom>
            <a:avLst/>
            <a:gdLst>
              <a:gd name="T0" fmla="*/ 587 w 3404"/>
              <a:gd name="T1" fmla="*/ 986 h 1105"/>
              <a:gd name="T2" fmla="*/ 2608 w 3404"/>
              <a:gd name="T3" fmla="*/ 927 h 1105"/>
              <a:gd name="T4" fmla="*/ 1448 w 3404"/>
              <a:gd name="T5" fmla="*/ 1044 h 1105"/>
              <a:gd name="T6" fmla="*/ 1418 w 3404"/>
              <a:gd name="T7" fmla="*/ 967 h 1105"/>
              <a:gd name="T8" fmla="*/ 2135 w 3404"/>
              <a:gd name="T9" fmla="*/ 887 h 1105"/>
              <a:gd name="T10" fmla="*/ 2496 w 3404"/>
              <a:gd name="T11" fmla="*/ 1038 h 1105"/>
              <a:gd name="T12" fmla="*/ 2127 w 3404"/>
              <a:gd name="T13" fmla="*/ 803 h 1105"/>
              <a:gd name="T14" fmla="*/ 2251 w 3404"/>
              <a:gd name="T15" fmla="*/ 838 h 1105"/>
              <a:gd name="T16" fmla="*/ 1161 w 3404"/>
              <a:gd name="T17" fmla="*/ 796 h 1105"/>
              <a:gd name="T18" fmla="*/ 2449 w 3404"/>
              <a:gd name="T19" fmla="*/ 841 h 1105"/>
              <a:gd name="T20" fmla="*/ 1042 w 3404"/>
              <a:gd name="T21" fmla="*/ 866 h 1105"/>
              <a:gd name="T22" fmla="*/ 2337 w 3404"/>
              <a:gd name="T23" fmla="*/ 790 h 1105"/>
              <a:gd name="T24" fmla="*/ 1183 w 3404"/>
              <a:gd name="T25" fmla="*/ 741 h 1105"/>
              <a:gd name="T26" fmla="*/ 1498 w 3404"/>
              <a:gd name="T27" fmla="*/ 793 h 1105"/>
              <a:gd name="T28" fmla="*/ 605 w 3404"/>
              <a:gd name="T29" fmla="*/ 793 h 1105"/>
              <a:gd name="T30" fmla="*/ 667 w 3404"/>
              <a:gd name="T31" fmla="*/ 950 h 1105"/>
              <a:gd name="T32" fmla="*/ 756 w 3404"/>
              <a:gd name="T33" fmla="*/ 918 h 1105"/>
              <a:gd name="T34" fmla="*/ 2139 w 3404"/>
              <a:gd name="T35" fmla="*/ 680 h 1105"/>
              <a:gd name="T36" fmla="*/ 3168 w 3404"/>
              <a:gd name="T37" fmla="*/ 798 h 1105"/>
              <a:gd name="T38" fmla="*/ 3348 w 3404"/>
              <a:gd name="T39" fmla="*/ 695 h 1105"/>
              <a:gd name="T40" fmla="*/ 2173 w 3404"/>
              <a:gd name="T41" fmla="*/ 715 h 1105"/>
              <a:gd name="T42" fmla="*/ 2377 w 3404"/>
              <a:gd name="T43" fmla="*/ 904 h 1105"/>
              <a:gd name="T44" fmla="*/ 3345 w 3404"/>
              <a:gd name="T45" fmla="*/ 725 h 1105"/>
              <a:gd name="T46" fmla="*/ 3050 w 3404"/>
              <a:gd name="T47" fmla="*/ 977 h 1105"/>
              <a:gd name="T48" fmla="*/ 3372 w 3404"/>
              <a:gd name="T49" fmla="*/ 627 h 1105"/>
              <a:gd name="T50" fmla="*/ 910 w 3404"/>
              <a:gd name="T51" fmla="*/ 616 h 1105"/>
              <a:gd name="T52" fmla="*/ 989 w 3404"/>
              <a:gd name="T53" fmla="*/ 635 h 1105"/>
              <a:gd name="T54" fmla="*/ 135 w 3404"/>
              <a:gd name="T55" fmla="*/ 543 h 1105"/>
              <a:gd name="T56" fmla="*/ 496 w 3404"/>
              <a:gd name="T57" fmla="*/ 795 h 1105"/>
              <a:gd name="T58" fmla="*/ 490 w 3404"/>
              <a:gd name="T59" fmla="*/ 847 h 1105"/>
              <a:gd name="T60" fmla="*/ 148 w 3404"/>
              <a:gd name="T61" fmla="*/ 516 h 1105"/>
              <a:gd name="T62" fmla="*/ 899 w 3404"/>
              <a:gd name="T63" fmla="*/ 551 h 1105"/>
              <a:gd name="T64" fmla="*/ 928 w 3404"/>
              <a:gd name="T65" fmla="*/ 561 h 1105"/>
              <a:gd name="T66" fmla="*/ 832 w 3404"/>
              <a:gd name="T67" fmla="*/ 648 h 1105"/>
              <a:gd name="T68" fmla="*/ 1687 w 3404"/>
              <a:gd name="T69" fmla="*/ 476 h 1105"/>
              <a:gd name="T70" fmla="*/ 1719 w 3404"/>
              <a:gd name="T71" fmla="*/ 685 h 1105"/>
              <a:gd name="T72" fmla="*/ 1740 w 3404"/>
              <a:gd name="T73" fmla="*/ 892 h 1105"/>
              <a:gd name="T74" fmla="*/ 1268 w 3404"/>
              <a:gd name="T75" fmla="*/ 578 h 1105"/>
              <a:gd name="T76" fmla="*/ 1514 w 3404"/>
              <a:gd name="T77" fmla="*/ 710 h 1105"/>
              <a:gd name="T78" fmla="*/ 559 w 3404"/>
              <a:gd name="T79" fmla="*/ 479 h 1105"/>
              <a:gd name="T80" fmla="*/ 1466 w 3404"/>
              <a:gd name="T81" fmla="*/ 760 h 1105"/>
              <a:gd name="T82" fmla="*/ 416 w 3404"/>
              <a:gd name="T83" fmla="*/ 456 h 1105"/>
              <a:gd name="T84" fmla="*/ 2802 w 3404"/>
              <a:gd name="T85" fmla="*/ 391 h 1105"/>
              <a:gd name="T86" fmla="*/ 2041 w 3404"/>
              <a:gd name="T87" fmla="*/ 460 h 1105"/>
              <a:gd name="T88" fmla="*/ 2030 w 3404"/>
              <a:gd name="T89" fmla="*/ 515 h 1105"/>
              <a:gd name="T90" fmla="*/ 539 w 3404"/>
              <a:gd name="T91" fmla="*/ 255 h 1105"/>
              <a:gd name="T92" fmla="*/ 483 w 3404"/>
              <a:gd name="T93" fmla="*/ 248 h 1105"/>
              <a:gd name="T94" fmla="*/ 2572 w 3404"/>
              <a:gd name="T95" fmla="*/ 202 h 1105"/>
              <a:gd name="T96" fmla="*/ 2952 w 3404"/>
              <a:gd name="T97" fmla="*/ 631 h 1105"/>
              <a:gd name="T98" fmla="*/ 2410 w 3404"/>
              <a:gd name="T99" fmla="*/ 349 h 1105"/>
              <a:gd name="T100" fmla="*/ 3091 w 3404"/>
              <a:gd name="T101" fmla="*/ 286 h 1105"/>
              <a:gd name="T102" fmla="*/ 3316 w 3404"/>
              <a:gd name="T103" fmla="*/ 329 h 1105"/>
              <a:gd name="T104" fmla="*/ 3255 w 3404"/>
              <a:gd name="T105" fmla="*/ 359 h 1105"/>
              <a:gd name="T106" fmla="*/ 3152 w 3404"/>
              <a:gd name="T107" fmla="*/ 484 h 1105"/>
              <a:gd name="T108" fmla="*/ 3026 w 3404"/>
              <a:gd name="T109" fmla="*/ 281 h 1105"/>
              <a:gd name="T110" fmla="*/ 1272 w 3404"/>
              <a:gd name="T111" fmla="*/ 206 h 1105"/>
              <a:gd name="T112" fmla="*/ 1410 w 3404"/>
              <a:gd name="T113" fmla="*/ 233 h 1105"/>
              <a:gd name="T114" fmla="*/ 2036 w 3404"/>
              <a:gd name="T115" fmla="*/ 170 h 1105"/>
              <a:gd name="T116" fmla="*/ 2187 w 3404"/>
              <a:gd name="T117" fmla="*/ 32 h 1105"/>
              <a:gd name="T118" fmla="*/ 1760 w 3404"/>
              <a:gd name="T119" fmla="*/ 321 h 1105"/>
              <a:gd name="T120" fmla="*/ 2284 w 3404"/>
              <a:gd name="T121" fmla="*/ 301 h 1105"/>
              <a:gd name="T122" fmla="*/ 1514 w 3404"/>
              <a:gd name="T123" fmla="*/ 15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04" h="1105">
                <a:moveTo>
                  <a:pt x="582" y="1003"/>
                </a:moveTo>
                <a:lnTo>
                  <a:pt x="649" y="1020"/>
                </a:lnTo>
                <a:lnTo>
                  <a:pt x="645" y="1024"/>
                </a:lnTo>
                <a:lnTo>
                  <a:pt x="641" y="1029"/>
                </a:lnTo>
                <a:lnTo>
                  <a:pt x="636" y="1032"/>
                </a:lnTo>
                <a:lnTo>
                  <a:pt x="628" y="1034"/>
                </a:lnTo>
                <a:lnTo>
                  <a:pt x="620" y="1033"/>
                </a:lnTo>
                <a:lnTo>
                  <a:pt x="608" y="1030"/>
                </a:lnTo>
                <a:lnTo>
                  <a:pt x="608" y="1030"/>
                </a:lnTo>
                <a:lnTo>
                  <a:pt x="597" y="1024"/>
                </a:lnTo>
                <a:lnTo>
                  <a:pt x="589" y="1018"/>
                </a:lnTo>
                <a:lnTo>
                  <a:pt x="584" y="1009"/>
                </a:lnTo>
                <a:lnTo>
                  <a:pt x="582" y="1003"/>
                </a:lnTo>
                <a:close/>
                <a:moveTo>
                  <a:pt x="2568" y="984"/>
                </a:moveTo>
                <a:lnTo>
                  <a:pt x="2574" y="984"/>
                </a:lnTo>
                <a:lnTo>
                  <a:pt x="2574" y="993"/>
                </a:lnTo>
                <a:lnTo>
                  <a:pt x="2568" y="993"/>
                </a:lnTo>
                <a:lnTo>
                  <a:pt x="2568" y="984"/>
                </a:lnTo>
                <a:close/>
                <a:moveTo>
                  <a:pt x="588" y="981"/>
                </a:moveTo>
                <a:lnTo>
                  <a:pt x="657" y="1000"/>
                </a:lnTo>
                <a:lnTo>
                  <a:pt x="655" y="1004"/>
                </a:lnTo>
                <a:lnTo>
                  <a:pt x="654" y="1007"/>
                </a:lnTo>
                <a:lnTo>
                  <a:pt x="653" y="1009"/>
                </a:lnTo>
                <a:lnTo>
                  <a:pt x="652" y="1010"/>
                </a:lnTo>
                <a:lnTo>
                  <a:pt x="652" y="1011"/>
                </a:lnTo>
                <a:lnTo>
                  <a:pt x="651" y="1014"/>
                </a:lnTo>
                <a:lnTo>
                  <a:pt x="648" y="1014"/>
                </a:lnTo>
                <a:lnTo>
                  <a:pt x="584" y="997"/>
                </a:lnTo>
                <a:lnTo>
                  <a:pt x="584" y="994"/>
                </a:lnTo>
                <a:lnTo>
                  <a:pt x="584" y="992"/>
                </a:lnTo>
                <a:lnTo>
                  <a:pt x="585" y="989"/>
                </a:lnTo>
                <a:lnTo>
                  <a:pt x="587" y="986"/>
                </a:lnTo>
                <a:lnTo>
                  <a:pt x="588" y="981"/>
                </a:lnTo>
                <a:close/>
                <a:moveTo>
                  <a:pt x="1138" y="926"/>
                </a:moveTo>
                <a:lnTo>
                  <a:pt x="1145" y="926"/>
                </a:lnTo>
                <a:lnTo>
                  <a:pt x="1145" y="935"/>
                </a:lnTo>
                <a:lnTo>
                  <a:pt x="1138" y="935"/>
                </a:lnTo>
                <a:lnTo>
                  <a:pt x="1138" y="926"/>
                </a:lnTo>
                <a:close/>
                <a:moveTo>
                  <a:pt x="2631" y="920"/>
                </a:moveTo>
                <a:lnTo>
                  <a:pt x="2640" y="920"/>
                </a:lnTo>
                <a:lnTo>
                  <a:pt x="2640" y="927"/>
                </a:lnTo>
                <a:lnTo>
                  <a:pt x="2631" y="927"/>
                </a:lnTo>
                <a:lnTo>
                  <a:pt x="2631" y="925"/>
                </a:lnTo>
                <a:lnTo>
                  <a:pt x="2631" y="924"/>
                </a:lnTo>
                <a:lnTo>
                  <a:pt x="2631" y="922"/>
                </a:lnTo>
                <a:lnTo>
                  <a:pt x="2631" y="920"/>
                </a:lnTo>
                <a:close/>
                <a:moveTo>
                  <a:pt x="2503" y="920"/>
                </a:moveTo>
                <a:lnTo>
                  <a:pt x="2511" y="920"/>
                </a:lnTo>
                <a:lnTo>
                  <a:pt x="2511" y="922"/>
                </a:lnTo>
                <a:lnTo>
                  <a:pt x="2511" y="924"/>
                </a:lnTo>
                <a:lnTo>
                  <a:pt x="2511" y="925"/>
                </a:lnTo>
                <a:lnTo>
                  <a:pt x="2511" y="927"/>
                </a:lnTo>
                <a:lnTo>
                  <a:pt x="2503" y="927"/>
                </a:lnTo>
                <a:lnTo>
                  <a:pt x="2503" y="920"/>
                </a:lnTo>
                <a:close/>
                <a:moveTo>
                  <a:pt x="1514" y="881"/>
                </a:moveTo>
                <a:lnTo>
                  <a:pt x="1504" y="891"/>
                </a:lnTo>
                <a:lnTo>
                  <a:pt x="1602" y="952"/>
                </a:lnTo>
                <a:lnTo>
                  <a:pt x="1612" y="944"/>
                </a:lnTo>
                <a:lnTo>
                  <a:pt x="1514" y="881"/>
                </a:lnTo>
                <a:close/>
                <a:moveTo>
                  <a:pt x="2569" y="870"/>
                </a:moveTo>
                <a:lnTo>
                  <a:pt x="2573" y="870"/>
                </a:lnTo>
                <a:lnTo>
                  <a:pt x="2573" y="920"/>
                </a:lnTo>
                <a:lnTo>
                  <a:pt x="2608" y="920"/>
                </a:lnTo>
                <a:lnTo>
                  <a:pt x="2608" y="927"/>
                </a:lnTo>
                <a:lnTo>
                  <a:pt x="2569" y="927"/>
                </a:lnTo>
                <a:lnTo>
                  <a:pt x="2569" y="870"/>
                </a:lnTo>
                <a:close/>
                <a:moveTo>
                  <a:pt x="1201" y="863"/>
                </a:moveTo>
                <a:lnTo>
                  <a:pt x="1210" y="863"/>
                </a:lnTo>
                <a:lnTo>
                  <a:pt x="1210" y="870"/>
                </a:lnTo>
                <a:lnTo>
                  <a:pt x="1201" y="870"/>
                </a:lnTo>
                <a:lnTo>
                  <a:pt x="1201" y="868"/>
                </a:lnTo>
                <a:lnTo>
                  <a:pt x="1202" y="866"/>
                </a:lnTo>
                <a:lnTo>
                  <a:pt x="1201" y="865"/>
                </a:lnTo>
                <a:lnTo>
                  <a:pt x="1201" y="863"/>
                </a:lnTo>
                <a:close/>
                <a:moveTo>
                  <a:pt x="1073" y="863"/>
                </a:moveTo>
                <a:lnTo>
                  <a:pt x="1081" y="863"/>
                </a:lnTo>
                <a:lnTo>
                  <a:pt x="1081" y="870"/>
                </a:lnTo>
                <a:lnTo>
                  <a:pt x="1073" y="870"/>
                </a:lnTo>
                <a:lnTo>
                  <a:pt x="1073" y="863"/>
                </a:lnTo>
                <a:close/>
                <a:moveTo>
                  <a:pt x="2568" y="855"/>
                </a:moveTo>
                <a:lnTo>
                  <a:pt x="2574" y="855"/>
                </a:lnTo>
                <a:lnTo>
                  <a:pt x="2574" y="864"/>
                </a:lnTo>
                <a:lnTo>
                  <a:pt x="2568" y="864"/>
                </a:lnTo>
                <a:lnTo>
                  <a:pt x="2568" y="855"/>
                </a:lnTo>
                <a:close/>
                <a:moveTo>
                  <a:pt x="1521" y="854"/>
                </a:moveTo>
                <a:lnTo>
                  <a:pt x="1641" y="930"/>
                </a:lnTo>
                <a:lnTo>
                  <a:pt x="1622" y="950"/>
                </a:lnTo>
                <a:lnTo>
                  <a:pt x="1621" y="950"/>
                </a:lnTo>
                <a:lnTo>
                  <a:pt x="1514" y="1069"/>
                </a:lnTo>
                <a:lnTo>
                  <a:pt x="1514" y="1067"/>
                </a:lnTo>
                <a:lnTo>
                  <a:pt x="1501" y="1074"/>
                </a:lnTo>
                <a:lnTo>
                  <a:pt x="1487" y="1076"/>
                </a:lnTo>
                <a:lnTo>
                  <a:pt x="1473" y="1074"/>
                </a:lnTo>
                <a:lnTo>
                  <a:pt x="1460" y="1066"/>
                </a:lnTo>
                <a:lnTo>
                  <a:pt x="1452" y="1056"/>
                </a:lnTo>
                <a:lnTo>
                  <a:pt x="1448" y="1044"/>
                </a:lnTo>
                <a:lnTo>
                  <a:pt x="1447" y="1031"/>
                </a:lnTo>
                <a:lnTo>
                  <a:pt x="1450" y="1019"/>
                </a:lnTo>
                <a:lnTo>
                  <a:pt x="1458" y="1008"/>
                </a:lnTo>
                <a:lnTo>
                  <a:pt x="1468" y="1001"/>
                </a:lnTo>
                <a:lnTo>
                  <a:pt x="1480" y="996"/>
                </a:lnTo>
                <a:lnTo>
                  <a:pt x="1492" y="995"/>
                </a:lnTo>
                <a:lnTo>
                  <a:pt x="1505" y="998"/>
                </a:lnTo>
                <a:lnTo>
                  <a:pt x="1516" y="1006"/>
                </a:lnTo>
                <a:lnTo>
                  <a:pt x="1522" y="1014"/>
                </a:lnTo>
                <a:lnTo>
                  <a:pt x="1526" y="1023"/>
                </a:lnTo>
                <a:lnTo>
                  <a:pt x="1529" y="1033"/>
                </a:lnTo>
                <a:lnTo>
                  <a:pt x="1596" y="959"/>
                </a:lnTo>
                <a:lnTo>
                  <a:pt x="1500" y="897"/>
                </a:lnTo>
                <a:lnTo>
                  <a:pt x="1403" y="1002"/>
                </a:lnTo>
                <a:lnTo>
                  <a:pt x="1403" y="1002"/>
                </a:lnTo>
                <a:lnTo>
                  <a:pt x="1390" y="1008"/>
                </a:lnTo>
                <a:lnTo>
                  <a:pt x="1376" y="1010"/>
                </a:lnTo>
                <a:lnTo>
                  <a:pt x="1362" y="1007"/>
                </a:lnTo>
                <a:lnTo>
                  <a:pt x="1350" y="1000"/>
                </a:lnTo>
                <a:lnTo>
                  <a:pt x="1341" y="990"/>
                </a:lnTo>
                <a:lnTo>
                  <a:pt x="1337" y="978"/>
                </a:lnTo>
                <a:lnTo>
                  <a:pt x="1337" y="965"/>
                </a:lnTo>
                <a:lnTo>
                  <a:pt x="1340" y="953"/>
                </a:lnTo>
                <a:lnTo>
                  <a:pt x="1348" y="942"/>
                </a:lnTo>
                <a:lnTo>
                  <a:pt x="1357" y="935"/>
                </a:lnTo>
                <a:lnTo>
                  <a:pt x="1369" y="931"/>
                </a:lnTo>
                <a:lnTo>
                  <a:pt x="1381" y="930"/>
                </a:lnTo>
                <a:lnTo>
                  <a:pt x="1394" y="933"/>
                </a:lnTo>
                <a:lnTo>
                  <a:pt x="1405" y="940"/>
                </a:lnTo>
                <a:lnTo>
                  <a:pt x="1411" y="948"/>
                </a:lnTo>
                <a:lnTo>
                  <a:pt x="1416" y="958"/>
                </a:lnTo>
                <a:lnTo>
                  <a:pt x="1418" y="967"/>
                </a:lnTo>
                <a:lnTo>
                  <a:pt x="1510" y="866"/>
                </a:lnTo>
                <a:lnTo>
                  <a:pt x="1521" y="854"/>
                </a:lnTo>
                <a:close/>
                <a:moveTo>
                  <a:pt x="2571" y="851"/>
                </a:moveTo>
                <a:lnTo>
                  <a:pt x="2552" y="854"/>
                </a:lnTo>
                <a:lnTo>
                  <a:pt x="2534" y="861"/>
                </a:lnTo>
                <a:lnTo>
                  <a:pt x="2519" y="872"/>
                </a:lnTo>
                <a:lnTo>
                  <a:pt x="2509" y="887"/>
                </a:lnTo>
                <a:lnTo>
                  <a:pt x="2501" y="905"/>
                </a:lnTo>
                <a:lnTo>
                  <a:pt x="2499" y="924"/>
                </a:lnTo>
                <a:lnTo>
                  <a:pt x="2501" y="942"/>
                </a:lnTo>
                <a:lnTo>
                  <a:pt x="2508" y="960"/>
                </a:lnTo>
                <a:lnTo>
                  <a:pt x="2518" y="974"/>
                </a:lnTo>
                <a:lnTo>
                  <a:pt x="2533" y="986"/>
                </a:lnTo>
                <a:lnTo>
                  <a:pt x="2550" y="993"/>
                </a:lnTo>
                <a:lnTo>
                  <a:pt x="2570" y="996"/>
                </a:lnTo>
                <a:lnTo>
                  <a:pt x="2589" y="993"/>
                </a:lnTo>
                <a:lnTo>
                  <a:pt x="2607" y="986"/>
                </a:lnTo>
                <a:lnTo>
                  <a:pt x="2622" y="975"/>
                </a:lnTo>
                <a:lnTo>
                  <a:pt x="2634" y="960"/>
                </a:lnTo>
                <a:lnTo>
                  <a:pt x="2640" y="942"/>
                </a:lnTo>
                <a:lnTo>
                  <a:pt x="2642" y="923"/>
                </a:lnTo>
                <a:lnTo>
                  <a:pt x="2641" y="905"/>
                </a:lnTo>
                <a:lnTo>
                  <a:pt x="2636" y="889"/>
                </a:lnTo>
                <a:lnTo>
                  <a:pt x="2624" y="873"/>
                </a:lnTo>
                <a:lnTo>
                  <a:pt x="2609" y="862"/>
                </a:lnTo>
                <a:lnTo>
                  <a:pt x="2592" y="854"/>
                </a:lnTo>
                <a:lnTo>
                  <a:pt x="2571" y="851"/>
                </a:lnTo>
                <a:close/>
                <a:moveTo>
                  <a:pt x="2183" y="835"/>
                </a:moveTo>
                <a:lnTo>
                  <a:pt x="2168" y="851"/>
                </a:lnTo>
                <a:lnTo>
                  <a:pt x="2155" y="866"/>
                </a:lnTo>
                <a:lnTo>
                  <a:pt x="2144" y="878"/>
                </a:lnTo>
                <a:lnTo>
                  <a:pt x="2135" y="887"/>
                </a:lnTo>
                <a:lnTo>
                  <a:pt x="2128" y="895"/>
                </a:lnTo>
                <a:lnTo>
                  <a:pt x="2149" y="914"/>
                </a:lnTo>
                <a:lnTo>
                  <a:pt x="2173" y="930"/>
                </a:lnTo>
                <a:lnTo>
                  <a:pt x="2197" y="941"/>
                </a:lnTo>
                <a:lnTo>
                  <a:pt x="2200" y="928"/>
                </a:lnTo>
                <a:lnTo>
                  <a:pt x="2202" y="912"/>
                </a:lnTo>
                <a:lnTo>
                  <a:pt x="2202" y="894"/>
                </a:lnTo>
                <a:lnTo>
                  <a:pt x="2200" y="875"/>
                </a:lnTo>
                <a:lnTo>
                  <a:pt x="2193" y="854"/>
                </a:lnTo>
                <a:lnTo>
                  <a:pt x="2183" y="835"/>
                </a:lnTo>
                <a:close/>
                <a:moveTo>
                  <a:pt x="2571" y="824"/>
                </a:moveTo>
                <a:lnTo>
                  <a:pt x="2594" y="827"/>
                </a:lnTo>
                <a:lnTo>
                  <a:pt x="2615" y="835"/>
                </a:lnTo>
                <a:lnTo>
                  <a:pt x="2634" y="847"/>
                </a:lnTo>
                <a:lnTo>
                  <a:pt x="2649" y="862"/>
                </a:lnTo>
                <a:lnTo>
                  <a:pt x="2661" y="880"/>
                </a:lnTo>
                <a:lnTo>
                  <a:pt x="2668" y="900"/>
                </a:lnTo>
                <a:lnTo>
                  <a:pt x="2671" y="923"/>
                </a:lnTo>
                <a:lnTo>
                  <a:pt x="2668" y="948"/>
                </a:lnTo>
                <a:lnTo>
                  <a:pt x="2659" y="969"/>
                </a:lnTo>
                <a:lnTo>
                  <a:pt x="2645" y="989"/>
                </a:lnTo>
                <a:lnTo>
                  <a:pt x="2628" y="1005"/>
                </a:lnTo>
                <a:lnTo>
                  <a:pt x="2643" y="1038"/>
                </a:lnTo>
                <a:lnTo>
                  <a:pt x="2629" y="1038"/>
                </a:lnTo>
                <a:lnTo>
                  <a:pt x="2617" y="1012"/>
                </a:lnTo>
                <a:lnTo>
                  <a:pt x="2595" y="1020"/>
                </a:lnTo>
                <a:lnTo>
                  <a:pt x="2571" y="1023"/>
                </a:lnTo>
                <a:lnTo>
                  <a:pt x="2554" y="1022"/>
                </a:lnTo>
                <a:lnTo>
                  <a:pt x="2538" y="1018"/>
                </a:lnTo>
                <a:lnTo>
                  <a:pt x="2523" y="1011"/>
                </a:lnTo>
                <a:lnTo>
                  <a:pt x="2511" y="1038"/>
                </a:lnTo>
                <a:lnTo>
                  <a:pt x="2496" y="1038"/>
                </a:lnTo>
                <a:lnTo>
                  <a:pt x="2512" y="1004"/>
                </a:lnTo>
                <a:lnTo>
                  <a:pt x="2496" y="989"/>
                </a:lnTo>
                <a:lnTo>
                  <a:pt x="2483" y="969"/>
                </a:lnTo>
                <a:lnTo>
                  <a:pt x="2474" y="948"/>
                </a:lnTo>
                <a:lnTo>
                  <a:pt x="2472" y="924"/>
                </a:lnTo>
                <a:lnTo>
                  <a:pt x="2474" y="900"/>
                </a:lnTo>
                <a:lnTo>
                  <a:pt x="2482" y="880"/>
                </a:lnTo>
                <a:lnTo>
                  <a:pt x="2494" y="862"/>
                </a:lnTo>
                <a:lnTo>
                  <a:pt x="2509" y="847"/>
                </a:lnTo>
                <a:lnTo>
                  <a:pt x="2527" y="835"/>
                </a:lnTo>
                <a:lnTo>
                  <a:pt x="2548" y="827"/>
                </a:lnTo>
                <a:lnTo>
                  <a:pt x="2571" y="824"/>
                </a:lnTo>
                <a:close/>
                <a:moveTo>
                  <a:pt x="1139" y="812"/>
                </a:moveTo>
                <a:lnTo>
                  <a:pt x="1144" y="812"/>
                </a:lnTo>
                <a:lnTo>
                  <a:pt x="1144" y="863"/>
                </a:lnTo>
                <a:lnTo>
                  <a:pt x="1178" y="863"/>
                </a:lnTo>
                <a:lnTo>
                  <a:pt x="1178" y="870"/>
                </a:lnTo>
                <a:lnTo>
                  <a:pt x="1139" y="870"/>
                </a:lnTo>
                <a:lnTo>
                  <a:pt x="1139" y="812"/>
                </a:lnTo>
                <a:close/>
                <a:moveTo>
                  <a:pt x="655" y="808"/>
                </a:moveTo>
                <a:lnTo>
                  <a:pt x="628" y="963"/>
                </a:lnTo>
                <a:lnTo>
                  <a:pt x="630" y="964"/>
                </a:lnTo>
                <a:lnTo>
                  <a:pt x="639" y="966"/>
                </a:lnTo>
                <a:lnTo>
                  <a:pt x="714" y="828"/>
                </a:lnTo>
                <a:lnTo>
                  <a:pt x="707" y="826"/>
                </a:lnTo>
                <a:lnTo>
                  <a:pt x="696" y="824"/>
                </a:lnTo>
                <a:lnTo>
                  <a:pt x="684" y="821"/>
                </a:lnTo>
                <a:lnTo>
                  <a:pt x="679" y="820"/>
                </a:lnTo>
                <a:lnTo>
                  <a:pt x="673" y="819"/>
                </a:lnTo>
                <a:lnTo>
                  <a:pt x="663" y="813"/>
                </a:lnTo>
                <a:lnTo>
                  <a:pt x="655" y="808"/>
                </a:lnTo>
                <a:close/>
                <a:moveTo>
                  <a:pt x="2127" y="803"/>
                </a:moveTo>
                <a:lnTo>
                  <a:pt x="2113" y="805"/>
                </a:lnTo>
                <a:lnTo>
                  <a:pt x="2100" y="807"/>
                </a:lnTo>
                <a:lnTo>
                  <a:pt x="2091" y="810"/>
                </a:lnTo>
                <a:lnTo>
                  <a:pt x="2096" y="838"/>
                </a:lnTo>
                <a:lnTo>
                  <a:pt x="2107" y="863"/>
                </a:lnTo>
                <a:lnTo>
                  <a:pt x="2121" y="885"/>
                </a:lnTo>
                <a:lnTo>
                  <a:pt x="2130" y="876"/>
                </a:lnTo>
                <a:lnTo>
                  <a:pt x="2142" y="862"/>
                </a:lnTo>
                <a:lnTo>
                  <a:pt x="2158" y="844"/>
                </a:lnTo>
                <a:lnTo>
                  <a:pt x="2176" y="825"/>
                </a:lnTo>
                <a:lnTo>
                  <a:pt x="2160" y="813"/>
                </a:lnTo>
                <a:lnTo>
                  <a:pt x="2144" y="806"/>
                </a:lnTo>
                <a:lnTo>
                  <a:pt x="2127" y="803"/>
                </a:lnTo>
                <a:close/>
                <a:moveTo>
                  <a:pt x="2218" y="801"/>
                </a:moveTo>
                <a:lnTo>
                  <a:pt x="2192" y="826"/>
                </a:lnTo>
                <a:lnTo>
                  <a:pt x="2204" y="848"/>
                </a:lnTo>
                <a:lnTo>
                  <a:pt x="2211" y="870"/>
                </a:lnTo>
                <a:lnTo>
                  <a:pt x="2215" y="893"/>
                </a:lnTo>
                <a:lnTo>
                  <a:pt x="2215" y="913"/>
                </a:lnTo>
                <a:lnTo>
                  <a:pt x="2212" y="931"/>
                </a:lnTo>
                <a:lnTo>
                  <a:pt x="2210" y="945"/>
                </a:lnTo>
                <a:lnTo>
                  <a:pt x="2228" y="948"/>
                </a:lnTo>
                <a:lnTo>
                  <a:pt x="2246" y="949"/>
                </a:lnTo>
                <a:lnTo>
                  <a:pt x="2272" y="947"/>
                </a:lnTo>
                <a:lnTo>
                  <a:pt x="2295" y="940"/>
                </a:lnTo>
                <a:lnTo>
                  <a:pt x="2318" y="931"/>
                </a:lnTo>
                <a:lnTo>
                  <a:pt x="2338" y="919"/>
                </a:lnTo>
                <a:lnTo>
                  <a:pt x="2328" y="909"/>
                </a:lnTo>
                <a:lnTo>
                  <a:pt x="2313" y="896"/>
                </a:lnTo>
                <a:lnTo>
                  <a:pt x="2294" y="880"/>
                </a:lnTo>
                <a:lnTo>
                  <a:pt x="2274" y="859"/>
                </a:lnTo>
                <a:lnTo>
                  <a:pt x="2251" y="838"/>
                </a:lnTo>
                <a:lnTo>
                  <a:pt x="2228" y="813"/>
                </a:lnTo>
                <a:lnTo>
                  <a:pt x="2222" y="807"/>
                </a:lnTo>
                <a:lnTo>
                  <a:pt x="2218" y="801"/>
                </a:lnTo>
                <a:close/>
                <a:moveTo>
                  <a:pt x="1138" y="797"/>
                </a:moveTo>
                <a:lnTo>
                  <a:pt x="1145" y="797"/>
                </a:lnTo>
                <a:lnTo>
                  <a:pt x="1145" y="806"/>
                </a:lnTo>
                <a:lnTo>
                  <a:pt x="1138" y="806"/>
                </a:lnTo>
                <a:lnTo>
                  <a:pt x="1138" y="797"/>
                </a:lnTo>
                <a:close/>
                <a:moveTo>
                  <a:pt x="1141" y="794"/>
                </a:moveTo>
                <a:lnTo>
                  <a:pt x="1122" y="796"/>
                </a:lnTo>
                <a:lnTo>
                  <a:pt x="1104" y="803"/>
                </a:lnTo>
                <a:lnTo>
                  <a:pt x="1090" y="814"/>
                </a:lnTo>
                <a:lnTo>
                  <a:pt x="1078" y="829"/>
                </a:lnTo>
                <a:lnTo>
                  <a:pt x="1071" y="847"/>
                </a:lnTo>
                <a:lnTo>
                  <a:pt x="1069" y="866"/>
                </a:lnTo>
                <a:lnTo>
                  <a:pt x="1071" y="885"/>
                </a:lnTo>
                <a:lnTo>
                  <a:pt x="1078" y="901"/>
                </a:lnTo>
                <a:lnTo>
                  <a:pt x="1089" y="917"/>
                </a:lnTo>
                <a:lnTo>
                  <a:pt x="1103" y="928"/>
                </a:lnTo>
                <a:lnTo>
                  <a:pt x="1119" y="936"/>
                </a:lnTo>
                <a:lnTo>
                  <a:pt x="1140" y="938"/>
                </a:lnTo>
                <a:lnTo>
                  <a:pt x="1159" y="936"/>
                </a:lnTo>
                <a:lnTo>
                  <a:pt x="1176" y="928"/>
                </a:lnTo>
                <a:lnTo>
                  <a:pt x="1192" y="917"/>
                </a:lnTo>
                <a:lnTo>
                  <a:pt x="1203" y="901"/>
                </a:lnTo>
                <a:lnTo>
                  <a:pt x="1211" y="884"/>
                </a:lnTo>
                <a:lnTo>
                  <a:pt x="1213" y="865"/>
                </a:lnTo>
                <a:lnTo>
                  <a:pt x="1211" y="848"/>
                </a:lnTo>
                <a:lnTo>
                  <a:pt x="1206" y="831"/>
                </a:lnTo>
                <a:lnTo>
                  <a:pt x="1194" y="816"/>
                </a:lnTo>
                <a:lnTo>
                  <a:pt x="1179" y="803"/>
                </a:lnTo>
                <a:lnTo>
                  <a:pt x="1161" y="796"/>
                </a:lnTo>
                <a:lnTo>
                  <a:pt x="1141" y="794"/>
                </a:lnTo>
                <a:close/>
                <a:moveTo>
                  <a:pt x="2641" y="790"/>
                </a:moveTo>
                <a:lnTo>
                  <a:pt x="2657" y="793"/>
                </a:lnTo>
                <a:lnTo>
                  <a:pt x="2671" y="800"/>
                </a:lnTo>
                <a:lnTo>
                  <a:pt x="2683" y="811"/>
                </a:lnTo>
                <a:lnTo>
                  <a:pt x="2690" y="825"/>
                </a:lnTo>
                <a:lnTo>
                  <a:pt x="2693" y="841"/>
                </a:lnTo>
                <a:lnTo>
                  <a:pt x="2690" y="858"/>
                </a:lnTo>
                <a:lnTo>
                  <a:pt x="2681" y="872"/>
                </a:lnTo>
                <a:lnTo>
                  <a:pt x="2668" y="883"/>
                </a:lnTo>
                <a:lnTo>
                  <a:pt x="2659" y="866"/>
                </a:lnTo>
                <a:lnTo>
                  <a:pt x="2648" y="850"/>
                </a:lnTo>
                <a:lnTo>
                  <a:pt x="2633" y="837"/>
                </a:lnTo>
                <a:lnTo>
                  <a:pt x="2614" y="827"/>
                </a:lnTo>
                <a:lnTo>
                  <a:pt x="2595" y="821"/>
                </a:lnTo>
                <a:lnTo>
                  <a:pt x="2602" y="809"/>
                </a:lnTo>
                <a:lnTo>
                  <a:pt x="2613" y="799"/>
                </a:lnTo>
                <a:lnTo>
                  <a:pt x="2626" y="793"/>
                </a:lnTo>
                <a:lnTo>
                  <a:pt x="2641" y="790"/>
                </a:lnTo>
                <a:close/>
                <a:moveTo>
                  <a:pt x="2501" y="790"/>
                </a:moveTo>
                <a:lnTo>
                  <a:pt x="2515" y="793"/>
                </a:lnTo>
                <a:lnTo>
                  <a:pt x="2529" y="799"/>
                </a:lnTo>
                <a:lnTo>
                  <a:pt x="2540" y="809"/>
                </a:lnTo>
                <a:lnTo>
                  <a:pt x="2547" y="821"/>
                </a:lnTo>
                <a:lnTo>
                  <a:pt x="2528" y="827"/>
                </a:lnTo>
                <a:lnTo>
                  <a:pt x="2510" y="837"/>
                </a:lnTo>
                <a:lnTo>
                  <a:pt x="2495" y="850"/>
                </a:lnTo>
                <a:lnTo>
                  <a:pt x="2483" y="866"/>
                </a:lnTo>
                <a:lnTo>
                  <a:pt x="2474" y="883"/>
                </a:lnTo>
                <a:lnTo>
                  <a:pt x="2461" y="872"/>
                </a:lnTo>
                <a:lnTo>
                  <a:pt x="2453" y="858"/>
                </a:lnTo>
                <a:lnTo>
                  <a:pt x="2449" y="841"/>
                </a:lnTo>
                <a:lnTo>
                  <a:pt x="2453" y="825"/>
                </a:lnTo>
                <a:lnTo>
                  <a:pt x="2459" y="811"/>
                </a:lnTo>
                <a:lnTo>
                  <a:pt x="2471" y="800"/>
                </a:lnTo>
                <a:lnTo>
                  <a:pt x="2485" y="793"/>
                </a:lnTo>
                <a:lnTo>
                  <a:pt x="2501" y="790"/>
                </a:lnTo>
                <a:close/>
                <a:moveTo>
                  <a:pt x="1142" y="767"/>
                </a:moveTo>
                <a:lnTo>
                  <a:pt x="1165" y="769"/>
                </a:lnTo>
                <a:lnTo>
                  <a:pt x="1185" y="776"/>
                </a:lnTo>
                <a:lnTo>
                  <a:pt x="1203" y="788"/>
                </a:lnTo>
                <a:lnTo>
                  <a:pt x="1220" y="803"/>
                </a:lnTo>
                <a:lnTo>
                  <a:pt x="1231" y="822"/>
                </a:lnTo>
                <a:lnTo>
                  <a:pt x="1238" y="843"/>
                </a:lnTo>
                <a:lnTo>
                  <a:pt x="1241" y="866"/>
                </a:lnTo>
                <a:lnTo>
                  <a:pt x="1238" y="890"/>
                </a:lnTo>
                <a:lnTo>
                  <a:pt x="1229" y="912"/>
                </a:lnTo>
                <a:lnTo>
                  <a:pt x="1216" y="932"/>
                </a:lnTo>
                <a:lnTo>
                  <a:pt x="1198" y="947"/>
                </a:lnTo>
                <a:lnTo>
                  <a:pt x="1214" y="981"/>
                </a:lnTo>
                <a:lnTo>
                  <a:pt x="1199" y="981"/>
                </a:lnTo>
                <a:lnTo>
                  <a:pt x="1187" y="954"/>
                </a:lnTo>
                <a:lnTo>
                  <a:pt x="1173" y="961"/>
                </a:lnTo>
                <a:lnTo>
                  <a:pt x="1157" y="964"/>
                </a:lnTo>
                <a:lnTo>
                  <a:pt x="1141" y="965"/>
                </a:lnTo>
                <a:lnTo>
                  <a:pt x="1116" y="962"/>
                </a:lnTo>
                <a:lnTo>
                  <a:pt x="1094" y="953"/>
                </a:lnTo>
                <a:lnTo>
                  <a:pt x="1081" y="981"/>
                </a:lnTo>
                <a:lnTo>
                  <a:pt x="1066" y="981"/>
                </a:lnTo>
                <a:lnTo>
                  <a:pt x="1082" y="946"/>
                </a:lnTo>
                <a:lnTo>
                  <a:pt x="1066" y="931"/>
                </a:lnTo>
                <a:lnTo>
                  <a:pt x="1053" y="911"/>
                </a:lnTo>
                <a:lnTo>
                  <a:pt x="1045" y="890"/>
                </a:lnTo>
                <a:lnTo>
                  <a:pt x="1042" y="866"/>
                </a:lnTo>
                <a:lnTo>
                  <a:pt x="1044" y="843"/>
                </a:lnTo>
                <a:lnTo>
                  <a:pt x="1052" y="823"/>
                </a:lnTo>
                <a:lnTo>
                  <a:pt x="1063" y="803"/>
                </a:lnTo>
                <a:lnTo>
                  <a:pt x="1080" y="788"/>
                </a:lnTo>
                <a:lnTo>
                  <a:pt x="1098" y="776"/>
                </a:lnTo>
                <a:lnTo>
                  <a:pt x="1118" y="769"/>
                </a:lnTo>
                <a:lnTo>
                  <a:pt x="1142" y="767"/>
                </a:lnTo>
                <a:close/>
                <a:moveTo>
                  <a:pt x="2263" y="761"/>
                </a:moveTo>
                <a:lnTo>
                  <a:pt x="2249" y="773"/>
                </a:lnTo>
                <a:lnTo>
                  <a:pt x="2234" y="785"/>
                </a:lnTo>
                <a:lnTo>
                  <a:pt x="2231" y="788"/>
                </a:lnTo>
                <a:lnTo>
                  <a:pt x="2226" y="793"/>
                </a:lnTo>
                <a:lnTo>
                  <a:pt x="2232" y="798"/>
                </a:lnTo>
                <a:lnTo>
                  <a:pt x="2237" y="805"/>
                </a:lnTo>
                <a:lnTo>
                  <a:pt x="2258" y="826"/>
                </a:lnTo>
                <a:lnTo>
                  <a:pt x="2278" y="847"/>
                </a:lnTo>
                <a:lnTo>
                  <a:pt x="2296" y="864"/>
                </a:lnTo>
                <a:lnTo>
                  <a:pt x="2314" y="880"/>
                </a:lnTo>
                <a:lnTo>
                  <a:pt x="2328" y="893"/>
                </a:lnTo>
                <a:lnTo>
                  <a:pt x="2340" y="903"/>
                </a:lnTo>
                <a:lnTo>
                  <a:pt x="2348" y="910"/>
                </a:lnTo>
                <a:lnTo>
                  <a:pt x="2366" y="892"/>
                </a:lnTo>
                <a:lnTo>
                  <a:pt x="2382" y="870"/>
                </a:lnTo>
                <a:lnTo>
                  <a:pt x="2392" y="845"/>
                </a:lnTo>
                <a:lnTo>
                  <a:pt x="2400" y="821"/>
                </a:lnTo>
                <a:lnTo>
                  <a:pt x="2402" y="793"/>
                </a:lnTo>
                <a:lnTo>
                  <a:pt x="2402" y="790"/>
                </a:lnTo>
                <a:lnTo>
                  <a:pt x="2401" y="788"/>
                </a:lnTo>
                <a:lnTo>
                  <a:pt x="2389" y="789"/>
                </a:lnTo>
                <a:lnTo>
                  <a:pt x="2374" y="792"/>
                </a:lnTo>
                <a:lnTo>
                  <a:pt x="2357" y="792"/>
                </a:lnTo>
                <a:lnTo>
                  <a:pt x="2337" y="790"/>
                </a:lnTo>
                <a:lnTo>
                  <a:pt x="2317" y="788"/>
                </a:lnTo>
                <a:lnTo>
                  <a:pt x="2298" y="783"/>
                </a:lnTo>
                <a:lnTo>
                  <a:pt x="2279" y="773"/>
                </a:lnTo>
                <a:lnTo>
                  <a:pt x="2263" y="761"/>
                </a:lnTo>
                <a:close/>
                <a:moveTo>
                  <a:pt x="1571" y="741"/>
                </a:moveTo>
                <a:lnTo>
                  <a:pt x="1573" y="748"/>
                </a:lnTo>
                <a:lnTo>
                  <a:pt x="1575" y="757"/>
                </a:lnTo>
                <a:lnTo>
                  <a:pt x="1574" y="767"/>
                </a:lnTo>
                <a:lnTo>
                  <a:pt x="1567" y="779"/>
                </a:lnTo>
                <a:lnTo>
                  <a:pt x="1554" y="792"/>
                </a:lnTo>
                <a:lnTo>
                  <a:pt x="1554" y="792"/>
                </a:lnTo>
                <a:lnTo>
                  <a:pt x="1542" y="800"/>
                </a:lnTo>
                <a:lnTo>
                  <a:pt x="1529" y="805"/>
                </a:lnTo>
                <a:lnTo>
                  <a:pt x="1517" y="805"/>
                </a:lnTo>
                <a:lnTo>
                  <a:pt x="1508" y="802"/>
                </a:lnTo>
                <a:lnTo>
                  <a:pt x="1571" y="741"/>
                </a:lnTo>
                <a:close/>
                <a:moveTo>
                  <a:pt x="1212" y="732"/>
                </a:moveTo>
                <a:lnTo>
                  <a:pt x="1228" y="736"/>
                </a:lnTo>
                <a:lnTo>
                  <a:pt x="1242" y="742"/>
                </a:lnTo>
                <a:lnTo>
                  <a:pt x="1253" y="753"/>
                </a:lnTo>
                <a:lnTo>
                  <a:pt x="1259" y="767"/>
                </a:lnTo>
                <a:lnTo>
                  <a:pt x="1263" y="783"/>
                </a:lnTo>
                <a:lnTo>
                  <a:pt x="1259" y="800"/>
                </a:lnTo>
                <a:lnTo>
                  <a:pt x="1251" y="815"/>
                </a:lnTo>
                <a:lnTo>
                  <a:pt x="1239" y="826"/>
                </a:lnTo>
                <a:lnTo>
                  <a:pt x="1229" y="808"/>
                </a:lnTo>
                <a:lnTo>
                  <a:pt x="1217" y="793"/>
                </a:lnTo>
                <a:lnTo>
                  <a:pt x="1202" y="780"/>
                </a:lnTo>
                <a:lnTo>
                  <a:pt x="1185" y="770"/>
                </a:lnTo>
                <a:lnTo>
                  <a:pt x="1166" y="764"/>
                </a:lnTo>
                <a:lnTo>
                  <a:pt x="1173" y="751"/>
                </a:lnTo>
                <a:lnTo>
                  <a:pt x="1183" y="741"/>
                </a:lnTo>
                <a:lnTo>
                  <a:pt x="1197" y="734"/>
                </a:lnTo>
                <a:lnTo>
                  <a:pt x="1212" y="732"/>
                </a:lnTo>
                <a:close/>
                <a:moveTo>
                  <a:pt x="1071" y="732"/>
                </a:moveTo>
                <a:lnTo>
                  <a:pt x="1086" y="734"/>
                </a:lnTo>
                <a:lnTo>
                  <a:pt x="1099" y="741"/>
                </a:lnTo>
                <a:lnTo>
                  <a:pt x="1110" y="751"/>
                </a:lnTo>
                <a:lnTo>
                  <a:pt x="1117" y="764"/>
                </a:lnTo>
                <a:lnTo>
                  <a:pt x="1098" y="770"/>
                </a:lnTo>
                <a:lnTo>
                  <a:pt x="1081" y="780"/>
                </a:lnTo>
                <a:lnTo>
                  <a:pt x="1066" y="793"/>
                </a:lnTo>
                <a:lnTo>
                  <a:pt x="1053" y="808"/>
                </a:lnTo>
                <a:lnTo>
                  <a:pt x="1044" y="826"/>
                </a:lnTo>
                <a:lnTo>
                  <a:pt x="1031" y="815"/>
                </a:lnTo>
                <a:lnTo>
                  <a:pt x="1022" y="800"/>
                </a:lnTo>
                <a:lnTo>
                  <a:pt x="1020" y="783"/>
                </a:lnTo>
                <a:lnTo>
                  <a:pt x="1022" y="767"/>
                </a:lnTo>
                <a:lnTo>
                  <a:pt x="1030" y="753"/>
                </a:lnTo>
                <a:lnTo>
                  <a:pt x="1041" y="742"/>
                </a:lnTo>
                <a:lnTo>
                  <a:pt x="1055" y="736"/>
                </a:lnTo>
                <a:lnTo>
                  <a:pt x="1071" y="732"/>
                </a:lnTo>
                <a:close/>
                <a:moveTo>
                  <a:pt x="1553" y="718"/>
                </a:moveTo>
                <a:lnTo>
                  <a:pt x="1556" y="723"/>
                </a:lnTo>
                <a:lnTo>
                  <a:pt x="1559" y="726"/>
                </a:lnTo>
                <a:lnTo>
                  <a:pt x="1560" y="728"/>
                </a:lnTo>
                <a:lnTo>
                  <a:pt x="1561" y="730"/>
                </a:lnTo>
                <a:lnTo>
                  <a:pt x="1562" y="731"/>
                </a:lnTo>
                <a:lnTo>
                  <a:pt x="1562" y="732"/>
                </a:lnTo>
                <a:lnTo>
                  <a:pt x="1565" y="736"/>
                </a:lnTo>
                <a:lnTo>
                  <a:pt x="1562" y="739"/>
                </a:lnTo>
                <a:lnTo>
                  <a:pt x="1503" y="797"/>
                </a:lnTo>
                <a:lnTo>
                  <a:pt x="1500" y="794"/>
                </a:lnTo>
                <a:lnTo>
                  <a:pt x="1498" y="793"/>
                </a:lnTo>
                <a:lnTo>
                  <a:pt x="1496" y="790"/>
                </a:lnTo>
                <a:lnTo>
                  <a:pt x="1494" y="788"/>
                </a:lnTo>
                <a:lnTo>
                  <a:pt x="1493" y="786"/>
                </a:lnTo>
                <a:lnTo>
                  <a:pt x="1489" y="782"/>
                </a:lnTo>
                <a:lnTo>
                  <a:pt x="1553" y="718"/>
                </a:lnTo>
                <a:close/>
                <a:moveTo>
                  <a:pt x="2369" y="697"/>
                </a:moveTo>
                <a:lnTo>
                  <a:pt x="2359" y="701"/>
                </a:lnTo>
                <a:lnTo>
                  <a:pt x="2347" y="708"/>
                </a:lnTo>
                <a:lnTo>
                  <a:pt x="2331" y="716"/>
                </a:lnTo>
                <a:lnTo>
                  <a:pt x="2314" y="726"/>
                </a:lnTo>
                <a:lnTo>
                  <a:pt x="2294" y="739"/>
                </a:lnTo>
                <a:lnTo>
                  <a:pt x="2273" y="754"/>
                </a:lnTo>
                <a:lnTo>
                  <a:pt x="2288" y="764"/>
                </a:lnTo>
                <a:lnTo>
                  <a:pt x="2304" y="771"/>
                </a:lnTo>
                <a:lnTo>
                  <a:pt x="2322" y="776"/>
                </a:lnTo>
                <a:lnTo>
                  <a:pt x="2341" y="779"/>
                </a:lnTo>
                <a:lnTo>
                  <a:pt x="2359" y="779"/>
                </a:lnTo>
                <a:lnTo>
                  <a:pt x="2376" y="778"/>
                </a:lnTo>
                <a:lnTo>
                  <a:pt x="2390" y="776"/>
                </a:lnTo>
                <a:lnTo>
                  <a:pt x="2401" y="775"/>
                </a:lnTo>
                <a:lnTo>
                  <a:pt x="2394" y="746"/>
                </a:lnTo>
                <a:lnTo>
                  <a:pt x="2384" y="720"/>
                </a:lnTo>
                <a:lnTo>
                  <a:pt x="2369" y="697"/>
                </a:lnTo>
                <a:close/>
                <a:moveTo>
                  <a:pt x="721" y="696"/>
                </a:moveTo>
                <a:lnTo>
                  <a:pt x="706" y="698"/>
                </a:lnTo>
                <a:lnTo>
                  <a:pt x="691" y="704"/>
                </a:lnTo>
                <a:lnTo>
                  <a:pt x="676" y="715"/>
                </a:lnTo>
                <a:lnTo>
                  <a:pt x="659" y="728"/>
                </a:lnTo>
                <a:lnTo>
                  <a:pt x="643" y="743"/>
                </a:lnTo>
                <a:lnTo>
                  <a:pt x="629" y="759"/>
                </a:lnTo>
                <a:lnTo>
                  <a:pt x="615" y="776"/>
                </a:lnTo>
                <a:lnTo>
                  <a:pt x="605" y="793"/>
                </a:lnTo>
                <a:lnTo>
                  <a:pt x="595" y="810"/>
                </a:lnTo>
                <a:lnTo>
                  <a:pt x="587" y="824"/>
                </a:lnTo>
                <a:lnTo>
                  <a:pt x="582" y="843"/>
                </a:lnTo>
                <a:lnTo>
                  <a:pt x="581" y="863"/>
                </a:lnTo>
                <a:lnTo>
                  <a:pt x="584" y="882"/>
                </a:lnTo>
                <a:lnTo>
                  <a:pt x="591" y="899"/>
                </a:lnTo>
                <a:lnTo>
                  <a:pt x="600" y="915"/>
                </a:lnTo>
                <a:lnTo>
                  <a:pt x="614" y="930"/>
                </a:lnTo>
                <a:lnTo>
                  <a:pt x="619" y="934"/>
                </a:lnTo>
                <a:lnTo>
                  <a:pt x="609" y="958"/>
                </a:lnTo>
                <a:lnTo>
                  <a:pt x="612" y="959"/>
                </a:lnTo>
                <a:lnTo>
                  <a:pt x="621" y="961"/>
                </a:lnTo>
                <a:lnTo>
                  <a:pt x="651" y="793"/>
                </a:lnTo>
                <a:lnTo>
                  <a:pt x="656" y="798"/>
                </a:lnTo>
                <a:lnTo>
                  <a:pt x="657" y="799"/>
                </a:lnTo>
                <a:lnTo>
                  <a:pt x="662" y="803"/>
                </a:lnTo>
                <a:lnTo>
                  <a:pt x="668" y="808"/>
                </a:lnTo>
                <a:lnTo>
                  <a:pt x="677" y="812"/>
                </a:lnTo>
                <a:lnTo>
                  <a:pt x="681" y="813"/>
                </a:lnTo>
                <a:lnTo>
                  <a:pt x="685" y="814"/>
                </a:lnTo>
                <a:lnTo>
                  <a:pt x="699" y="817"/>
                </a:lnTo>
                <a:lnTo>
                  <a:pt x="710" y="820"/>
                </a:lnTo>
                <a:lnTo>
                  <a:pt x="718" y="821"/>
                </a:lnTo>
                <a:lnTo>
                  <a:pt x="721" y="822"/>
                </a:lnTo>
                <a:lnTo>
                  <a:pt x="726" y="823"/>
                </a:lnTo>
                <a:lnTo>
                  <a:pt x="647" y="968"/>
                </a:lnTo>
                <a:lnTo>
                  <a:pt x="648" y="969"/>
                </a:lnTo>
                <a:lnTo>
                  <a:pt x="651" y="970"/>
                </a:lnTo>
                <a:lnTo>
                  <a:pt x="653" y="970"/>
                </a:lnTo>
                <a:lnTo>
                  <a:pt x="655" y="972"/>
                </a:lnTo>
                <a:lnTo>
                  <a:pt x="663" y="950"/>
                </a:lnTo>
                <a:lnTo>
                  <a:pt x="667" y="950"/>
                </a:lnTo>
                <a:lnTo>
                  <a:pt x="690" y="948"/>
                </a:lnTo>
                <a:lnTo>
                  <a:pt x="711" y="939"/>
                </a:lnTo>
                <a:lnTo>
                  <a:pt x="729" y="927"/>
                </a:lnTo>
                <a:lnTo>
                  <a:pt x="745" y="910"/>
                </a:lnTo>
                <a:lnTo>
                  <a:pt x="755" y="890"/>
                </a:lnTo>
                <a:lnTo>
                  <a:pt x="761" y="873"/>
                </a:lnTo>
                <a:lnTo>
                  <a:pt x="765" y="855"/>
                </a:lnTo>
                <a:lnTo>
                  <a:pt x="767" y="835"/>
                </a:lnTo>
                <a:lnTo>
                  <a:pt x="769" y="813"/>
                </a:lnTo>
                <a:lnTo>
                  <a:pt x="769" y="792"/>
                </a:lnTo>
                <a:lnTo>
                  <a:pt x="767" y="770"/>
                </a:lnTo>
                <a:lnTo>
                  <a:pt x="765" y="750"/>
                </a:lnTo>
                <a:lnTo>
                  <a:pt x="760" y="731"/>
                </a:lnTo>
                <a:lnTo>
                  <a:pt x="753" y="716"/>
                </a:lnTo>
                <a:lnTo>
                  <a:pt x="745" y="704"/>
                </a:lnTo>
                <a:lnTo>
                  <a:pt x="733" y="697"/>
                </a:lnTo>
                <a:lnTo>
                  <a:pt x="721" y="696"/>
                </a:lnTo>
                <a:close/>
                <a:moveTo>
                  <a:pt x="723" y="681"/>
                </a:moveTo>
                <a:lnTo>
                  <a:pt x="738" y="684"/>
                </a:lnTo>
                <a:lnTo>
                  <a:pt x="751" y="691"/>
                </a:lnTo>
                <a:lnTo>
                  <a:pt x="762" y="703"/>
                </a:lnTo>
                <a:lnTo>
                  <a:pt x="770" y="718"/>
                </a:lnTo>
                <a:lnTo>
                  <a:pt x="776" y="737"/>
                </a:lnTo>
                <a:lnTo>
                  <a:pt x="780" y="757"/>
                </a:lnTo>
                <a:lnTo>
                  <a:pt x="782" y="778"/>
                </a:lnTo>
                <a:lnTo>
                  <a:pt x="783" y="800"/>
                </a:lnTo>
                <a:lnTo>
                  <a:pt x="782" y="822"/>
                </a:lnTo>
                <a:lnTo>
                  <a:pt x="781" y="843"/>
                </a:lnTo>
                <a:lnTo>
                  <a:pt x="778" y="863"/>
                </a:lnTo>
                <a:lnTo>
                  <a:pt x="774" y="880"/>
                </a:lnTo>
                <a:lnTo>
                  <a:pt x="769" y="895"/>
                </a:lnTo>
                <a:lnTo>
                  <a:pt x="756" y="918"/>
                </a:lnTo>
                <a:lnTo>
                  <a:pt x="740" y="936"/>
                </a:lnTo>
                <a:lnTo>
                  <a:pt x="720" y="951"/>
                </a:lnTo>
                <a:lnTo>
                  <a:pt x="697" y="961"/>
                </a:lnTo>
                <a:lnTo>
                  <a:pt x="672" y="964"/>
                </a:lnTo>
                <a:lnTo>
                  <a:pt x="665" y="986"/>
                </a:lnTo>
                <a:lnTo>
                  <a:pt x="662" y="986"/>
                </a:lnTo>
                <a:lnTo>
                  <a:pt x="658" y="994"/>
                </a:lnTo>
                <a:lnTo>
                  <a:pt x="591" y="976"/>
                </a:lnTo>
                <a:lnTo>
                  <a:pt x="595" y="965"/>
                </a:lnTo>
                <a:lnTo>
                  <a:pt x="594" y="964"/>
                </a:lnTo>
                <a:lnTo>
                  <a:pt x="593" y="962"/>
                </a:lnTo>
                <a:lnTo>
                  <a:pt x="593" y="960"/>
                </a:lnTo>
                <a:lnTo>
                  <a:pt x="593" y="956"/>
                </a:lnTo>
                <a:lnTo>
                  <a:pt x="595" y="953"/>
                </a:lnTo>
                <a:lnTo>
                  <a:pt x="600" y="938"/>
                </a:lnTo>
                <a:lnTo>
                  <a:pt x="586" y="922"/>
                </a:lnTo>
                <a:lnTo>
                  <a:pt x="575" y="904"/>
                </a:lnTo>
                <a:lnTo>
                  <a:pt x="569" y="883"/>
                </a:lnTo>
                <a:lnTo>
                  <a:pt x="567" y="862"/>
                </a:lnTo>
                <a:lnTo>
                  <a:pt x="568" y="840"/>
                </a:lnTo>
                <a:lnTo>
                  <a:pt x="574" y="819"/>
                </a:lnTo>
                <a:lnTo>
                  <a:pt x="581" y="803"/>
                </a:lnTo>
                <a:lnTo>
                  <a:pt x="592" y="786"/>
                </a:lnTo>
                <a:lnTo>
                  <a:pt x="603" y="769"/>
                </a:lnTo>
                <a:lnTo>
                  <a:pt x="619" y="751"/>
                </a:lnTo>
                <a:lnTo>
                  <a:pt x="635" y="732"/>
                </a:lnTo>
                <a:lnTo>
                  <a:pt x="652" y="716"/>
                </a:lnTo>
                <a:lnTo>
                  <a:pt x="669" y="702"/>
                </a:lnTo>
                <a:lnTo>
                  <a:pt x="687" y="690"/>
                </a:lnTo>
                <a:lnTo>
                  <a:pt x="706" y="684"/>
                </a:lnTo>
                <a:lnTo>
                  <a:pt x="723" y="681"/>
                </a:lnTo>
                <a:close/>
                <a:moveTo>
                  <a:pt x="2139" y="680"/>
                </a:moveTo>
                <a:lnTo>
                  <a:pt x="2122" y="698"/>
                </a:lnTo>
                <a:lnTo>
                  <a:pt x="2109" y="718"/>
                </a:lnTo>
                <a:lnTo>
                  <a:pt x="2098" y="742"/>
                </a:lnTo>
                <a:lnTo>
                  <a:pt x="2092" y="767"/>
                </a:lnTo>
                <a:lnTo>
                  <a:pt x="2090" y="793"/>
                </a:lnTo>
                <a:lnTo>
                  <a:pt x="2090" y="795"/>
                </a:lnTo>
                <a:lnTo>
                  <a:pt x="2091" y="797"/>
                </a:lnTo>
                <a:lnTo>
                  <a:pt x="2100" y="794"/>
                </a:lnTo>
                <a:lnTo>
                  <a:pt x="2112" y="792"/>
                </a:lnTo>
                <a:lnTo>
                  <a:pt x="2125" y="790"/>
                </a:lnTo>
                <a:lnTo>
                  <a:pt x="2140" y="793"/>
                </a:lnTo>
                <a:lnTo>
                  <a:pt x="2154" y="796"/>
                </a:lnTo>
                <a:lnTo>
                  <a:pt x="2169" y="805"/>
                </a:lnTo>
                <a:lnTo>
                  <a:pt x="2184" y="816"/>
                </a:lnTo>
                <a:lnTo>
                  <a:pt x="2209" y="792"/>
                </a:lnTo>
                <a:lnTo>
                  <a:pt x="2192" y="768"/>
                </a:lnTo>
                <a:lnTo>
                  <a:pt x="2177" y="746"/>
                </a:lnTo>
                <a:lnTo>
                  <a:pt x="2164" y="725"/>
                </a:lnTo>
                <a:lnTo>
                  <a:pt x="2153" y="706"/>
                </a:lnTo>
                <a:lnTo>
                  <a:pt x="2145" y="691"/>
                </a:lnTo>
                <a:lnTo>
                  <a:pt x="2139" y="680"/>
                </a:lnTo>
                <a:close/>
                <a:moveTo>
                  <a:pt x="3326" y="672"/>
                </a:moveTo>
                <a:lnTo>
                  <a:pt x="3299" y="689"/>
                </a:lnTo>
                <a:lnTo>
                  <a:pt x="3274" y="705"/>
                </a:lnTo>
                <a:lnTo>
                  <a:pt x="3252" y="722"/>
                </a:lnTo>
                <a:lnTo>
                  <a:pt x="3231" y="736"/>
                </a:lnTo>
                <a:lnTo>
                  <a:pt x="3214" y="748"/>
                </a:lnTo>
                <a:lnTo>
                  <a:pt x="3201" y="760"/>
                </a:lnTo>
                <a:lnTo>
                  <a:pt x="3191" y="769"/>
                </a:lnTo>
                <a:lnTo>
                  <a:pt x="3187" y="775"/>
                </a:lnTo>
                <a:lnTo>
                  <a:pt x="3201" y="803"/>
                </a:lnTo>
                <a:lnTo>
                  <a:pt x="3168" y="798"/>
                </a:lnTo>
                <a:lnTo>
                  <a:pt x="3163" y="802"/>
                </a:lnTo>
                <a:lnTo>
                  <a:pt x="3156" y="810"/>
                </a:lnTo>
                <a:lnTo>
                  <a:pt x="3148" y="820"/>
                </a:lnTo>
                <a:lnTo>
                  <a:pt x="3142" y="831"/>
                </a:lnTo>
                <a:lnTo>
                  <a:pt x="3138" y="844"/>
                </a:lnTo>
                <a:lnTo>
                  <a:pt x="3138" y="857"/>
                </a:lnTo>
                <a:lnTo>
                  <a:pt x="3140" y="868"/>
                </a:lnTo>
                <a:lnTo>
                  <a:pt x="3146" y="878"/>
                </a:lnTo>
                <a:lnTo>
                  <a:pt x="3148" y="879"/>
                </a:lnTo>
                <a:lnTo>
                  <a:pt x="3149" y="881"/>
                </a:lnTo>
                <a:lnTo>
                  <a:pt x="3152" y="879"/>
                </a:lnTo>
                <a:lnTo>
                  <a:pt x="3275" y="756"/>
                </a:lnTo>
                <a:lnTo>
                  <a:pt x="3278" y="757"/>
                </a:lnTo>
                <a:lnTo>
                  <a:pt x="3160" y="886"/>
                </a:lnTo>
                <a:lnTo>
                  <a:pt x="3160" y="887"/>
                </a:lnTo>
                <a:lnTo>
                  <a:pt x="3171" y="892"/>
                </a:lnTo>
                <a:lnTo>
                  <a:pt x="3184" y="893"/>
                </a:lnTo>
                <a:lnTo>
                  <a:pt x="3198" y="892"/>
                </a:lnTo>
                <a:lnTo>
                  <a:pt x="3211" y="889"/>
                </a:lnTo>
                <a:lnTo>
                  <a:pt x="3222" y="884"/>
                </a:lnTo>
                <a:lnTo>
                  <a:pt x="3230" y="880"/>
                </a:lnTo>
                <a:lnTo>
                  <a:pt x="3235" y="876"/>
                </a:lnTo>
                <a:lnTo>
                  <a:pt x="3232" y="847"/>
                </a:lnTo>
                <a:lnTo>
                  <a:pt x="3257" y="858"/>
                </a:lnTo>
                <a:lnTo>
                  <a:pt x="3263" y="852"/>
                </a:lnTo>
                <a:lnTo>
                  <a:pt x="3270" y="840"/>
                </a:lnTo>
                <a:lnTo>
                  <a:pt x="3280" y="824"/>
                </a:lnTo>
                <a:lnTo>
                  <a:pt x="3292" y="803"/>
                </a:lnTo>
                <a:lnTo>
                  <a:pt x="3305" y="780"/>
                </a:lnTo>
                <a:lnTo>
                  <a:pt x="3317" y="753"/>
                </a:lnTo>
                <a:lnTo>
                  <a:pt x="3333" y="725"/>
                </a:lnTo>
                <a:lnTo>
                  <a:pt x="3348" y="695"/>
                </a:lnTo>
                <a:lnTo>
                  <a:pt x="3326" y="697"/>
                </a:lnTo>
                <a:lnTo>
                  <a:pt x="3326" y="672"/>
                </a:lnTo>
                <a:close/>
                <a:moveTo>
                  <a:pt x="2290" y="643"/>
                </a:moveTo>
                <a:lnTo>
                  <a:pt x="2285" y="650"/>
                </a:lnTo>
                <a:lnTo>
                  <a:pt x="2277" y="660"/>
                </a:lnTo>
                <a:lnTo>
                  <a:pt x="2270" y="672"/>
                </a:lnTo>
                <a:lnTo>
                  <a:pt x="2263" y="685"/>
                </a:lnTo>
                <a:lnTo>
                  <a:pt x="2259" y="699"/>
                </a:lnTo>
                <a:lnTo>
                  <a:pt x="2257" y="714"/>
                </a:lnTo>
                <a:lnTo>
                  <a:pt x="2259" y="729"/>
                </a:lnTo>
                <a:lnTo>
                  <a:pt x="2265" y="744"/>
                </a:lnTo>
                <a:lnTo>
                  <a:pt x="2289" y="727"/>
                </a:lnTo>
                <a:lnTo>
                  <a:pt x="2312" y="713"/>
                </a:lnTo>
                <a:lnTo>
                  <a:pt x="2331" y="702"/>
                </a:lnTo>
                <a:lnTo>
                  <a:pt x="2348" y="694"/>
                </a:lnTo>
                <a:lnTo>
                  <a:pt x="2360" y="687"/>
                </a:lnTo>
                <a:lnTo>
                  <a:pt x="2340" y="669"/>
                </a:lnTo>
                <a:lnTo>
                  <a:pt x="2316" y="654"/>
                </a:lnTo>
                <a:lnTo>
                  <a:pt x="2290" y="643"/>
                </a:lnTo>
                <a:close/>
                <a:moveTo>
                  <a:pt x="3375" y="641"/>
                </a:moveTo>
                <a:lnTo>
                  <a:pt x="3335" y="667"/>
                </a:lnTo>
                <a:lnTo>
                  <a:pt x="3335" y="688"/>
                </a:lnTo>
                <a:lnTo>
                  <a:pt x="3352" y="686"/>
                </a:lnTo>
                <a:lnTo>
                  <a:pt x="3375" y="641"/>
                </a:lnTo>
                <a:close/>
                <a:moveTo>
                  <a:pt x="2246" y="636"/>
                </a:moveTo>
                <a:lnTo>
                  <a:pt x="2219" y="640"/>
                </a:lnTo>
                <a:lnTo>
                  <a:pt x="2194" y="646"/>
                </a:lnTo>
                <a:lnTo>
                  <a:pt x="2170" y="657"/>
                </a:lnTo>
                <a:lnTo>
                  <a:pt x="2149" y="671"/>
                </a:lnTo>
                <a:lnTo>
                  <a:pt x="2154" y="682"/>
                </a:lnTo>
                <a:lnTo>
                  <a:pt x="2162" y="697"/>
                </a:lnTo>
                <a:lnTo>
                  <a:pt x="2173" y="715"/>
                </a:lnTo>
                <a:lnTo>
                  <a:pt x="2186" y="736"/>
                </a:lnTo>
                <a:lnTo>
                  <a:pt x="2201" y="759"/>
                </a:lnTo>
                <a:lnTo>
                  <a:pt x="2219" y="783"/>
                </a:lnTo>
                <a:lnTo>
                  <a:pt x="2222" y="780"/>
                </a:lnTo>
                <a:lnTo>
                  <a:pt x="2226" y="775"/>
                </a:lnTo>
                <a:lnTo>
                  <a:pt x="2254" y="751"/>
                </a:lnTo>
                <a:lnTo>
                  <a:pt x="2246" y="733"/>
                </a:lnTo>
                <a:lnTo>
                  <a:pt x="2244" y="715"/>
                </a:lnTo>
                <a:lnTo>
                  <a:pt x="2246" y="697"/>
                </a:lnTo>
                <a:lnTo>
                  <a:pt x="2252" y="680"/>
                </a:lnTo>
                <a:lnTo>
                  <a:pt x="2260" y="663"/>
                </a:lnTo>
                <a:lnTo>
                  <a:pt x="2268" y="650"/>
                </a:lnTo>
                <a:lnTo>
                  <a:pt x="2276" y="640"/>
                </a:lnTo>
                <a:lnTo>
                  <a:pt x="2246" y="636"/>
                </a:lnTo>
                <a:close/>
                <a:moveTo>
                  <a:pt x="1773" y="630"/>
                </a:moveTo>
                <a:lnTo>
                  <a:pt x="1804" y="828"/>
                </a:lnTo>
                <a:lnTo>
                  <a:pt x="1874" y="716"/>
                </a:lnTo>
                <a:lnTo>
                  <a:pt x="1773" y="630"/>
                </a:lnTo>
                <a:close/>
                <a:moveTo>
                  <a:pt x="2246" y="620"/>
                </a:moveTo>
                <a:lnTo>
                  <a:pt x="2277" y="623"/>
                </a:lnTo>
                <a:lnTo>
                  <a:pt x="2306" y="631"/>
                </a:lnTo>
                <a:lnTo>
                  <a:pt x="2333" y="644"/>
                </a:lnTo>
                <a:lnTo>
                  <a:pt x="2357" y="661"/>
                </a:lnTo>
                <a:lnTo>
                  <a:pt x="2377" y="682"/>
                </a:lnTo>
                <a:lnTo>
                  <a:pt x="2394" y="705"/>
                </a:lnTo>
                <a:lnTo>
                  <a:pt x="2407" y="732"/>
                </a:lnTo>
                <a:lnTo>
                  <a:pt x="2416" y="761"/>
                </a:lnTo>
                <a:lnTo>
                  <a:pt x="2418" y="793"/>
                </a:lnTo>
                <a:lnTo>
                  <a:pt x="2416" y="824"/>
                </a:lnTo>
                <a:lnTo>
                  <a:pt x="2407" y="853"/>
                </a:lnTo>
                <a:lnTo>
                  <a:pt x="2394" y="880"/>
                </a:lnTo>
                <a:lnTo>
                  <a:pt x="2377" y="904"/>
                </a:lnTo>
                <a:lnTo>
                  <a:pt x="2357" y="925"/>
                </a:lnTo>
                <a:lnTo>
                  <a:pt x="2333" y="941"/>
                </a:lnTo>
                <a:lnTo>
                  <a:pt x="2306" y="954"/>
                </a:lnTo>
                <a:lnTo>
                  <a:pt x="2277" y="963"/>
                </a:lnTo>
                <a:lnTo>
                  <a:pt x="2246" y="965"/>
                </a:lnTo>
                <a:lnTo>
                  <a:pt x="2215" y="963"/>
                </a:lnTo>
                <a:lnTo>
                  <a:pt x="2186" y="954"/>
                </a:lnTo>
                <a:lnTo>
                  <a:pt x="2159" y="941"/>
                </a:lnTo>
                <a:lnTo>
                  <a:pt x="2135" y="925"/>
                </a:lnTo>
                <a:lnTo>
                  <a:pt x="2114" y="904"/>
                </a:lnTo>
                <a:lnTo>
                  <a:pt x="2097" y="880"/>
                </a:lnTo>
                <a:lnTo>
                  <a:pt x="2084" y="853"/>
                </a:lnTo>
                <a:lnTo>
                  <a:pt x="2076" y="824"/>
                </a:lnTo>
                <a:lnTo>
                  <a:pt x="2074" y="793"/>
                </a:lnTo>
                <a:lnTo>
                  <a:pt x="2076" y="761"/>
                </a:lnTo>
                <a:lnTo>
                  <a:pt x="2084" y="732"/>
                </a:lnTo>
                <a:lnTo>
                  <a:pt x="2097" y="705"/>
                </a:lnTo>
                <a:lnTo>
                  <a:pt x="2114" y="682"/>
                </a:lnTo>
                <a:lnTo>
                  <a:pt x="2135" y="661"/>
                </a:lnTo>
                <a:lnTo>
                  <a:pt x="2159" y="644"/>
                </a:lnTo>
                <a:lnTo>
                  <a:pt x="2186" y="631"/>
                </a:lnTo>
                <a:lnTo>
                  <a:pt x="2215" y="623"/>
                </a:lnTo>
                <a:lnTo>
                  <a:pt x="2246" y="620"/>
                </a:lnTo>
                <a:close/>
                <a:moveTo>
                  <a:pt x="3404" y="608"/>
                </a:moveTo>
                <a:lnTo>
                  <a:pt x="3394" y="627"/>
                </a:lnTo>
                <a:lnTo>
                  <a:pt x="3393" y="630"/>
                </a:lnTo>
                <a:lnTo>
                  <a:pt x="3390" y="637"/>
                </a:lnTo>
                <a:lnTo>
                  <a:pt x="3383" y="649"/>
                </a:lnTo>
                <a:lnTo>
                  <a:pt x="3376" y="665"/>
                </a:lnTo>
                <a:lnTo>
                  <a:pt x="3367" y="684"/>
                </a:lnTo>
                <a:lnTo>
                  <a:pt x="3356" y="703"/>
                </a:lnTo>
                <a:lnTo>
                  <a:pt x="3345" y="725"/>
                </a:lnTo>
                <a:lnTo>
                  <a:pt x="3335" y="747"/>
                </a:lnTo>
                <a:lnTo>
                  <a:pt x="3320" y="775"/>
                </a:lnTo>
                <a:lnTo>
                  <a:pt x="3307" y="799"/>
                </a:lnTo>
                <a:lnTo>
                  <a:pt x="3296" y="819"/>
                </a:lnTo>
                <a:lnTo>
                  <a:pt x="3287" y="835"/>
                </a:lnTo>
                <a:lnTo>
                  <a:pt x="3280" y="847"/>
                </a:lnTo>
                <a:lnTo>
                  <a:pt x="3273" y="855"/>
                </a:lnTo>
                <a:lnTo>
                  <a:pt x="3269" y="862"/>
                </a:lnTo>
                <a:lnTo>
                  <a:pt x="3265" y="866"/>
                </a:lnTo>
                <a:lnTo>
                  <a:pt x="3261" y="869"/>
                </a:lnTo>
                <a:lnTo>
                  <a:pt x="3259" y="870"/>
                </a:lnTo>
                <a:lnTo>
                  <a:pt x="3257" y="870"/>
                </a:lnTo>
                <a:lnTo>
                  <a:pt x="3256" y="871"/>
                </a:lnTo>
                <a:lnTo>
                  <a:pt x="3253" y="870"/>
                </a:lnTo>
                <a:lnTo>
                  <a:pt x="3246" y="867"/>
                </a:lnTo>
                <a:lnTo>
                  <a:pt x="3247" y="875"/>
                </a:lnTo>
                <a:lnTo>
                  <a:pt x="3247" y="876"/>
                </a:lnTo>
                <a:lnTo>
                  <a:pt x="3247" y="879"/>
                </a:lnTo>
                <a:lnTo>
                  <a:pt x="3245" y="881"/>
                </a:lnTo>
                <a:lnTo>
                  <a:pt x="3240" y="886"/>
                </a:lnTo>
                <a:lnTo>
                  <a:pt x="3229" y="893"/>
                </a:lnTo>
                <a:lnTo>
                  <a:pt x="3216" y="898"/>
                </a:lnTo>
                <a:lnTo>
                  <a:pt x="3200" y="903"/>
                </a:lnTo>
                <a:lnTo>
                  <a:pt x="3184" y="904"/>
                </a:lnTo>
                <a:lnTo>
                  <a:pt x="3166" y="903"/>
                </a:lnTo>
                <a:lnTo>
                  <a:pt x="3151" y="896"/>
                </a:lnTo>
                <a:lnTo>
                  <a:pt x="3140" y="907"/>
                </a:lnTo>
                <a:lnTo>
                  <a:pt x="3148" y="915"/>
                </a:lnTo>
                <a:lnTo>
                  <a:pt x="3141" y="922"/>
                </a:lnTo>
                <a:lnTo>
                  <a:pt x="3133" y="913"/>
                </a:lnTo>
                <a:lnTo>
                  <a:pt x="3081" y="965"/>
                </a:lnTo>
                <a:lnTo>
                  <a:pt x="3050" y="977"/>
                </a:lnTo>
                <a:lnTo>
                  <a:pt x="3124" y="905"/>
                </a:lnTo>
                <a:lnTo>
                  <a:pt x="3113" y="894"/>
                </a:lnTo>
                <a:lnTo>
                  <a:pt x="3119" y="887"/>
                </a:lnTo>
                <a:lnTo>
                  <a:pt x="3131" y="898"/>
                </a:lnTo>
                <a:lnTo>
                  <a:pt x="3141" y="889"/>
                </a:lnTo>
                <a:lnTo>
                  <a:pt x="3140" y="889"/>
                </a:lnTo>
                <a:lnTo>
                  <a:pt x="3138" y="886"/>
                </a:lnTo>
                <a:lnTo>
                  <a:pt x="3129" y="875"/>
                </a:lnTo>
                <a:lnTo>
                  <a:pt x="3125" y="861"/>
                </a:lnTo>
                <a:lnTo>
                  <a:pt x="3126" y="844"/>
                </a:lnTo>
                <a:lnTo>
                  <a:pt x="3131" y="827"/>
                </a:lnTo>
                <a:lnTo>
                  <a:pt x="3137" y="815"/>
                </a:lnTo>
                <a:lnTo>
                  <a:pt x="3145" y="805"/>
                </a:lnTo>
                <a:lnTo>
                  <a:pt x="3154" y="795"/>
                </a:lnTo>
                <a:lnTo>
                  <a:pt x="3161" y="788"/>
                </a:lnTo>
                <a:lnTo>
                  <a:pt x="3168" y="785"/>
                </a:lnTo>
                <a:lnTo>
                  <a:pt x="3170" y="785"/>
                </a:lnTo>
                <a:lnTo>
                  <a:pt x="3180" y="787"/>
                </a:lnTo>
                <a:lnTo>
                  <a:pt x="3174" y="778"/>
                </a:lnTo>
                <a:lnTo>
                  <a:pt x="3174" y="775"/>
                </a:lnTo>
                <a:lnTo>
                  <a:pt x="3177" y="768"/>
                </a:lnTo>
                <a:lnTo>
                  <a:pt x="3186" y="758"/>
                </a:lnTo>
                <a:lnTo>
                  <a:pt x="3198" y="747"/>
                </a:lnTo>
                <a:lnTo>
                  <a:pt x="3213" y="734"/>
                </a:lnTo>
                <a:lnTo>
                  <a:pt x="3231" y="720"/>
                </a:lnTo>
                <a:lnTo>
                  <a:pt x="3252" y="705"/>
                </a:lnTo>
                <a:lnTo>
                  <a:pt x="3273" y="691"/>
                </a:lnTo>
                <a:lnTo>
                  <a:pt x="3295" y="676"/>
                </a:lnTo>
                <a:lnTo>
                  <a:pt x="3316" y="662"/>
                </a:lnTo>
                <a:lnTo>
                  <a:pt x="3337" y="649"/>
                </a:lnTo>
                <a:lnTo>
                  <a:pt x="3356" y="637"/>
                </a:lnTo>
                <a:lnTo>
                  <a:pt x="3372" y="627"/>
                </a:lnTo>
                <a:lnTo>
                  <a:pt x="3385" y="619"/>
                </a:lnTo>
                <a:lnTo>
                  <a:pt x="3404" y="608"/>
                </a:lnTo>
                <a:close/>
                <a:moveTo>
                  <a:pt x="894" y="606"/>
                </a:moveTo>
                <a:lnTo>
                  <a:pt x="880" y="622"/>
                </a:lnTo>
                <a:lnTo>
                  <a:pt x="868" y="635"/>
                </a:lnTo>
                <a:lnTo>
                  <a:pt x="859" y="646"/>
                </a:lnTo>
                <a:lnTo>
                  <a:pt x="852" y="654"/>
                </a:lnTo>
                <a:lnTo>
                  <a:pt x="867" y="669"/>
                </a:lnTo>
                <a:lnTo>
                  <a:pt x="886" y="681"/>
                </a:lnTo>
                <a:lnTo>
                  <a:pt x="906" y="689"/>
                </a:lnTo>
                <a:lnTo>
                  <a:pt x="907" y="677"/>
                </a:lnTo>
                <a:lnTo>
                  <a:pt x="908" y="661"/>
                </a:lnTo>
                <a:lnTo>
                  <a:pt x="907" y="643"/>
                </a:lnTo>
                <a:lnTo>
                  <a:pt x="903" y="625"/>
                </a:lnTo>
                <a:lnTo>
                  <a:pt x="894" y="606"/>
                </a:lnTo>
                <a:close/>
                <a:moveTo>
                  <a:pt x="851" y="583"/>
                </a:moveTo>
                <a:lnTo>
                  <a:pt x="839" y="583"/>
                </a:lnTo>
                <a:lnTo>
                  <a:pt x="830" y="585"/>
                </a:lnTo>
                <a:lnTo>
                  <a:pt x="822" y="587"/>
                </a:lnTo>
                <a:lnTo>
                  <a:pt x="826" y="608"/>
                </a:lnTo>
                <a:lnTo>
                  <a:pt x="835" y="628"/>
                </a:lnTo>
                <a:lnTo>
                  <a:pt x="846" y="646"/>
                </a:lnTo>
                <a:lnTo>
                  <a:pt x="852" y="637"/>
                </a:lnTo>
                <a:lnTo>
                  <a:pt x="862" y="627"/>
                </a:lnTo>
                <a:lnTo>
                  <a:pt x="874" y="614"/>
                </a:lnTo>
                <a:lnTo>
                  <a:pt x="888" y="599"/>
                </a:lnTo>
                <a:lnTo>
                  <a:pt x="876" y="589"/>
                </a:lnTo>
                <a:lnTo>
                  <a:pt x="863" y="584"/>
                </a:lnTo>
                <a:lnTo>
                  <a:pt x="851" y="583"/>
                </a:lnTo>
                <a:close/>
                <a:moveTo>
                  <a:pt x="921" y="579"/>
                </a:moveTo>
                <a:lnTo>
                  <a:pt x="902" y="600"/>
                </a:lnTo>
                <a:lnTo>
                  <a:pt x="910" y="616"/>
                </a:lnTo>
                <a:lnTo>
                  <a:pt x="916" y="634"/>
                </a:lnTo>
                <a:lnTo>
                  <a:pt x="919" y="651"/>
                </a:lnTo>
                <a:lnTo>
                  <a:pt x="919" y="668"/>
                </a:lnTo>
                <a:lnTo>
                  <a:pt x="917" y="682"/>
                </a:lnTo>
                <a:lnTo>
                  <a:pt x="916" y="692"/>
                </a:lnTo>
                <a:lnTo>
                  <a:pt x="929" y="694"/>
                </a:lnTo>
                <a:lnTo>
                  <a:pt x="943" y="695"/>
                </a:lnTo>
                <a:lnTo>
                  <a:pt x="970" y="692"/>
                </a:lnTo>
                <a:lnTo>
                  <a:pt x="993" y="684"/>
                </a:lnTo>
                <a:lnTo>
                  <a:pt x="1015" y="671"/>
                </a:lnTo>
                <a:lnTo>
                  <a:pt x="1006" y="663"/>
                </a:lnTo>
                <a:lnTo>
                  <a:pt x="994" y="654"/>
                </a:lnTo>
                <a:lnTo>
                  <a:pt x="980" y="641"/>
                </a:lnTo>
                <a:lnTo>
                  <a:pt x="964" y="626"/>
                </a:lnTo>
                <a:lnTo>
                  <a:pt x="947" y="608"/>
                </a:lnTo>
                <a:lnTo>
                  <a:pt x="929" y="589"/>
                </a:lnTo>
                <a:lnTo>
                  <a:pt x="926" y="585"/>
                </a:lnTo>
                <a:lnTo>
                  <a:pt x="921" y="579"/>
                </a:lnTo>
                <a:close/>
                <a:moveTo>
                  <a:pt x="1744" y="578"/>
                </a:moveTo>
                <a:lnTo>
                  <a:pt x="1901" y="712"/>
                </a:lnTo>
                <a:lnTo>
                  <a:pt x="1792" y="887"/>
                </a:lnTo>
                <a:lnTo>
                  <a:pt x="1744" y="578"/>
                </a:lnTo>
                <a:close/>
                <a:moveTo>
                  <a:pt x="957" y="549"/>
                </a:moveTo>
                <a:lnTo>
                  <a:pt x="946" y="558"/>
                </a:lnTo>
                <a:lnTo>
                  <a:pt x="934" y="567"/>
                </a:lnTo>
                <a:lnTo>
                  <a:pt x="931" y="571"/>
                </a:lnTo>
                <a:lnTo>
                  <a:pt x="929" y="573"/>
                </a:lnTo>
                <a:lnTo>
                  <a:pt x="932" y="577"/>
                </a:lnTo>
                <a:lnTo>
                  <a:pt x="936" y="583"/>
                </a:lnTo>
                <a:lnTo>
                  <a:pt x="955" y="602"/>
                </a:lnTo>
                <a:lnTo>
                  <a:pt x="973" y="620"/>
                </a:lnTo>
                <a:lnTo>
                  <a:pt x="989" y="635"/>
                </a:lnTo>
                <a:lnTo>
                  <a:pt x="1003" y="648"/>
                </a:lnTo>
                <a:lnTo>
                  <a:pt x="1015" y="658"/>
                </a:lnTo>
                <a:lnTo>
                  <a:pt x="1022" y="665"/>
                </a:lnTo>
                <a:lnTo>
                  <a:pt x="1040" y="646"/>
                </a:lnTo>
                <a:lnTo>
                  <a:pt x="1053" y="625"/>
                </a:lnTo>
                <a:lnTo>
                  <a:pt x="1061" y="600"/>
                </a:lnTo>
                <a:lnTo>
                  <a:pt x="1064" y="574"/>
                </a:lnTo>
                <a:lnTo>
                  <a:pt x="1064" y="570"/>
                </a:lnTo>
                <a:lnTo>
                  <a:pt x="1055" y="571"/>
                </a:lnTo>
                <a:lnTo>
                  <a:pt x="1043" y="572"/>
                </a:lnTo>
                <a:lnTo>
                  <a:pt x="1030" y="573"/>
                </a:lnTo>
                <a:lnTo>
                  <a:pt x="1014" y="572"/>
                </a:lnTo>
                <a:lnTo>
                  <a:pt x="999" y="570"/>
                </a:lnTo>
                <a:lnTo>
                  <a:pt x="983" y="565"/>
                </a:lnTo>
                <a:lnTo>
                  <a:pt x="969" y="559"/>
                </a:lnTo>
                <a:lnTo>
                  <a:pt x="957" y="549"/>
                </a:lnTo>
                <a:close/>
                <a:moveTo>
                  <a:pt x="1404" y="545"/>
                </a:moveTo>
                <a:lnTo>
                  <a:pt x="1397" y="552"/>
                </a:lnTo>
                <a:lnTo>
                  <a:pt x="1388" y="562"/>
                </a:lnTo>
                <a:lnTo>
                  <a:pt x="1377" y="574"/>
                </a:lnTo>
                <a:lnTo>
                  <a:pt x="1371" y="578"/>
                </a:lnTo>
                <a:lnTo>
                  <a:pt x="1366" y="583"/>
                </a:lnTo>
                <a:lnTo>
                  <a:pt x="1354" y="591"/>
                </a:lnTo>
                <a:lnTo>
                  <a:pt x="1343" y="597"/>
                </a:lnTo>
                <a:lnTo>
                  <a:pt x="1494" y="727"/>
                </a:lnTo>
                <a:lnTo>
                  <a:pt x="1496" y="725"/>
                </a:lnTo>
                <a:lnTo>
                  <a:pt x="1506" y="716"/>
                </a:lnTo>
                <a:lnTo>
                  <a:pt x="1404" y="545"/>
                </a:lnTo>
                <a:close/>
                <a:moveTo>
                  <a:pt x="210" y="528"/>
                </a:moveTo>
                <a:lnTo>
                  <a:pt x="182" y="529"/>
                </a:lnTo>
                <a:lnTo>
                  <a:pt x="158" y="534"/>
                </a:lnTo>
                <a:lnTo>
                  <a:pt x="135" y="543"/>
                </a:lnTo>
                <a:lnTo>
                  <a:pt x="115" y="555"/>
                </a:lnTo>
                <a:lnTo>
                  <a:pt x="97" y="570"/>
                </a:lnTo>
                <a:lnTo>
                  <a:pt x="84" y="588"/>
                </a:lnTo>
                <a:lnTo>
                  <a:pt x="75" y="611"/>
                </a:lnTo>
                <a:lnTo>
                  <a:pt x="70" y="635"/>
                </a:lnTo>
                <a:lnTo>
                  <a:pt x="71" y="661"/>
                </a:lnTo>
                <a:lnTo>
                  <a:pt x="78" y="688"/>
                </a:lnTo>
                <a:lnTo>
                  <a:pt x="90" y="716"/>
                </a:lnTo>
                <a:lnTo>
                  <a:pt x="106" y="744"/>
                </a:lnTo>
                <a:lnTo>
                  <a:pt x="112" y="753"/>
                </a:lnTo>
                <a:lnTo>
                  <a:pt x="47" y="792"/>
                </a:lnTo>
                <a:lnTo>
                  <a:pt x="65" y="798"/>
                </a:lnTo>
                <a:lnTo>
                  <a:pt x="85" y="806"/>
                </a:lnTo>
                <a:lnTo>
                  <a:pt x="111" y="814"/>
                </a:lnTo>
                <a:lnTo>
                  <a:pt x="138" y="824"/>
                </a:lnTo>
                <a:lnTo>
                  <a:pt x="167" y="833"/>
                </a:lnTo>
                <a:lnTo>
                  <a:pt x="196" y="842"/>
                </a:lnTo>
                <a:lnTo>
                  <a:pt x="225" y="850"/>
                </a:lnTo>
                <a:lnTo>
                  <a:pt x="255" y="857"/>
                </a:lnTo>
                <a:lnTo>
                  <a:pt x="270" y="861"/>
                </a:lnTo>
                <a:lnTo>
                  <a:pt x="288" y="864"/>
                </a:lnTo>
                <a:lnTo>
                  <a:pt x="307" y="867"/>
                </a:lnTo>
                <a:lnTo>
                  <a:pt x="330" y="869"/>
                </a:lnTo>
                <a:lnTo>
                  <a:pt x="353" y="870"/>
                </a:lnTo>
                <a:lnTo>
                  <a:pt x="375" y="870"/>
                </a:lnTo>
                <a:lnTo>
                  <a:pt x="398" y="868"/>
                </a:lnTo>
                <a:lnTo>
                  <a:pt x="419" y="864"/>
                </a:lnTo>
                <a:lnTo>
                  <a:pt x="440" y="857"/>
                </a:lnTo>
                <a:lnTo>
                  <a:pt x="458" y="848"/>
                </a:lnTo>
                <a:lnTo>
                  <a:pt x="474" y="835"/>
                </a:lnTo>
                <a:lnTo>
                  <a:pt x="486" y="817"/>
                </a:lnTo>
                <a:lnTo>
                  <a:pt x="496" y="795"/>
                </a:lnTo>
                <a:lnTo>
                  <a:pt x="500" y="770"/>
                </a:lnTo>
                <a:lnTo>
                  <a:pt x="499" y="744"/>
                </a:lnTo>
                <a:lnTo>
                  <a:pt x="493" y="717"/>
                </a:lnTo>
                <a:lnTo>
                  <a:pt x="481" y="690"/>
                </a:lnTo>
                <a:lnTo>
                  <a:pt x="465" y="663"/>
                </a:lnTo>
                <a:lnTo>
                  <a:pt x="444" y="637"/>
                </a:lnTo>
                <a:lnTo>
                  <a:pt x="420" y="613"/>
                </a:lnTo>
                <a:lnTo>
                  <a:pt x="392" y="590"/>
                </a:lnTo>
                <a:lnTo>
                  <a:pt x="360" y="570"/>
                </a:lnTo>
                <a:lnTo>
                  <a:pt x="330" y="555"/>
                </a:lnTo>
                <a:lnTo>
                  <a:pt x="300" y="543"/>
                </a:lnTo>
                <a:lnTo>
                  <a:pt x="269" y="534"/>
                </a:lnTo>
                <a:lnTo>
                  <a:pt x="239" y="529"/>
                </a:lnTo>
                <a:lnTo>
                  <a:pt x="210" y="528"/>
                </a:lnTo>
                <a:close/>
                <a:moveTo>
                  <a:pt x="206" y="507"/>
                </a:moveTo>
                <a:lnTo>
                  <a:pt x="238" y="508"/>
                </a:lnTo>
                <a:lnTo>
                  <a:pt x="271" y="514"/>
                </a:lnTo>
                <a:lnTo>
                  <a:pt x="304" y="522"/>
                </a:lnTo>
                <a:lnTo>
                  <a:pt x="337" y="535"/>
                </a:lnTo>
                <a:lnTo>
                  <a:pt x="371" y="552"/>
                </a:lnTo>
                <a:lnTo>
                  <a:pt x="402" y="572"/>
                </a:lnTo>
                <a:lnTo>
                  <a:pt x="431" y="594"/>
                </a:lnTo>
                <a:lnTo>
                  <a:pt x="456" y="618"/>
                </a:lnTo>
                <a:lnTo>
                  <a:pt x="476" y="644"/>
                </a:lnTo>
                <a:lnTo>
                  <a:pt x="494" y="671"/>
                </a:lnTo>
                <a:lnTo>
                  <a:pt x="507" y="698"/>
                </a:lnTo>
                <a:lnTo>
                  <a:pt x="515" y="726"/>
                </a:lnTo>
                <a:lnTo>
                  <a:pt x="521" y="753"/>
                </a:lnTo>
                <a:lnTo>
                  <a:pt x="519" y="779"/>
                </a:lnTo>
                <a:lnTo>
                  <a:pt x="514" y="805"/>
                </a:lnTo>
                <a:lnTo>
                  <a:pt x="504" y="827"/>
                </a:lnTo>
                <a:lnTo>
                  <a:pt x="490" y="847"/>
                </a:lnTo>
                <a:lnTo>
                  <a:pt x="473" y="862"/>
                </a:lnTo>
                <a:lnTo>
                  <a:pt x="451" y="875"/>
                </a:lnTo>
                <a:lnTo>
                  <a:pt x="426" y="883"/>
                </a:lnTo>
                <a:lnTo>
                  <a:pt x="397" y="889"/>
                </a:lnTo>
                <a:lnTo>
                  <a:pt x="364" y="891"/>
                </a:lnTo>
                <a:lnTo>
                  <a:pt x="329" y="890"/>
                </a:lnTo>
                <a:lnTo>
                  <a:pt x="290" y="885"/>
                </a:lnTo>
                <a:lnTo>
                  <a:pt x="249" y="877"/>
                </a:lnTo>
                <a:lnTo>
                  <a:pt x="224" y="870"/>
                </a:lnTo>
                <a:lnTo>
                  <a:pt x="199" y="864"/>
                </a:lnTo>
                <a:lnTo>
                  <a:pt x="173" y="855"/>
                </a:lnTo>
                <a:lnTo>
                  <a:pt x="147" y="848"/>
                </a:lnTo>
                <a:lnTo>
                  <a:pt x="122" y="839"/>
                </a:lnTo>
                <a:lnTo>
                  <a:pt x="98" y="831"/>
                </a:lnTo>
                <a:lnTo>
                  <a:pt x="77" y="824"/>
                </a:lnTo>
                <a:lnTo>
                  <a:pt x="59" y="817"/>
                </a:lnTo>
                <a:lnTo>
                  <a:pt x="42" y="812"/>
                </a:lnTo>
                <a:lnTo>
                  <a:pt x="31" y="808"/>
                </a:lnTo>
                <a:lnTo>
                  <a:pt x="23" y="805"/>
                </a:lnTo>
                <a:lnTo>
                  <a:pt x="20" y="803"/>
                </a:lnTo>
                <a:lnTo>
                  <a:pt x="0" y="796"/>
                </a:lnTo>
                <a:lnTo>
                  <a:pt x="84" y="746"/>
                </a:lnTo>
                <a:lnTo>
                  <a:pt x="67" y="716"/>
                </a:lnTo>
                <a:lnTo>
                  <a:pt x="56" y="687"/>
                </a:lnTo>
                <a:lnTo>
                  <a:pt x="51" y="657"/>
                </a:lnTo>
                <a:lnTo>
                  <a:pt x="51" y="629"/>
                </a:lnTo>
                <a:lnTo>
                  <a:pt x="55" y="602"/>
                </a:lnTo>
                <a:lnTo>
                  <a:pt x="66" y="577"/>
                </a:lnTo>
                <a:lnTo>
                  <a:pt x="81" y="557"/>
                </a:lnTo>
                <a:lnTo>
                  <a:pt x="101" y="539"/>
                </a:lnTo>
                <a:lnTo>
                  <a:pt x="123" y="525"/>
                </a:lnTo>
                <a:lnTo>
                  <a:pt x="148" y="516"/>
                </a:lnTo>
                <a:lnTo>
                  <a:pt x="177" y="509"/>
                </a:lnTo>
                <a:lnTo>
                  <a:pt x="206" y="507"/>
                </a:lnTo>
                <a:close/>
                <a:moveTo>
                  <a:pt x="1039" y="500"/>
                </a:moveTo>
                <a:lnTo>
                  <a:pt x="1030" y="503"/>
                </a:lnTo>
                <a:lnTo>
                  <a:pt x="1017" y="509"/>
                </a:lnTo>
                <a:lnTo>
                  <a:pt x="1001" y="519"/>
                </a:lnTo>
                <a:lnTo>
                  <a:pt x="984" y="530"/>
                </a:lnTo>
                <a:lnTo>
                  <a:pt x="964" y="544"/>
                </a:lnTo>
                <a:lnTo>
                  <a:pt x="977" y="552"/>
                </a:lnTo>
                <a:lnTo>
                  <a:pt x="992" y="559"/>
                </a:lnTo>
                <a:lnTo>
                  <a:pt x="1008" y="562"/>
                </a:lnTo>
                <a:lnTo>
                  <a:pt x="1026" y="563"/>
                </a:lnTo>
                <a:lnTo>
                  <a:pt x="1041" y="562"/>
                </a:lnTo>
                <a:lnTo>
                  <a:pt x="1054" y="561"/>
                </a:lnTo>
                <a:lnTo>
                  <a:pt x="1063" y="560"/>
                </a:lnTo>
                <a:lnTo>
                  <a:pt x="1059" y="538"/>
                </a:lnTo>
                <a:lnTo>
                  <a:pt x="1050" y="518"/>
                </a:lnTo>
                <a:lnTo>
                  <a:pt x="1039" y="500"/>
                </a:lnTo>
                <a:close/>
                <a:moveTo>
                  <a:pt x="860" y="486"/>
                </a:moveTo>
                <a:lnTo>
                  <a:pt x="844" y="504"/>
                </a:lnTo>
                <a:lnTo>
                  <a:pt x="832" y="524"/>
                </a:lnTo>
                <a:lnTo>
                  <a:pt x="824" y="548"/>
                </a:lnTo>
                <a:lnTo>
                  <a:pt x="822" y="574"/>
                </a:lnTo>
                <a:lnTo>
                  <a:pt x="822" y="576"/>
                </a:lnTo>
                <a:lnTo>
                  <a:pt x="831" y="574"/>
                </a:lnTo>
                <a:lnTo>
                  <a:pt x="843" y="573"/>
                </a:lnTo>
                <a:lnTo>
                  <a:pt x="854" y="573"/>
                </a:lnTo>
                <a:lnTo>
                  <a:pt x="868" y="575"/>
                </a:lnTo>
                <a:lnTo>
                  <a:pt x="882" y="581"/>
                </a:lnTo>
                <a:lnTo>
                  <a:pt x="895" y="592"/>
                </a:lnTo>
                <a:lnTo>
                  <a:pt x="916" y="572"/>
                </a:lnTo>
                <a:lnTo>
                  <a:pt x="899" y="551"/>
                </a:lnTo>
                <a:lnTo>
                  <a:pt x="886" y="531"/>
                </a:lnTo>
                <a:lnTo>
                  <a:pt x="874" y="512"/>
                </a:lnTo>
                <a:lnTo>
                  <a:pt x="866" y="496"/>
                </a:lnTo>
                <a:lnTo>
                  <a:pt x="860" y="486"/>
                </a:lnTo>
                <a:close/>
                <a:moveTo>
                  <a:pt x="977" y="456"/>
                </a:moveTo>
                <a:lnTo>
                  <a:pt x="972" y="463"/>
                </a:lnTo>
                <a:lnTo>
                  <a:pt x="965" y="473"/>
                </a:lnTo>
                <a:lnTo>
                  <a:pt x="960" y="483"/>
                </a:lnTo>
                <a:lnTo>
                  <a:pt x="955" y="495"/>
                </a:lnTo>
                <a:lnTo>
                  <a:pt x="951" y="509"/>
                </a:lnTo>
                <a:lnTo>
                  <a:pt x="952" y="522"/>
                </a:lnTo>
                <a:lnTo>
                  <a:pt x="958" y="535"/>
                </a:lnTo>
                <a:lnTo>
                  <a:pt x="976" y="522"/>
                </a:lnTo>
                <a:lnTo>
                  <a:pt x="993" y="511"/>
                </a:lnTo>
                <a:lnTo>
                  <a:pt x="1010" y="503"/>
                </a:lnTo>
                <a:lnTo>
                  <a:pt x="1022" y="496"/>
                </a:lnTo>
                <a:lnTo>
                  <a:pt x="1032" y="491"/>
                </a:lnTo>
                <a:lnTo>
                  <a:pt x="1016" y="477"/>
                </a:lnTo>
                <a:lnTo>
                  <a:pt x="998" y="465"/>
                </a:lnTo>
                <a:lnTo>
                  <a:pt x="977" y="456"/>
                </a:lnTo>
                <a:close/>
                <a:moveTo>
                  <a:pt x="943" y="452"/>
                </a:moveTo>
                <a:lnTo>
                  <a:pt x="916" y="455"/>
                </a:lnTo>
                <a:lnTo>
                  <a:pt x="890" y="465"/>
                </a:lnTo>
                <a:lnTo>
                  <a:pt x="867" y="479"/>
                </a:lnTo>
                <a:lnTo>
                  <a:pt x="872" y="487"/>
                </a:lnTo>
                <a:lnTo>
                  <a:pt x="878" y="498"/>
                </a:lnTo>
                <a:lnTo>
                  <a:pt x="886" y="512"/>
                </a:lnTo>
                <a:lnTo>
                  <a:pt x="896" y="530"/>
                </a:lnTo>
                <a:lnTo>
                  <a:pt x="908" y="547"/>
                </a:lnTo>
                <a:lnTo>
                  <a:pt x="922" y="565"/>
                </a:lnTo>
                <a:lnTo>
                  <a:pt x="924" y="563"/>
                </a:lnTo>
                <a:lnTo>
                  <a:pt x="928" y="561"/>
                </a:lnTo>
                <a:lnTo>
                  <a:pt x="950" y="542"/>
                </a:lnTo>
                <a:lnTo>
                  <a:pt x="944" y="528"/>
                </a:lnTo>
                <a:lnTo>
                  <a:pt x="942" y="512"/>
                </a:lnTo>
                <a:lnTo>
                  <a:pt x="944" y="498"/>
                </a:lnTo>
                <a:lnTo>
                  <a:pt x="948" y="486"/>
                </a:lnTo>
                <a:lnTo>
                  <a:pt x="954" y="474"/>
                </a:lnTo>
                <a:lnTo>
                  <a:pt x="960" y="463"/>
                </a:lnTo>
                <a:lnTo>
                  <a:pt x="966" y="454"/>
                </a:lnTo>
                <a:lnTo>
                  <a:pt x="955" y="453"/>
                </a:lnTo>
                <a:lnTo>
                  <a:pt x="943" y="452"/>
                </a:lnTo>
                <a:close/>
                <a:moveTo>
                  <a:pt x="943" y="439"/>
                </a:moveTo>
                <a:lnTo>
                  <a:pt x="970" y="442"/>
                </a:lnTo>
                <a:lnTo>
                  <a:pt x="996" y="450"/>
                </a:lnTo>
                <a:lnTo>
                  <a:pt x="1018" y="462"/>
                </a:lnTo>
                <a:lnTo>
                  <a:pt x="1038" y="479"/>
                </a:lnTo>
                <a:lnTo>
                  <a:pt x="1054" y="498"/>
                </a:lnTo>
                <a:lnTo>
                  <a:pt x="1067" y="521"/>
                </a:lnTo>
                <a:lnTo>
                  <a:pt x="1074" y="547"/>
                </a:lnTo>
                <a:lnTo>
                  <a:pt x="1077" y="574"/>
                </a:lnTo>
                <a:lnTo>
                  <a:pt x="1074" y="601"/>
                </a:lnTo>
                <a:lnTo>
                  <a:pt x="1067" y="626"/>
                </a:lnTo>
                <a:lnTo>
                  <a:pt x="1055" y="648"/>
                </a:lnTo>
                <a:lnTo>
                  <a:pt x="1038" y="669"/>
                </a:lnTo>
                <a:lnTo>
                  <a:pt x="1018" y="685"/>
                </a:lnTo>
                <a:lnTo>
                  <a:pt x="996" y="698"/>
                </a:lnTo>
                <a:lnTo>
                  <a:pt x="970" y="705"/>
                </a:lnTo>
                <a:lnTo>
                  <a:pt x="943" y="708"/>
                </a:lnTo>
                <a:lnTo>
                  <a:pt x="916" y="705"/>
                </a:lnTo>
                <a:lnTo>
                  <a:pt x="891" y="698"/>
                </a:lnTo>
                <a:lnTo>
                  <a:pt x="868" y="685"/>
                </a:lnTo>
                <a:lnTo>
                  <a:pt x="848" y="669"/>
                </a:lnTo>
                <a:lnTo>
                  <a:pt x="832" y="648"/>
                </a:lnTo>
                <a:lnTo>
                  <a:pt x="819" y="626"/>
                </a:lnTo>
                <a:lnTo>
                  <a:pt x="811" y="601"/>
                </a:lnTo>
                <a:lnTo>
                  <a:pt x="808" y="574"/>
                </a:lnTo>
                <a:lnTo>
                  <a:pt x="811" y="547"/>
                </a:lnTo>
                <a:lnTo>
                  <a:pt x="819" y="521"/>
                </a:lnTo>
                <a:lnTo>
                  <a:pt x="832" y="498"/>
                </a:lnTo>
                <a:lnTo>
                  <a:pt x="848" y="479"/>
                </a:lnTo>
                <a:lnTo>
                  <a:pt x="868" y="462"/>
                </a:lnTo>
                <a:lnTo>
                  <a:pt x="891" y="450"/>
                </a:lnTo>
                <a:lnTo>
                  <a:pt x="916" y="442"/>
                </a:lnTo>
                <a:lnTo>
                  <a:pt x="943" y="439"/>
                </a:lnTo>
                <a:close/>
                <a:moveTo>
                  <a:pt x="475" y="437"/>
                </a:moveTo>
                <a:lnTo>
                  <a:pt x="466" y="439"/>
                </a:lnTo>
                <a:lnTo>
                  <a:pt x="457" y="445"/>
                </a:lnTo>
                <a:lnTo>
                  <a:pt x="453" y="453"/>
                </a:lnTo>
                <a:lnTo>
                  <a:pt x="451" y="464"/>
                </a:lnTo>
                <a:lnTo>
                  <a:pt x="454" y="476"/>
                </a:lnTo>
                <a:lnTo>
                  <a:pt x="459" y="486"/>
                </a:lnTo>
                <a:lnTo>
                  <a:pt x="468" y="492"/>
                </a:lnTo>
                <a:lnTo>
                  <a:pt x="477" y="495"/>
                </a:lnTo>
                <a:lnTo>
                  <a:pt x="487" y="493"/>
                </a:lnTo>
                <a:lnTo>
                  <a:pt x="496" y="488"/>
                </a:lnTo>
                <a:lnTo>
                  <a:pt x="501" y="479"/>
                </a:lnTo>
                <a:lnTo>
                  <a:pt x="502" y="468"/>
                </a:lnTo>
                <a:lnTo>
                  <a:pt x="499" y="456"/>
                </a:lnTo>
                <a:lnTo>
                  <a:pt x="494" y="447"/>
                </a:lnTo>
                <a:lnTo>
                  <a:pt x="485" y="440"/>
                </a:lnTo>
                <a:lnTo>
                  <a:pt x="475" y="437"/>
                </a:lnTo>
                <a:close/>
                <a:moveTo>
                  <a:pt x="1662" y="431"/>
                </a:moveTo>
                <a:lnTo>
                  <a:pt x="1669" y="467"/>
                </a:lnTo>
                <a:lnTo>
                  <a:pt x="1685" y="464"/>
                </a:lnTo>
                <a:lnTo>
                  <a:pt x="1687" y="476"/>
                </a:lnTo>
                <a:lnTo>
                  <a:pt x="1671" y="479"/>
                </a:lnTo>
                <a:lnTo>
                  <a:pt x="1672" y="491"/>
                </a:lnTo>
                <a:lnTo>
                  <a:pt x="1700" y="487"/>
                </a:lnTo>
                <a:lnTo>
                  <a:pt x="1701" y="498"/>
                </a:lnTo>
                <a:lnTo>
                  <a:pt x="1674" y="502"/>
                </a:lnTo>
                <a:lnTo>
                  <a:pt x="1677" y="520"/>
                </a:lnTo>
                <a:lnTo>
                  <a:pt x="1693" y="517"/>
                </a:lnTo>
                <a:lnTo>
                  <a:pt x="1696" y="529"/>
                </a:lnTo>
                <a:lnTo>
                  <a:pt x="1678" y="531"/>
                </a:lnTo>
                <a:lnTo>
                  <a:pt x="1680" y="544"/>
                </a:lnTo>
                <a:lnTo>
                  <a:pt x="1708" y="539"/>
                </a:lnTo>
                <a:lnTo>
                  <a:pt x="1711" y="550"/>
                </a:lnTo>
                <a:lnTo>
                  <a:pt x="1683" y="556"/>
                </a:lnTo>
                <a:lnTo>
                  <a:pt x="1685" y="571"/>
                </a:lnTo>
                <a:lnTo>
                  <a:pt x="1703" y="567"/>
                </a:lnTo>
                <a:lnTo>
                  <a:pt x="1704" y="579"/>
                </a:lnTo>
                <a:lnTo>
                  <a:pt x="1687" y="583"/>
                </a:lnTo>
                <a:lnTo>
                  <a:pt x="1689" y="594"/>
                </a:lnTo>
                <a:lnTo>
                  <a:pt x="1717" y="590"/>
                </a:lnTo>
                <a:lnTo>
                  <a:pt x="1719" y="602"/>
                </a:lnTo>
                <a:lnTo>
                  <a:pt x="1691" y="606"/>
                </a:lnTo>
                <a:lnTo>
                  <a:pt x="1693" y="623"/>
                </a:lnTo>
                <a:lnTo>
                  <a:pt x="1712" y="621"/>
                </a:lnTo>
                <a:lnTo>
                  <a:pt x="1714" y="632"/>
                </a:lnTo>
                <a:lnTo>
                  <a:pt x="1696" y="634"/>
                </a:lnTo>
                <a:lnTo>
                  <a:pt x="1698" y="647"/>
                </a:lnTo>
                <a:lnTo>
                  <a:pt x="1726" y="643"/>
                </a:lnTo>
                <a:lnTo>
                  <a:pt x="1728" y="655"/>
                </a:lnTo>
                <a:lnTo>
                  <a:pt x="1700" y="659"/>
                </a:lnTo>
                <a:lnTo>
                  <a:pt x="1702" y="675"/>
                </a:lnTo>
                <a:lnTo>
                  <a:pt x="1717" y="673"/>
                </a:lnTo>
                <a:lnTo>
                  <a:pt x="1719" y="685"/>
                </a:lnTo>
                <a:lnTo>
                  <a:pt x="1704" y="687"/>
                </a:lnTo>
                <a:lnTo>
                  <a:pt x="1706" y="700"/>
                </a:lnTo>
                <a:lnTo>
                  <a:pt x="1731" y="696"/>
                </a:lnTo>
                <a:lnTo>
                  <a:pt x="1733" y="708"/>
                </a:lnTo>
                <a:lnTo>
                  <a:pt x="1708" y="711"/>
                </a:lnTo>
                <a:lnTo>
                  <a:pt x="1711" y="728"/>
                </a:lnTo>
                <a:lnTo>
                  <a:pt x="1726" y="726"/>
                </a:lnTo>
                <a:lnTo>
                  <a:pt x="1728" y="738"/>
                </a:lnTo>
                <a:lnTo>
                  <a:pt x="1713" y="740"/>
                </a:lnTo>
                <a:lnTo>
                  <a:pt x="1715" y="752"/>
                </a:lnTo>
                <a:lnTo>
                  <a:pt x="1741" y="748"/>
                </a:lnTo>
                <a:lnTo>
                  <a:pt x="1742" y="759"/>
                </a:lnTo>
                <a:lnTo>
                  <a:pt x="1718" y="764"/>
                </a:lnTo>
                <a:lnTo>
                  <a:pt x="1720" y="772"/>
                </a:lnTo>
                <a:lnTo>
                  <a:pt x="1719" y="772"/>
                </a:lnTo>
                <a:lnTo>
                  <a:pt x="1721" y="788"/>
                </a:lnTo>
                <a:lnTo>
                  <a:pt x="1743" y="784"/>
                </a:lnTo>
                <a:lnTo>
                  <a:pt x="1745" y="796"/>
                </a:lnTo>
                <a:lnTo>
                  <a:pt x="1724" y="799"/>
                </a:lnTo>
                <a:lnTo>
                  <a:pt x="1726" y="812"/>
                </a:lnTo>
                <a:lnTo>
                  <a:pt x="1757" y="807"/>
                </a:lnTo>
                <a:lnTo>
                  <a:pt x="1759" y="819"/>
                </a:lnTo>
                <a:lnTo>
                  <a:pt x="1728" y="823"/>
                </a:lnTo>
                <a:lnTo>
                  <a:pt x="1731" y="840"/>
                </a:lnTo>
                <a:lnTo>
                  <a:pt x="1752" y="837"/>
                </a:lnTo>
                <a:lnTo>
                  <a:pt x="1754" y="849"/>
                </a:lnTo>
                <a:lnTo>
                  <a:pt x="1732" y="852"/>
                </a:lnTo>
                <a:lnTo>
                  <a:pt x="1734" y="865"/>
                </a:lnTo>
                <a:lnTo>
                  <a:pt x="1766" y="859"/>
                </a:lnTo>
                <a:lnTo>
                  <a:pt x="1768" y="870"/>
                </a:lnTo>
                <a:lnTo>
                  <a:pt x="1736" y="876"/>
                </a:lnTo>
                <a:lnTo>
                  <a:pt x="1740" y="892"/>
                </a:lnTo>
                <a:lnTo>
                  <a:pt x="1760" y="887"/>
                </a:lnTo>
                <a:lnTo>
                  <a:pt x="1762" y="899"/>
                </a:lnTo>
                <a:lnTo>
                  <a:pt x="1741" y="903"/>
                </a:lnTo>
                <a:lnTo>
                  <a:pt x="1743" y="915"/>
                </a:lnTo>
                <a:lnTo>
                  <a:pt x="1774" y="911"/>
                </a:lnTo>
                <a:lnTo>
                  <a:pt x="1776" y="922"/>
                </a:lnTo>
                <a:lnTo>
                  <a:pt x="1745" y="927"/>
                </a:lnTo>
                <a:lnTo>
                  <a:pt x="1747" y="945"/>
                </a:lnTo>
                <a:lnTo>
                  <a:pt x="1769" y="941"/>
                </a:lnTo>
                <a:lnTo>
                  <a:pt x="1771" y="952"/>
                </a:lnTo>
                <a:lnTo>
                  <a:pt x="1749" y="955"/>
                </a:lnTo>
                <a:lnTo>
                  <a:pt x="1752" y="968"/>
                </a:lnTo>
                <a:lnTo>
                  <a:pt x="1783" y="963"/>
                </a:lnTo>
                <a:lnTo>
                  <a:pt x="1785" y="975"/>
                </a:lnTo>
                <a:lnTo>
                  <a:pt x="1753" y="980"/>
                </a:lnTo>
                <a:lnTo>
                  <a:pt x="1756" y="997"/>
                </a:lnTo>
                <a:lnTo>
                  <a:pt x="1774" y="994"/>
                </a:lnTo>
                <a:lnTo>
                  <a:pt x="1776" y="1006"/>
                </a:lnTo>
                <a:lnTo>
                  <a:pt x="1758" y="1008"/>
                </a:lnTo>
                <a:lnTo>
                  <a:pt x="1763" y="1045"/>
                </a:lnTo>
                <a:lnTo>
                  <a:pt x="1980" y="695"/>
                </a:lnTo>
                <a:lnTo>
                  <a:pt x="1662" y="431"/>
                </a:lnTo>
                <a:close/>
                <a:moveTo>
                  <a:pt x="1304" y="430"/>
                </a:moveTo>
                <a:lnTo>
                  <a:pt x="1287" y="433"/>
                </a:lnTo>
                <a:lnTo>
                  <a:pt x="1273" y="439"/>
                </a:lnTo>
                <a:lnTo>
                  <a:pt x="1264" y="451"/>
                </a:lnTo>
                <a:lnTo>
                  <a:pt x="1257" y="466"/>
                </a:lnTo>
                <a:lnTo>
                  <a:pt x="1255" y="484"/>
                </a:lnTo>
                <a:lnTo>
                  <a:pt x="1255" y="506"/>
                </a:lnTo>
                <a:lnTo>
                  <a:pt x="1257" y="529"/>
                </a:lnTo>
                <a:lnTo>
                  <a:pt x="1262" y="553"/>
                </a:lnTo>
                <a:lnTo>
                  <a:pt x="1268" y="578"/>
                </a:lnTo>
                <a:lnTo>
                  <a:pt x="1277" y="602"/>
                </a:lnTo>
                <a:lnTo>
                  <a:pt x="1286" y="625"/>
                </a:lnTo>
                <a:lnTo>
                  <a:pt x="1296" y="646"/>
                </a:lnTo>
                <a:lnTo>
                  <a:pt x="1307" y="665"/>
                </a:lnTo>
                <a:lnTo>
                  <a:pt x="1318" y="681"/>
                </a:lnTo>
                <a:lnTo>
                  <a:pt x="1335" y="699"/>
                </a:lnTo>
                <a:lnTo>
                  <a:pt x="1355" y="713"/>
                </a:lnTo>
                <a:lnTo>
                  <a:pt x="1378" y="723"/>
                </a:lnTo>
                <a:lnTo>
                  <a:pt x="1402" y="727"/>
                </a:lnTo>
                <a:lnTo>
                  <a:pt x="1425" y="726"/>
                </a:lnTo>
                <a:lnTo>
                  <a:pt x="1449" y="720"/>
                </a:lnTo>
                <a:lnTo>
                  <a:pt x="1455" y="718"/>
                </a:lnTo>
                <a:lnTo>
                  <a:pt x="1476" y="744"/>
                </a:lnTo>
                <a:lnTo>
                  <a:pt x="1478" y="743"/>
                </a:lnTo>
                <a:lnTo>
                  <a:pt x="1480" y="742"/>
                </a:lnTo>
                <a:lnTo>
                  <a:pt x="1489" y="734"/>
                </a:lnTo>
                <a:lnTo>
                  <a:pt x="1324" y="592"/>
                </a:lnTo>
                <a:lnTo>
                  <a:pt x="1333" y="590"/>
                </a:lnTo>
                <a:lnTo>
                  <a:pt x="1336" y="589"/>
                </a:lnTo>
                <a:lnTo>
                  <a:pt x="1342" y="587"/>
                </a:lnTo>
                <a:lnTo>
                  <a:pt x="1351" y="583"/>
                </a:lnTo>
                <a:lnTo>
                  <a:pt x="1361" y="575"/>
                </a:lnTo>
                <a:lnTo>
                  <a:pt x="1366" y="572"/>
                </a:lnTo>
                <a:lnTo>
                  <a:pt x="1370" y="567"/>
                </a:lnTo>
                <a:lnTo>
                  <a:pt x="1380" y="557"/>
                </a:lnTo>
                <a:lnTo>
                  <a:pt x="1389" y="548"/>
                </a:lnTo>
                <a:lnTo>
                  <a:pt x="1395" y="540"/>
                </a:lnTo>
                <a:lnTo>
                  <a:pt x="1400" y="535"/>
                </a:lnTo>
                <a:lnTo>
                  <a:pt x="1402" y="534"/>
                </a:lnTo>
                <a:lnTo>
                  <a:pt x="1406" y="529"/>
                </a:lnTo>
                <a:lnTo>
                  <a:pt x="1512" y="710"/>
                </a:lnTo>
                <a:lnTo>
                  <a:pt x="1514" y="710"/>
                </a:lnTo>
                <a:lnTo>
                  <a:pt x="1517" y="706"/>
                </a:lnTo>
                <a:lnTo>
                  <a:pt x="1519" y="704"/>
                </a:lnTo>
                <a:lnTo>
                  <a:pt x="1521" y="703"/>
                </a:lnTo>
                <a:lnTo>
                  <a:pt x="1503" y="681"/>
                </a:lnTo>
                <a:lnTo>
                  <a:pt x="1506" y="674"/>
                </a:lnTo>
                <a:lnTo>
                  <a:pt x="1517" y="653"/>
                </a:lnTo>
                <a:lnTo>
                  <a:pt x="1522" y="630"/>
                </a:lnTo>
                <a:lnTo>
                  <a:pt x="1522" y="606"/>
                </a:lnTo>
                <a:lnTo>
                  <a:pt x="1519" y="583"/>
                </a:lnTo>
                <a:lnTo>
                  <a:pt x="1510" y="560"/>
                </a:lnTo>
                <a:lnTo>
                  <a:pt x="1497" y="539"/>
                </a:lnTo>
                <a:lnTo>
                  <a:pt x="1484" y="525"/>
                </a:lnTo>
                <a:lnTo>
                  <a:pt x="1469" y="510"/>
                </a:lnTo>
                <a:lnTo>
                  <a:pt x="1451" y="495"/>
                </a:lnTo>
                <a:lnTo>
                  <a:pt x="1431" y="481"/>
                </a:lnTo>
                <a:lnTo>
                  <a:pt x="1409" y="467"/>
                </a:lnTo>
                <a:lnTo>
                  <a:pt x="1388" y="455"/>
                </a:lnTo>
                <a:lnTo>
                  <a:pt x="1365" y="445"/>
                </a:lnTo>
                <a:lnTo>
                  <a:pt x="1343" y="437"/>
                </a:lnTo>
                <a:lnTo>
                  <a:pt x="1323" y="432"/>
                </a:lnTo>
                <a:lnTo>
                  <a:pt x="1304" y="430"/>
                </a:lnTo>
                <a:close/>
                <a:moveTo>
                  <a:pt x="539" y="428"/>
                </a:moveTo>
                <a:lnTo>
                  <a:pt x="529" y="431"/>
                </a:lnTo>
                <a:lnTo>
                  <a:pt x="522" y="436"/>
                </a:lnTo>
                <a:lnTo>
                  <a:pt x="516" y="445"/>
                </a:lnTo>
                <a:lnTo>
                  <a:pt x="515" y="455"/>
                </a:lnTo>
                <a:lnTo>
                  <a:pt x="517" y="466"/>
                </a:lnTo>
                <a:lnTo>
                  <a:pt x="524" y="477"/>
                </a:lnTo>
                <a:lnTo>
                  <a:pt x="532" y="483"/>
                </a:lnTo>
                <a:lnTo>
                  <a:pt x="542" y="487"/>
                </a:lnTo>
                <a:lnTo>
                  <a:pt x="552" y="484"/>
                </a:lnTo>
                <a:lnTo>
                  <a:pt x="559" y="479"/>
                </a:lnTo>
                <a:lnTo>
                  <a:pt x="565" y="470"/>
                </a:lnTo>
                <a:lnTo>
                  <a:pt x="566" y="460"/>
                </a:lnTo>
                <a:lnTo>
                  <a:pt x="564" y="448"/>
                </a:lnTo>
                <a:lnTo>
                  <a:pt x="557" y="438"/>
                </a:lnTo>
                <a:lnTo>
                  <a:pt x="549" y="432"/>
                </a:lnTo>
                <a:lnTo>
                  <a:pt x="539" y="428"/>
                </a:lnTo>
                <a:close/>
                <a:moveTo>
                  <a:pt x="1296" y="412"/>
                </a:moveTo>
                <a:lnTo>
                  <a:pt x="1315" y="412"/>
                </a:lnTo>
                <a:lnTo>
                  <a:pt x="1337" y="417"/>
                </a:lnTo>
                <a:lnTo>
                  <a:pt x="1360" y="423"/>
                </a:lnTo>
                <a:lnTo>
                  <a:pt x="1382" y="433"/>
                </a:lnTo>
                <a:lnTo>
                  <a:pt x="1405" y="444"/>
                </a:lnTo>
                <a:lnTo>
                  <a:pt x="1427" y="456"/>
                </a:lnTo>
                <a:lnTo>
                  <a:pt x="1449" y="472"/>
                </a:lnTo>
                <a:lnTo>
                  <a:pt x="1468" y="486"/>
                </a:lnTo>
                <a:lnTo>
                  <a:pt x="1486" y="501"/>
                </a:lnTo>
                <a:lnTo>
                  <a:pt x="1501" y="515"/>
                </a:lnTo>
                <a:lnTo>
                  <a:pt x="1512" y="529"/>
                </a:lnTo>
                <a:lnTo>
                  <a:pt x="1526" y="551"/>
                </a:lnTo>
                <a:lnTo>
                  <a:pt x="1536" y="576"/>
                </a:lnTo>
                <a:lnTo>
                  <a:pt x="1542" y="602"/>
                </a:lnTo>
                <a:lnTo>
                  <a:pt x="1542" y="629"/>
                </a:lnTo>
                <a:lnTo>
                  <a:pt x="1536" y="655"/>
                </a:lnTo>
                <a:lnTo>
                  <a:pt x="1525" y="680"/>
                </a:lnTo>
                <a:lnTo>
                  <a:pt x="1543" y="701"/>
                </a:lnTo>
                <a:lnTo>
                  <a:pt x="1542" y="704"/>
                </a:lnTo>
                <a:lnTo>
                  <a:pt x="1548" y="713"/>
                </a:lnTo>
                <a:lnTo>
                  <a:pt x="1484" y="775"/>
                </a:lnTo>
                <a:lnTo>
                  <a:pt x="1476" y="765"/>
                </a:lnTo>
                <a:lnTo>
                  <a:pt x="1473" y="765"/>
                </a:lnTo>
                <a:lnTo>
                  <a:pt x="1469" y="764"/>
                </a:lnTo>
                <a:lnTo>
                  <a:pt x="1466" y="760"/>
                </a:lnTo>
                <a:lnTo>
                  <a:pt x="1462" y="756"/>
                </a:lnTo>
                <a:lnTo>
                  <a:pt x="1449" y="740"/>
                </a:lnTo>
                <a:lnTo>
                  <a:pt x="1423" y="745"/>
                </a:lnTo>
                <a:lnTo>
                  <a:pt x="1396" y="744"/>
                </a:lnTo>
                <a:lnTo>
                  <a:pt x="1369" y="739"/>
                </a:lnTo>
                <a:lnTo>
                  <a:pt x="1344" y="728"/>
                </a:lnTo>
                <a:lnTo>
                  <a:pt x="1322" y="712"/>
                </a:lnTo>
                <a:lnTo>
                  <a:pt x="1302" y="692"/>
                </a:lnTo>
                <a:lnTo>
                  <a:pt x="1293" y="677"/>
                </a:lnTo>
                <a:lnTo>
                  <a:pt x="1282" y="659"/>
                </a:lnTo>
                <a:lnTo>
                  <a:pt x="1272" y="639"/>
                </a:lnTo>
                <a:lnTo>
                  <a:pt x="1263" y="617"/>
                </a:lnTo>
                <a:lnTo>
                  <a:pt x="1254" y="592"/>
                </a:lnTo>
                <a:lnTo>
                  <a:pt x="1246" y="567"/>
                </a:lnTo>
                <a:lnTo>
                  <a:pt x="1241" y="543"/>
                </a:lnTo>
                <a:lnTo>
                  <a:pt x="1238" y="519"/>
                </a:lnTo>
                <a:lnTo>
                  <a:pt x="1237" y="495"/>
                </a:lnTo>
                <a:lnTo>
                  <a:pt x="1238" y="474"/>
                </a:lnTo>
                <a:lnTo>
                  <a:pt x="1242" y="454"/>
                </a:lnTo>
                <a:lnTo>
                  <a:pt x="1251" y="438"/>
                </a:lnTo>
                <a:lnTo>
                  <a:pt x="1263" y="425"/>
                </a:lnTo>
                <a:lnTo>
                  <a:pt x="1278" y="417"/>
                </a:lnTo>
                <a:lnTo>
                  <a:pt x="1296" y="412"/>
                </a:lnTo>
                <a:close/>
                <a:moveTo>
                  <a:pt x="413" y="399"/>
                </a:moveTo>
                <a:lnTo>
                  <a:pt x="404" y="400"/>
                </a:lnTo>
                <a:lnTo>
                  <a:pt x="396" y="407"/>
                </a:lnTo>
                <a:lnTo>
                  <a:pt x="390" y="415"/>
                </a:lnTo>
                <a:lnTo>
                  <a:pt x="389" y="426"/>
                </a:lnTo>
                <a:lnTo>
                  <a:pt x="391" y="437"/>
                </a:lnTo>
                <a:lnTo>
                  <a:pt x="398" y="448"/>
                </a:lnTo>
                <a:lnTo>
                  <a:pt x="406" y="454"/>
                </a:lnTo>
                <a:lnTo>
                  <a:pt x="416" y="456"/>
                </a:lnTo>
                <a:lnTo>
                  <a:pt x="426" y="455"/>
                </a:lnTo>
                <a:lnTo>
                  <a:pt x="433" y="449"/>
                </a:lnTo>
                <a:lnTo>
                  <a:pt x="439" y="440"/>
                </a:lnTo>
                <a:lnTo>
                  <a:pt x="440" y="430"/>
                </a:lnTo>
                <a:lnTo>
                  <a:pt x="438" y="419"/>
                </a:lnTo>
                <a:lnTo>
                  <a:pt x="431" y="409"/>
                </a:lnTo>
                <a:lnTo>
                  <a:pt x="423" y="401"/>
                </a:lnTo>
                <a:lnTo>
                  <a:pt x="413" y="399"/>
                </a:lnTo>
                <a:close/>
                <a:moveTo>
                  <a:pt x="2802" y="391"/>
                </a:moveTo>
                <a:lnTo>
                  <a:pt x="2761" y="392"/>
                </a:lnTo>
                <a:lnTo>
                  <a:pt x="2648" y="572"/>
                </a:lnTo>
                <a:lnTo>
                  <a:pt x="2645" y="557"/>
                </a:lnTo>
                <a:lnTo>
                  <a:pt x="2569" y="677"/>
                </a:lnTo>
                <a:lnTo>
                  <a:pt x="2583" y="680"/>
                </a:lnTo>
                <a:lnTo>
                  <a:pt x="2601" y="683"/>
                </a:lnTo>
                <a:lnTo>
                  <a:pt x="2625" y="688"/>
                </a:lnTo>
                <a:lnTo>
                  <a:pt x="2651" y="697"/>
                </a:lnTo>
                <a:lnTo>
                  <a:pt x="2680" y="706"/>
                </a:lnTo>
                <a:lnTo>
                  <a:pt x="2709" y="719"/>
                </a:lnTo>
                <a:lnTo>
                  <a:pt x="2737" y="736"/>
                </a:lnTo>
                <a:lnTo>
                  <a:pt x="2762" y="753"/>
                </a:lnTo>
                <a:lnTo>
                  <a:pt x="2783" y="772"/>
                </a:lnTo>
                <a:lnTo>
                  <a:pt x="2801" y="794"/>
                </a:lnTo>
                <a:lnTo>
                  <a:pt x="2991" y="492"/>
                </a:lnTo>
                <a:lnTo>
                  <a:pt x="2984" y="483"/>
                </a:lnTo>
                <a:lnTo>
                  <a:pt x="2972" y="472"/>
                </a:lnTo>
                <a:lnTo>
                  <a:pt x="2958" y="459"/>
                </a:lnTo>
                <a:lnTo>
                  <a:pt x="2939" y="444"/>
                </a:lnTo>
                <a:lnTo>
                  <a:pt x="2918" y="428"/>
                </a:lnTo>
                <a:lnTo>
                  <a:pt x="2880" y="408"/>
                </a:lnTo>
                <a:lnTo>
                  <a:pt x="2840" y="396"/>
                </a:lnTo>
                <a:lnTo>
                  <a:pt x="2802" y="391"/>
                </a:lnTo>
                <a:close/>
                <a:moveTo>
                  <a:pt x="584" y="378"/>
                </a:moveTo>
                <a:lnTo>
                  <a:pt x="574" y="380"/>
                </a:lnTo>
                <a:lnTo>
                  <a:pt x="567" y="385"/>
                </a:lnTo>
                <a:lnTo>
                  <a:pt x="561" y="394"/>
                </a:lnTo>
                <a:lnTo>
                  <a:pt x="560" y="405"/>
                </a:lnTo>
                <a:lnTo>
                  <a:pt x="563" y="417"/>
                </a:lnTo>
                <a:lnTo>
                  <a:pt x="569" y="426"/>
                </a:lnTo>
                <a:lnTo>
                  <a:pt x="578" y="433"/>
                </a:lnTo>
                <a:lnTo>
                  <a:pt x="587" y="436"/>
                </a:lnTo>
                <a:lnTo>
                  <a:pt x="597" y="435"/>
                </a:lnTo>
                <a:lnTo>
                  <a:pt x="606" y="428"/>
                </a:lnTo>
                <a:lnTo>
                  <a:pt x="610" y="420"/>
                </a:lnTo>
                <a:lnTo>
                  <a:pt x="612" y="409"/>
                </a:lnTo>
                <a:lnTo>
                  <a:pt x="609" y="397"/>
                </a:lnTo>
                <a:lnTo>
                  <a:pt x="603" y="387"/>
                </a:lnTo>
                <a:lnTo>
                  <a:pt x="595" y="381"/>
                </a:lnTo>
                <a:lnTo>
                  <a:pt x="584" y="378"/>
                </a:lnTo>
                <a:close/>
                <a:moveTo>
                  <a:pt x="1634" y="377"/>
                </a:moveTo>
                <a:lnTo>
                  <a:pt x="2006" y="691"/>
                </a:lnTo>
                <a:lnTo>
                  <a:pt x="1750" y="1105"/>
                </a:lnTo>
                <a:lnTo>
                  <a:pt x="1647" y="454"/>
                </a:lnTo>
                <a:lnTo>
                  <a:pt x="1644" y="437"/>
                </a:lnTo>
                <a:lnTo>
                  <a:pt x="1634" y="377"/>
                </a:lnTo>
                <a:close/>
                <a:moveTo>
                  <a:pt x="2068" y="361"/>
                </a:moveTo>
                <a:lnTo>
                  <a:pt x="2054" y="364"/>
                </a:lnTo>
                <a:lnTo>
                  <a:pt x="2041" y="371"/>
                </a:lnTo>
                <a:lnTo>
                  <a:pt x="2028" y="383"/>
                </a:lnTo>
                <a:lnTo>
                  <a:pt x="2021" y="398"/>
                </a:lnTo>
                <a:lnTo>
                  <a:pt x="2019" y="414"/>
                </a:lnTo>
                <a:lnTo>
                  <a:pt x="2021" y="432"/>
                </a:lnTo>
                <a:lnTo>
                  <a:pt x="2029" y="447"/>
                </a:lnTo>
                <a:lnTo>
                  <a:pt x="2041" y="460"/>
                </a:lnTo>
                <a:lnTo>
                  <a:pt x="2056" y="467"/>
                </a:lnTo>
                <a:lnTo>
                  <a:pt x="2072" y="469"/>
                </a:lnTo>
                <a:lnTo>
                  <a:pt x="2090" y="467"/>
                </a:lnTo>
                <a:lnTo>
                  <a:pt x="2105" y="459"/>
                </a:lnTo>
                <a:lnTo>
                  <a:pt x="2118" y="447"/>
                </a:lnTo>
                <a:lnTo>
                  <a:pt x="2125" y="432"/>
                </a:lnTo>
                <a:lnTo>
                  <a:pt x="2127" y="415"/>
                </a:lnTo>
                <a:lnTo>
                  <a:pt x="2125" y="398"/>
                </a:lnTo>
                <a:lnTo>
                  <a:pt x="2118" y="383"/>
                </a:lnTo>
                <a:lnTo>
                  <a:pt x="2107" y="372"/>
                </a:lnTo>
                <a:lnTo>
                  <a:pt x="2095" y="365"/>
                </a:lnTo>
                <a:lnTo>
                  <a:pt x="2082" y="362"/>
                </a:lnTo>
                <a:lnTo>
                  <a:pt x="2068" y="361"/>
                </a:lnTo>
                <a:close/>
                <a:moveTo>
                  <a:pt x="2078" y="322"/>
                </a:moveTo>
                <a:lnTo>
                  <a:pt x="2097" y="325"/>
                </a:lnTo>
                <a:lnTo>
                  <a:pt x="2117" y="333"/>
                </a:lnTo>
                <a:lnTo>
                  <a:pt x="2134" y="344"/>
                </a:lnTo>
                <a:lnTo>
                  <a:pt x="2149" y="361"/>
                </a:lnTo>
                <a:lnTo>
                  <a:pt x="2160" y="379"/>
                </a:lnTo>
                <a:lnTo>
                  <a:pt x="2165" y="399"/>
                </a:lnTo>
                <a:lnTo>
                  <a:pt x="2166" y="420"/>
                </a:lnTo>
                <a:lnTo>
                  <a:pt x="2163" y="440"/>
                </a:lnTo>
                <a:lnTo>
                  <a:pt x="2155" y="459"/>
                </a:lnTo>
                <a:lnTo>
                  <a:pt x="2144" y="476"/>
                </a:lnTo>
                <a:lnTo>
                  <a:pt x="2128" y="491"/>
                </a:lnTo>
                <a:lnTo>
                  <a:pt x="2107" y="503"/>
                </a:lnTo>
                <a:lnTo>
                  <a:pt x="2084" y="508"/>
                </a:lnTo>
                <a:lnTo>
                  <a:pt x="2080" y="528"/>
                </a:lnTo>
                <a:lnTo>
                  <a:pt x="2067" y="524"/>
                </a:lnTo>
                <a:lnTo>
                  <a:pt x="2044" y="619"/>
                </a:lnTo>
                <a:lnTo>
                  <a:pt x="2007" y="609"/>
                </a:lnTo>
                <a:lnTo>
                  <a:pt x="2030" y="515"/>
                </a:lnTo>
                <a:lnTo>
                  <a:pt x="2015" y="511"/>
                </a:lnTo>
                <a:lnTo>
                  <a:pt x="2020" y="493"/>
                </a:lnTo>
                <a:lnTo>
                  <a:pt x="2008" y="482"/>
                </a:lnTo>
                <a:lnTo>
                  <a:pt x="1997" y="470"/>
                </a:lnTo>
                <a:lnTo>
                  <a:pt x="1987" y="451"/>
                </a:lnTo>
                <a:lnTo>
                  <a:pt x="1981" y="432"/>
                </a:lnTo>
                <a:lnTo>
                  <a:pt x="1980" y="411"/>
                </a:lnTo>
                <a:lnTo>
                  <a:pt x="1983" y="391"/>
                </a:lnTo>
                <a:lnTo>
                  <a:pt x="1991" y="371"/>
                </a:lnTo>
                <a:lnTo>
                  <a:pt x="2002" y="354"/>
                </a:lnTo>
                <a:lnTo>
                  <a:pt x="2018" y="339"/>
                </a:lnTo>
                <a:lnTo>
                  <a:pt x="2037" y="328"/>
                </a:lnTo>
                <a:lnTo>
                  <a:pt x="2057" y="323"/>
                </a:lnTo>
                <a:lnTo>
                  <a:pt x="2078" y="322"/>
                </a:lnTo>
                <a:close/>
                <a:moveTo>
                  <a:pt x="589" y="305"/>
                </a:moveTo>
                <a:lnTo>
                  <a:pt x="580" y="306"/>
                </a:lnTo>
                <a:lnTo>
                  <a:pt x="572" y="312"/>
                </a:lnTo>
                <a:lnTo>
                  <a:pt x="567" y="321"/>
                </a:lnTo>
                <a:lnTo>
                  <a:pt x="566" y="331"/>
                </a:lnTo>
                <a:lnTo>
                  <a:pt x="568" y="343"/>
                </a:lnTo>
                <a:lnTo>
                  <a:pt x="574" y="353"/>
                </a:lnTo>
                <a:lnTo>
                  <a:pt x="583" y="359"/>
                </a:lnTo>
                <a:lnTo>
                  <a:pt x="593" y="363"/>
                </a:lnTo>
                <a:lnTo>
                  <a:pt x="602" y="361"/>
                </a:lnTo>
                <a:lnTo>
                  <a:pt x="610" y="355"/>
                </a:lnTo>
                <a:lnTo>
                  <a:pt x="615" y="345"/>
                </a:lnTo>
                <a:lnTo>
                  <a:pt x="616" y="336"/>
                </a:lnTo>
                <a:lnTo>
                  <a:pt x="614" y="324"/>
                </a:lnTo>
                <a:lnTo>
                  <a:pt x="608" y="314"/>
                </a:lnTo>
                <a:lnTo>
                  <a:pt x="599" y="308"/>
                </a:lnTo>
                <a:lnTo>
                  <a:pt x="589" y="305"/>
                </a:lnTo>
                <a:close/>
                <a:moveTo>
                  <a:pt x="539" y="255"/>
                </a:moveTo>
                <a:lnTo>
                  <a:pt x="529" y="256"/>
                </a:lnTo>
                <a:lnTo>
                  <a:pt x="522" y="262"/>
                </a:lnTo>
                <a:lnTo>
                  <a:pt x="516" y="271"/>
                </a:lnTo>
                <a:lnTo>
                  <a:pt x="514" y="282"/>
                </a:lnTo>
                <a:lnTo>
                  <a:pt x="517" y="294"/>
                </a:lnTo>
                <a:lnTo>
                  <a:pt x="523" y="303"/>
                </a:lnTo>
                <a:lnTo>
                  <a:pt x="531" y="310"/>
                </a:lnTo>
                <a:lnTo>
                  <a:pt x="541" y="313"/>
                </a:lnTo>
                <a:lnTo>
                  <a:pt x="551" y="311"/>
                </a:lnTo>
                <a:lnTo>
                  <a:pt x="559" y="306"/>
                </a:lnTo>
                <a:lnTo>
                  <a:pt x="565" y="297"/>
                </a:lnTo>
                <a:lnTo>
                  <a:pt x="566" y="286"/>
                </a:lnTo>
                <a:lnTo>
                  <a:pt x="564" y="274"/>
                </a:lnTo>
                <a:lnTo>
                  <a:pt x="557" y="265"/>
                </a:lnTo>
                <a:lnTo>
                  <a:pt x="549" y="258"/>
                </a:lnTo>
                <a:lnTo>
                  <a:pt x="539" y="255"/>
                </a:lnTo>
                <a:close/>
                <a:moveTo>
                  <a:pt x="473" y="245"/>
                </a:moveTo>
                <a:lnTo>
                  <a:pt x="463" y="247"/>
                </a:lnTo>
                <a:lnTo>
                  <a:pt x="455" y="253"/>
                </a:lnTo>
                <a:lnTo>
                  <a:pt x="449" y="261"/>
                </a:lnTo>
                <a:lnTo>
                  <a:pt x="448" y="272"/>
                </a:lnTo>
                <a:lnTo>
                  <a:pt x="451" y="283"/>
                </a:lnTo>
                <a:lnTo>
                  <a:pt x="457" y="293"/>
                </a:lnTo>
                <a:lnTo>
                  <a:pt x="466" y="299"/>
                </a:lnTo>
                <a:lnTo>
                  <a:pt x="475" y="302"/>
                </a:lnTo>
                <a:lnTo>
                  <a:pt x="485" y="301"/>
                </a:lnTo>
                <a:lnTo>
                  <a:pt x="493" y="295"/>
                </a:lnTo>
                <a:lnTo>
                  <a:pt x="498" y="286"/>
                </a:lnTo>
                <a:lnTo>
                  <a:pt x="500" y="275"/>
                </a:lnTo>
                <a:lnTo>
                  <a:pt x="497" y="265"/>
                </a:lnTo>
                <a:lnTo>
                  <a:pt x="490" y="255"/>
                </a:lnTo>
                <a:lnTo>
                  <a:pt x="483" y="248"/>
                </a:lnTo>
                <a:lnTo>
                  <a:pt x="473" y="245"/>
                </a:lnTo>
                <a:close/>
                <a:moveTo>
                  <a:pt x="2550" y="214"/>
                </a:moveTo>
                <a:lnTo>
                  <a:pt x="2360" y="516"/>
                </a:lnTo>
                <a:lnTo>
                  <a:pt x="2385" y="522"/>
                </a:lnTo>
                <a:lnTo>
                  <a:pt x="2410" y="532"/>
                </a:lnTo>
                <a:lnTo>
                  <a:pt x="2435" y="547"/>
                </a:lnTo>
                <a:lnTo>
                  <a:pt x="2459" y="563"/>
                </a:lnTo>
                <a:lnTo>
                  <a:pt x="2482" y="581"/>
                </a:lnTo>
                <a:lnTo>
                  <a:pt x="2501" y="600"/>
                </a:lnTo>
                <a:lnTo>
                  <a:pt x="2519" y="618"/>
                </a:lnTo>
                <a:lnTo>
                  <a:pt x="2534" y="636"/>
                </a:lnTo>
                <a:lnTo>
                  <a:pt x="2547" y="651"/>
                </a:lnTo>
                <a:lnTo>
                  <a:pt x="2558" y="664"/>
                </a:lnTo>
                <a:lnTo>
                  <a:pt x="2565" y="674"/>
                </a:lnTo>
                <a:lnTo>
                  <a:pt x="2640" y="555"/>
                </a:lnTo>
                <a:lnTo>
                  <a:pt x="2626" y="558"/>
                </a:lnTo>
                <a:lnTo>
                  <a:pt x="2739" y="378"/>
                </a:lnTo>
                <a:lnTo>
                  <a:pt x="2727" y="349"/>
                </a:lnTo>
                <a:lnTo>
                  <a:pt x="2711" y="321"/>
                </a:lnTo>
                <a:lnTo>
                  <a:pt x="2691" y="295"/>
                </a:lnTo>
                <a:lnTo>
                  <a:pt x="2667" y="272"/>
                </a:lnTo>
                <a:lnTo>
                  <a:pt x="2638" y="252"/>
                </a:lnTo>
                <a:lnTo>
                  <a:pt x="2616" y="239"/>
                </a:lnTo>
                <a:lnTo>
                  <a:pt x="2595" y="229"/>
                </a:lnTo>
                <a:lnTo>
                  <a:pt x="2576" y="222"/>
                </a:lnTo>
                <a:lnTo>
                  <a:pt x="2560" y="217"/>
                </a:lnTo>
                <a:lnTo>
                  <a:pt x="2550" y="214"/>
                </a:lnTo>
                <a:close/>
                <a:moveTo>
                  <a:pt x="2542" y="194"/>
                </a:moveTo>
                <a:lnTo>
                  <a:pt x="2547" y="196"/>
                </a:lnTo>
                <a:lnTo>
                  <a:pt x="2552" y="196"/>
                </a:lnTo>
                <a:lnTo>
                  <a:pt x="2559" y="198"/>
                </a:lnTo>
                <a:lnTo>
                  <a:pt x="2572" y="202"/>
                </a:lnTo>
                <a:lnTo>
                  <a:pt x="2588" y="208"/>
                </a:lnTo>
                <a:lnTo>
                  <a:pt x="2607" y="215"/>
                </a:lnTo>
                <a:lnTo>
                  <a:pt x="2626" y="225"/>
                </a:lnTo>
                <a:lnTo>
                  <a:pt x="2648" y="237"/>
                </a:lnTo>
                <a:lnTo>
                  <a:pt x="2679" y="259"/>
                </a:lnTo>
                <a:lnTo>
                  <a:pt x="2705" y="284"/>
                </a:lnTo>
                <a:lnTo>
                  <a:pt x="2726" y="312"/>
                </a:lnTo>
                <a:lnTo>
                  <a:pt x="2743" y="342"/>
                </a:lnTo>
                <a:lnTo>
                  <a:pt x="2756" y="375"/>
                </a:lnTo>
                <a:lnTo>
                  <a:pt x="2792" y="372"/>
                </a:lnTo>
                <a:lnTo>
                  <a:pt x="2826" y="375"/>
                </a:lnTo>
                <a:lnTo>
                  <a:pt x="2861" y="383"/>
                </a:lnTo>
                <a:lnTo>
                  <a:pt x="2894" y="396"/>
                </a:lnTo>
                <a:lnTo>
                  <a:pt x="2928" y="413"/>
                </a:lnTo>
                <a:lnTo>
                  <a:pt x="2948" y="427"/>
                </a:lnTo>
                <a:lnTo>
                  <a:pt x="2965" y="441"/>
                </a:lnTo>
                <a:lnTo>
                  <a:pt x="2980" y="455"/>
                </a:lnTo>
                <a:lnTo>
                  <a:pt x="2992" y="467"/>
                </a:lnTo>
                <a:lnTo>
                  <a:pt x="3001" y="477"/>
                </a:lnTo>
                <a:lnTo>
                  <a:pt x="3006" y="483"/>
                </a:lnTo>
                <a:lnTo>
                  <a:pt x="3008" y="487"/>
                </a:lnTo>
                <a:lnTo>
                  <a:pt x="3012" y="491"/>
                </a:lnTo>
                <a:lnTo>
                  <a:pt x="2992" y="523"/>
                </a:lnTo>
                <a:lnTo>
                  <a:pt x="3001" y="534"/>
                </a:lnTo>
                <a:lnTo>
                  <a:pt x="3004" y="543"/>
                </a:lnTo>
                <a:lnTo>
                  <a:pt x="3003" y="550"/>
                </a:lnTo>
                <a:lnTo>
                  <a:pt x="3000" y="555"/>
                </a:lnTo>
                <a:lnTo>
                  <a:pt x="2994" y="564"/>
                </a:lnTo>
                <a:lnTo>
                  <a:pt x="2987" y="576"/>
                </a:lnTo>
                <a:lnTo>
                  <a:pt x="2977" y="592"/>
                </a:lnTo>
                <a:lnTo>
                  <a:pt x="2965" y="611"/>
                </a:lnTo>
                <a:lnTo>
                  <a:pt x="2952" y="631"/>
                </a:lnTo>
                <a:lnTo>
                  <a:pt x="2938" y="653"/>
                </a:lnTo>
                <a:lnTo>
                  <a:pt x="2924" y="675"/>
                </a:lnTo>
                <a:lnTo>
                  <a:pt x="2909" y="699"/>
                </a:lnTo>
                <a:lnTo>
                  <a:pt x="2894" y="724"/>
                </a:lnTo>
                <a:lnTo>
                  <a:pt x="2879" y="746"/>
                </a:lnTo>
                <a:lnTo>
                  <a:pt x="2865" y="769"/>
                </a:lnTo>
                <a:lnTo>
                  <a:pt x="2852" y="790"/>
                </a:lnTo>
                <a:lnTo>
                  <a:pt x="2839" y="810"/>
                </a:lnTo>
                <a:lnTo>
                  <a:pt x="2829" y="827"/>
                </a:lnTo>
                <a:lnTo>
                  <a:pt x="2820" y="841"/>
                </a:lnTo>
                <a:lnTo>
                  <a:pt x="2813" y="852"/>
                </a:lnTo>
                <a:lnTo>
                  <a:pt x="2809" y="858"/>
                </a:lnTo>
                <a:lnTo>
                  <a:pt x="2808" y="861"/>
                </a:lnTo>
                <a:lnTo>
                  <a:pt x="2585" y="720"/>
                </a:lnTo>
                <a:lnTo>
                  <a:pt x="2572" y="720"/>
                </a:lnTo>
                <a:lnTo>
                  <a:pt x="2558" y="717"/>
                </a:lnTo>
                <a:lnTo>
                  <a:pt x="2545" y="711"/>
                </a:lnTo>
                <a:lnTo>
                  <a:pt x="2533" y="702"/>
                </a:lnTo>
                <a:lnTo>
                  <a:pt x="2526" y="691"/>
                </a:lnTo>
                <a:lnTo>
                  <a:pt x="2520" y="680"/>
                </a:lnTo>
                <a:lnTo>
                  <a:pt x="2292" y="535"/>
                </a:lnTo>
                <a:lnTo>
                  <a:pt x="2293" y="533"/>
                </a:lnTo>
                <a:lnTo>
                  <a:pt x="2298" y="526"/>
                </a:lnTo>
                <a:lnTo>
                  <a:pt x="2304" y="516"/>
                </a:lnTo>
                <a:lnTo>
                  <a:pt x="2314" y="502"/>
                </a:lnTo>
                <a:lnTo>
                  <a:pt x="2324" y="484"/>
                </a:lnTo>
                <a:lnTo>
                  <a:pt x="2336" y="465"/>
                </a:lnTo>
                <a:lnTo>
                  <a:pt x="2350" y="444"/>
                </a:lnTo>
                <a:lnTo>
                  <a:pt x="2364" y="420"/>
                </a:lnTo>
                <a:lnTo>
                  <a:pt x="2379" y="396"/>
                </a:lnTo>
                <a:lnTo>
                  <a:pt x="2394" y="372"/>
                </a:lnTo>
                <a:lnTo>
                  <a:pt x="2410" y="349"/>
                </a:lnTo>
                <a:lnTo>
                  <a:pt x="2425" y="325"/>
                </a:lnTo>
                <a:lnTo>
                  <a:pt x="2439" y="302"/>
                </a:lnTo>
                <a:lnTo>
                  <a:pt x="2452" y="282"/>
                </a:lnTo>
                <a:lnTo>
                  <a:pt x="2463" y="264"/>
                </a:lnTo>
                <a:lnTo>
                  <a:pt x="2473" y="247"/>
                </a:lnTo>
                <a:lnTo>
                  <a:pt x="2482" y="234"/>
                </a:lnTo>
                <a:lnTo>
                  <a:pt x="2487" y="225"/>
                </a:lnTo>
                <a:lnTo>
                  <a:pt x="2492" y="220"/>
                </a:lnTo>
                <a:lnTo>
                  <a:pt x="2500" y="218"/>
                </a:lnTo>
                <a:lnTo>
                  <a:pt x="2511" y="220"/>
                </a:lnTo>
                <a:lnTo>
                  <a:pt x="2523" y="224"/>
                </a:lnTo>
                <a:lnTo>
                  <a:pt x="2542" y="194"/>
                </a:lnTo>
                <a:close/>
                <a:moveTo>
                  <a:pt x="3056" y="176"/>
                </a:moveTo>
                <a:lnTo>
                  <a:pt x="3045" y="177"/>
                </a:lnTo>
                <a:lnTo>
                  <a:pt x="3039" y="182"/>
                </a:lnTo>
                <a:lnTo>
                  <a:pt x="3034" y="190"/>
                </a:lnTo>
                <a:lnTo>
                  <a:pt x="3033" y="202"/>
                </a:lnTo>
                <a:lnTo>
                  <a:pt x="3034" y="216"/>
                </a:lnTo>
                <a:lnTo>
                  <a:pt x="3036" y="233"/>
                </a:lnTo>
                <a:lnTo>
                  <a:pt x="3039" y="251"/>
                </a:lnTo>
                <a:lnTo>
                  <a:pt x="3042" y="279"/>
                </a:lnTo>
                <a:lnTo>
                  <a:pt x="3044" y="307"/>
                </a:lnTo>
                <a:lnTo>
                  <a:pt x="3045" y="317"/>
                </a:lnTo>
                <a:lnTo>
                  <a:pt x="3049" y="326"/>
                </a:lnTo>
                <a:lnTo>
                  <a:pt x="3055" y="333"/>
                </a:lnTo>
                <a:lnTo>
                  <a:pt x="3065" y="340"/>
                </a:lnTo>
                <a:lnTo>
                  <a:pt x="3078" y="344"/>
                </a:lnTo>
                <a:lnTo>
                  <a:pt x="3091" y="347"/>
                </a:lnTo>
                <a:lnTo>
                  <a:pt x="3103" y="348"/>
                </a:lnTo>
                <a:lnTo>
                  <a:pt x="3112" y="348"/>
                </a:lnTo>
                <a:lnTo>
                  <a:pt x="3101" y="319"/>
                </a:lnTo>
                <a:lnTo>
                  <a:pt x="3091" y="286"/>
                </a:lnTo>
                <a:lnTo>
                  <a:pt x="3085" y="248"/>
                </a:lnTo>
                <a:lnTo>
                  <a:pt x="3093" y="242"/>
                </a:lnTo>
                <a:lnTo>
                  <a:pt x="3100" y="237"/>
                </a:lnTo>
                <a:lnTo>
                  <a:pt x="3104" y="229"/>
                </a:lnTo>
                <a:lnTo>
                  <a:pt x="3107" y="217"/>
                </a:lnTo>
                <a:lnTo>
                  <a:pt x="3093" y="217"/>
                </a:lnTo>
                <a:lnTo>
                  <a:pt x="3093" y="214"/>
                </a:lnTo>
                <a:lnTo>
                  <a:pt x="3092" y="211"/>
                </a:lnTo>
                <a:lnTo>
                  <a:pt x="3089" y="204"/>
                </a:lnTo>
                <a:lnTo>
                  <a:pt x="3083" y="197"/>
                </a:lnTo>
                <a:lnTo>
                  <a:pt x="3075" y="188"/>
                </a:lnTo>
                <a:lnTo>
                  <a:pt x="3067" y="181"/>
                </a:lnTo>
                <a:lnTo>
                  <a:pt x="3056" y="176"/>
                </a:lnTo>
                <a:close/>
                <a:moveTo>
                  <a:pt x="3314" y="172"/>
                </a:moveTo>
                <a:lnTo>
                  <a:pt x="3305" y="176"/>
                </a:lnTo>
                <a:lnTo>
                  <a:pt x="3296" y="184"/>
                </a:lnTo>
                <a:lnTo>
                  <a:pt x="3288" y="192"/>
                </a:lnTo>
                <a:lnTo>
                  <a:pt x="3282" y="200"/>
                </a:lnTo>
                <a:lnTo>
                  <a:pt x="3279" y="206"/>
                </a:lnTo>
                <a:lnTo>
                  <a:pt x="3279" y="217"/>
                </a:lnTo>
                <a:lnTo>
                  <a:pt x="3265" y="217"/>
                </a:lnTo>
                <a:lnTo>
                  <a:pt x="3268" y="229"/>
                </a:lnTo>
                <a:lnTo>
                  <a:pt x="3272" y="237"/>
                </a:lnTo>
                <a:lnTo>
                  <a:pt x="3279" y="242"/>
                </a:lnTo>
                <a:lnTo>
                  <a:pt x="3287" y="248"/>
                </a:lnTo>
                <a:lnTo>
                  <a:pt x="3281" y="284"/>
                </a:lnTo>
                <a:lnTo>
                  <a:pt x="3272" y="316"/>
                </a:lnTo>
                <a:lnTo>
                  <a:pt x="3261" y="343"/>
                </a:lnTo>
                <a:lnTo>
                  <a:pt x="3274" y="343"/>
                </a:lnTo>
                <a:lnTo>
                  <a:pt x="3288" y="341"/>
                </a:lnTo>
                <a:lnTo>
                  <a:pt x="3303" y="337"/>
                </a:lnTo>
                <a:lnTo>
                  <a:pt x="3316" y="329"/>
                </a:lnTo>
                <a:lnTo>
                  <a:pt x="3322" y="322"/>
                </a:lnTo>
                <a:lnTo>
                  <a:pt x="3325" y="313"/>
                </a:lnTo>
                <a:lnTo>
                  <a:pt x="3327" y="303"/>
                </a:lnTo>
                <a:lnTo>
                  <a:pt x="3328" y="275"/>
                </a:lnTo>
                <a:lnTo>
                  <a:pt x="3333" y="246"/>
                </a:lnTo>
                <a:lnTo>
                  <a:pt x="3335" y="229"/>
                </a:lnTo>
                <a:lnTo>
                  <a:pt x="3337" y="213"/>
                </a:lnTo>
                <a:lnTo>
                  <a:pt x="3337" y="198"/>
                </a:lnTo>
                <a:lnTo>
                  <a:pt x="3336" y="186"/>
                </a:lnTo>
                <a:lnTo>
                  <a:pt x="3333" y="177"/>
                </a:lnTo>
                <a:lnTo>
                  <a:pt x="3326" y="173"/>
                </a:lnTo>
                <a:lnTo>
                  <a:pt x="3314" y="172"/>
                </a:lnTo>
                <a:close/>
                <a:moveTo>
                  <a:pt x="3315" y="156"/>
                </a:moveTo>
                <a:lnTo>
                  <a:pt x="3330" y="158"/>
                </a:lnTo>
                <a:lnTo>
                  <a:pt x="3340" y="163"/>
                </a:lnTo>
                <a:lnTo>
                  <a:pt x="3348" y="172"/>
                </a:lnTo>
                <a:lnTo>
                  <a:pt x="3351" y="184"/>
                </a:lnTo>
                <a:lnTo>
                  <a:pt x="3353" y="198"/>
                </a:lnTo>
                <a:lnTo>
                  <a:pt x="3352" y="214"/>
                </a:lnTo>
                <a:lnTo>
                  <a:pt x="3351" y="231"/>
                </a:lnTo>
                <a:lnTo>
                  <a:pt x="3348" y="248"/>
                </a:lnTo>
                <a:lnTo>
                  <a:pt x="3344" y="276"/>
                </a:lnTo>
                <a:lnTo>
                  <a:pt x="3342" y="303"/>
                </a:lnTo>
                <a:lnTo>
                  <a:pt x="3340" y="319"/>
                </a:lnTo>
                <a:lnTo>
                  <a:pt x="3335" y="330"/>
                </a:lnTo>
                <a:lnTo>
                  <a:pt x="3326" y="341"/>
                </a:lnTo>
                <a:lnTo>
                  <a:pt x="3314" y="349"/>
                </a:lnTo>
                <a:lnTo>
                  <a:pt x="3301" y="354"/>
                </a:lnTo>
                <a:lnTo>
                  <a:pt x="3287" y="357"/>
                </a:lnTo>
                <a:lnTo>
                  <a:pt x="3274" y="359"/>
                </a:lnTo>
                <a:lnTo>
                  <a:pt x="3263" y="359"/>
                </a:lnTo>
                <a:lnTo>
                  <a:pt x="3255" y="359"/>
                </a:lnTo>
                <a:lnTo>
                  <a:pt x="3244" y="379"/>
                </a:lnTo>
                <a:lnTo>
                  <a:pt x="3233" y="395"/>
                </a:lnTo>
                <a:lnTo>
                  <a:pt x="3224" y="407"/>
                </a:lnTo>
                <a:lnTo>
                  <a:pt x="3216" y="415"/>
                </a:lnTo>
                <a:lnTo>
                  <a:pt x="3212" y="421"/>
                </a:lnTo>
                <a:lnTo>
                  <a:pt x="3210" y="422"/>
                </a:lnTo>
                <a:lnTo>
                  <a:pt x="3210" y="434"/>
                </a:lnTo>
                <a:lnTo>
                  <a:pt x="3209" y="434"/>
                </a:lnTo>
                <a:lnTo>
                  <a:pt x="3208" y="434"/>
                </a:lnTo>
                <a:lnTo>
                  <a:pt x="3204" y="434"/>
                </a:lnTo>
                <a:lnTo>
                  <a:pt x="3202" y="434"/>
                </a:lnTo>
                <a:lnTo>
                  <a:pt x="3200" y="434"/>
                </a:lnTo>
                <a:lnTo>
                  <a:pt x="3202" y="448"/>
                </a:lnTo>
                <a:lnTo>
                  <a:pt x="3205" y="458"/>
                </a:lnTo>
                <a:lnTo>
                  <a:pt x="3211" y="464"/>
                </a:lnTo>
                <a:lnTo>
                  <a:pt x="3215" y="467"/>
                </a:lnTo>
                <a:lnTo>
                  <a:pt x="3219" y="468"/>
                </a:lnTo>
                <a:lnTo>
                  <a:pt x="3221" y="469"/>
                </a:lnTo>
                <a:lnTo>
                  <a:pt x="3221" y="484"/>
                </a:lnTo>
                <a:lnTo>
                  <a:pt x="3233" y="484"/>
                </a:lnTo>
                <a:lnTo>
                  <a:pt x="3233" y="491"/>
                </a:lnTo>
                <a:lnTo>
                  <a:pt x="3241" y="491"/>
                </a:lnTo>
                <a:lnTo>
                  <a:pt x="3246" y="507"/>
                </a:lnTo>
                <a:lnTo>
                  <a:pt x="3263" y="507"/>
                </a:lnTo>
                <a:lnTo>
                  <a:pt x="3263" y="524"/>
                </a:lnTo>
                <a:lnTo>
                  <a:pt x="3105" y="524"/>
                </a:lnTo>
                <a:lnTo>
                  <a:pt x="3105" y="507"/>
                </a:lnTo>
                <a:lnTo>
                  <a:pt x="3126" y="507"/>
                </a:lnTo>
                <a:lnTo>
                  <a:pt x="3132" y="491"/>
                </a:lnTo>
                <a:lnTo>
                  <a:pt x="3139" y="491"/>
                </a:lnTo>
                <a:lnTo>
                  <a:pt x="3139" y="484"/>
                </a:lnTo>
                <a:lnTo>
                  <a:pt x="3152" y="484"/>
                </a:lnTo>
                <a:lnTo>
                  <a:pt x="3152" y="469"/>
                </a:lnTo>
                <a:lnTo>
                  <a:pt x="3154" y="468"/>
                </a:lnTo>
                <a:lnTo>
                  <a:pt x="3157" y="467"/>
                </a:lnTo>
                <a:lnTo>
                  <a:pt x="3162" y="464"/>
                </a:lnTo>
                <a:lnTo>
                  <a:pt x="3167" y="458"/>
                </a:lnTo>
                <a:lnTo>
                  <a:pt x="3170" y="448"/>
                </a:lnTo>
                <a:lnTo>
                  <a:pt x="3172" y="434"/>
                </a:lnTo>
                <a:lnTo>
                  <a:pt x="3170" y="434"/>
                </a:lnTo>
                <a:lnTo>
                  <a:pt x="3168" y="434"/>
                </a:lnTo>
                <a:lnTo>
                  <a:pt x="3166" y="434"/>
                </a:lnTo>
                <a:lnTo>
                  <a:pt x="3163" y="434"/>
                </a:lnTo>
                <a:lnTo>
                  <a:pt x="3162" y="434"/>
                </a:lnTo>
                <a:lnTo>
                  <a:pt x="3162" y="422"/>
                </a:lnTo>
                <a:lnTo>
                  <a:pt x="3161" y="421"/>
                </a:lnTo>
                <a:lnTo>
                  <a:pt x="3156" y="415"/>
                </a:lnTo>
                <a:lnTo>
                  <a:pt x="3148" y="407"/>
                </a:lnTo>
                <a:lnTo>
                  <a:pt x="3140" y="396"/>
                </a:lnTo>
                <a:lnTo>
                  <a:pt x="3130" y="381"/>
                </a:lnTo>
                <a:lnTo>
                  <a:pt x="3119" y="364"/>
                </a:lnTo>
                <a:lnTo>
                  <a:pt x="3118" y="364"/>
                </a:lnTo>
                <a:lnTo>
                  <a:pt x="3116" y="364"/>
                </a:lnTo>
                <a:lnTo>
                  <a:pt x="3112" y="364"/>
                </a:lnTo>
                <a:lnTo>
                  <a:pt x="3107" y="364"/>
                </a:lnTo>
                <a:lnTo>
                  <a:pt x="3096" y="364"/>
                </a:lnTo>
                <a:lnTo>
                  <a:pt x="3083" y="362"/>
                </a:lnTo>
                <a:lnTo>
                  <a:pt x="3070" y="358"/>
                </a:lnTo>
                <a:lnTo>
                  <a:pt x="3056" y="353"/>
                </a:lnTo>
                <a:lnTo>
                  <a:pt x="3044" y="345"/>
                </a:lnTo>
                <a:lnTo>
                  <a:pt x="3035" y="335"/>
                </a:lnTo>
                <a:lnTo>
                  <a:pt x="3030" y="322"/>
                </a:lnTo>
                <a:lnTo>
                  <a:pt x="3028" y="308"/>
                </a:lnTo>
                <a:lnTo>
                  <a:pt x="3026" y="281"/>
                </a:lnTo>
                <a:lnTo>
                  <a:pt x="3022" y="253"/>
                </a:lnTo>
                <a:lnTo>
                  <a:pt x="3020" y="234"/>
                </a:lnTo>
                <a:lnTo>
                  <a:pt x="3018" y="217"/>
                </a:lnTo>
                <a:lnTo>
                  <a:pt x="3018" y="201"/>
                </a:lnTo>
                <a:lnTo>
                  <a:pt x="3019" y="187"/>
                </a:lnTo>
                <a:lnTo>
                  <a:pt x="3022" y="175"/>
                </a:lnTo>
                <a:lnTo>
                  <a:pt x="3030" y="167"/>
                </a:lnTo>
                <a:lnTo>
                  <a:pt x="3041" y="161"/>
                </a:lnTo>
                <a:lnTo>
                  <a:pt x="3056" y="160"/>
                </a:lnTo>
                <a:lnTo>
                  <a:pt x="3070" y="164"/>
                </a:lnTo>
                <a:lnTo>
                  <a:pt x="3081" y="172"/>
                </a:lnTo>
                <a:lnTo>
                  <a:pt x="3091" y="182"/>
                </a:lnTo>
                <a:lnTo>
                  <a:pt x="3099" y="191"/>
                </a:lnTo>
                <a:lnTo>
                  <a:pt x="3104" y="200"/>
                </a:lnTo>
                <a:lnTo>
                  <a:pt x="3264" y="200"/>
                </a:lnTo>
                <a:lnTo>
                  <a:pt x="3268" y="194"/>
                </a:lnTo>
                <a:lnTo>
                  <a:pt x="3273" y="185"/>
                </a:lnTo>
                <a:lnTo>
                  <a:pt x="3281" y="175"/>
                </a:lnTo>
                <a:lnTo>
                  <a:pt x="3291" y="167"/>
                </a:lnTo>
                <a:lnTo>
                  <a:pt x="3302" y="160"/>
                </a:lnTo>
                <a:lnTo>
                  <a:pt x="3315" y="156"/>
                </a:lnTo>
                <a:close/>
                <a:moveTo>
                  <a:pt x="1306" y="83"/>
                </a:moveTo>
                <a:lnTo>
                  <a:pt x="1288" y="86"/>
                </a:lnTo>
                <a:lnTo>
                  <a:pt x="1272" y="92"/>
                </a:lnTo>
                <a:lnTo>
                  <a:pt x="1258" y="102"/>
                </a:lnTo>
                <a:lnTo>
                  <a:pt x="1249" y="116"/>
                </a:lnTo>
                <a:lnTo>
                  <a:pt x="1242" y="132"/>
                </a:lnTo>
                <a:lnTo>
                  <a:pt x="1240" y="149"/>
                </a:lnTo>
                <a:lnTo>
                  <a:pt x="1242" y="167"/>
                </a:lnTo>
                <a:lnTo>
                  <a:pt x="1249" y="183"/>
                </a:lnTo>
                <a:lnTo>
                  <a:pt x="1258" y="197"/>
                </a:lnTo>
                <a:lnTo>
                  <a:pt x="1272" y="206"/>
                </a:lnTo>
                <a:lnTo>
                  <a:pt x="1288" y="213"/>
                </a:lnTo>
                <a:lnTo>
                  <a:pt x="1306" y="216"/>
                </a:lnTo>
                <a:lnTo>
                  <a:pt x="1323" y="213"/>
                </a:lnTo>
                <a:lnTo>
                  <a:pt x="1339" y="206"/>
                </a:lnTo>
                <a:lnTo>
                  <a:pt x="1352" y="197"/>
                </a:lnTo>
                <a:lnTo>
                  <a:pt x="1363" y="183"/>
                </a:lnTo>
                <a:lnTo>
                  <a:pt x="1369" y="167"/>
                </a:lnTo>
                <a:lnTo>
                  <a:pt x="1371" y="149"/>
                </a:lnTo>
                <a:lnTo>
                  <a:pt x="1369" y="132"/>
                </a:lnTo>
                <a:lnTo>
                  <a:pt x="1363" y="116"/>
                </a:lnTo>
                <a:lnTo>
                  <a:pt x="1352" y="102"/>
                </a:lnTo>
                <a:lnTo>
                  <a:pt x="1339" y="92"/>
                </a:lnTo>
                <a:lnTo>
                  <a:pt x="1323" y="86"/>
                </a:lnTo>
                <a:lnTo>
                  <a:pt x="1306" y="83"/>
                </a:lnTo>
                <a:close/>
                <a:moveTo>
                  <a:pt x="1836" y="51"/>
                </a:moveTo>
                <a:lnTo>
                  <a:pt x="1741" y="118"/>
                </a:lnTo>
                <a:lnTo>
                  <a:pt x="1746" y="130"/>
                </a:lnTo>
                <a:lnTo>
                  <a:pt x="1841" y="63"/>
                </a:lnTo>
                <a:lnTo>
                  <a:pt x="1836" y="51"/>
                </a:lnTo>
                <a:close/>
                <a:moveTo>
                  <a:pt x="1306" y="35"/>
                </a:moveTo>
                <a:lnTo>
                  <a:pt x="1332" y="38"/>
                </a:lnTo>
                <a:lnTo>
                  <a:pt x="1355" y="47"/>
                </a:lnTo>
                <a:lnTo>
                  <a:pt x="1377" y="60"/>
                </a:lnTo>
                <a:lnTo>
                  <a:pt x="1395" y="78"/>
                </a:lnTo>
                <a:lnTo>
                  <a:pt x="1408" y="100"/>
                </a:lnTo>
                <a:lnTo>
                  <a:pt x="1417" y="123"/>
                </a:lnTo>
                <a:lnTo>
                  <a:pt x="1420" y="149"/>
                </a:lnTo>
                <a:lnTo>
                  <a:pt x="1418" y="169"/>
                </a:lnTo>
                <a:lnTo>
                  <a:pt x="1413" y="187"/>
                </a:lnTo>
                <a:lnTo>
                  <a:pt x="1406" y="204"/>
                </a:lnTo>
                <a:lnTo>
                  <a:pt x="1421" y="224"/>
                </a:lnTo>
                <a:lnTo>
                  <a:pt x="1410" y="233"/>
                </a:lnTo>
                <a:lnTo>
                  <a:pt x="1486" y="324"/>
                </a:lnTo>
                <a:lnTo>
                  <a:pt x="1450" y="354"/>
                </a:lnTo>
                <a:lnTo>
                  <a:pt x="1374" y="262"/>
                </a:lnTo>
                <a:lnTo>
                  <a:pt x="1360" y="275"/>
                </a:lnTo>
                <a:lnTo>
                  <a:pt x="1344" y="256"/>
                </a:lnTo>
                <a:lnTo>
                  <a:pt x="1325" y="261"/>
                </a:lnTo>
                <a:lnTo>
                  <a:pt x="1306" y="264"/>
                </a:lnTo>
                <a:lnTo>
                  <a:pt x="1280" y="260"/>
                </a:lnTo>
                <a:lnTo>
                  <a:pt x="1255" y="252"/>
                </a:lnTo>
                <a:lnTo>
                  <a:pt x="1235" y="239"/>
                </a:lnTo>
                <a:lnTo>
                  <a:pt x="1216" y="220"/>
                </a:lnTo>
                <a:lnTo>
                  <a:pt x="1203" y="200"/>
                </a:lnTo>
                <a:lnTo>
                  <a:pt x="1195" y="175"/>
                </a:lnTo>
                <a:lnTo>
                  <a:pt x="1192" y="149"/>
                </a:lnTo>
                <a:lnTo>
                  <a:pt x="1195" y="123"/>
                </a:lnTo>
                <a:lnTo>
                  <a:pt x="1203" y="100"/>
                </a:lnTo>
                <a:lnTo>
                  <a:pt x="1216" y="78"/>
                </a:lnTo>
                <a:lnTo>
                  <a:pt x="1235" y="60"/>
                </a:lnTo>
                <a:lnTo>
                  <a:pt x="1255" y="47"/>
                </a:lnTo>
                <a:lnTo>
                  <a:pt x="1280" y="38"/>
                </a:lnTo>
                <a:lnTo>
                  <a:pt x="1306" y="35"/>
                </a:lnTo>
                <a:close/>
                <a:moveTo>
                  <a:pt x="2131" y="23"/>
                </a:moveTo>
                <a:lnTo>
                  <a:pt x="2105" y="25"/>
                </a:lnTo>
                <a:lnTo>
                  <a:pt x="2081" y="31"/>
                </a:lnTo>
                <a:lnTo>
                  <a:pt x="2061" y="41"/>
                </a:lnTo>
                <a:lnTo>
                  <a:pt x="2043" y="53"/>
                </a:lnTo>
                <a:lnTo>
                  <a:pt x="2030" y="71"/>
                </a:lnTo>
                <a:lnTo>
                  <a:pt x="2024" y="88"/>
                </a:lnTo>
                <a:lnTo>
                  <a:pt x="2021" y="107"/>
                </a:lnTo>
                <a:lnTo>
                  <a:pt x="2022" y="127"/>
                </a:lnTo>
                <a:lnTo>
                  <a:pt x="2026" y="148"/>
                </a:lnTo>
                <a:lnTo>
                  <a:pt x="2036" y="170"/>
                </a:lnTo>
                <a:lnTo>
                  <a:pt x="2049" y="191"/>
                </a:lnTo>
                <a:lnTo>
                  <a:pt x="2053" y="198"/>
                </a:lnTo>
                <a:lnTo>
                  <a:pt x="2002" y="228"/>
                </a:lnTo>
                <a:lnTo>
                  <a:pt x="2018" y="233"/>
                </a:lnTo>
                <a:lnTo>
                  <a:pt x="2038" y="241"/>
                </a:lnTo>
                <a:lnTo>
                  <a:pt x="2061" y="248"/>
                </a:lnTo>
                <a:lnTo>
                  <a:pt x="2085" y="256"/>
                </a:lnTo>
                <a:lnTo>
                  <a:pt x="2111" y="265"/>
                </a:lnTo>
                <a:lnTo>
                  <a:pt x="2137" y="271"/>
                </a:lnTo>
                <a:lnTo>
                  <a:pt x="2162" y="278"/>
                </a:lnTo>
                <a:lnTo>
                  <a:pt x="2175" y="281"/>
                </a:lnTo>
                <a:lnTo>
                  <a:pt x="2191" y="284"/>
                </a:lnTo>
                <a:lnTo>
                  <a:pt x="2208" y="286"/>
                </a:lnTo>
                <a:lnTo>
                  <a:pt x="2226" y="288"/>
                </a:lnTo>
                <a:lnTo>
                  <a:pt x="2246" y="288"/>
                </a:lnTo>
                <a:lnTo>
                  <a:pt x="2265" y="287"/>
                </a:lnTo>
                <a:lnTo>
                  <a:pt x="2284" y="285"/>
                </a:lnTo>
                <a:lnTo>
                  <a:pt x="2302" y="280"/>
                </a:lnTo>
                <a:lnTo>
                  <a:pt x="2317" y="272"/>
                </a:lnTo>
                <a:lnTo>
                  <a:pt x="2331" y="261"/>
                </a:lnTo>
                <a:lnTo>
                  <a:pt x="2342" y="248"/>
                </a:lnTo>
                <a:lnTo>
                  <a:pt x="2349" y="228"/>
                </a:lnTo>
                <a:lnTo>
                  <a:pt x="2352" y="206"/>
                </a:lnTo>
                <a:lnTo>
                  <a:pt x="2349" y="184"/>
                </a:lnTo>
                <a:lnTo>
                  <a:pt x="2343" y="161"/>
                </a:lnTo>
                <a:lnTo>
                  <a:pt x="2331" y="137"/>
                </a:lnTo>
                <a:lnTo>
                  <a:pt x="2315" y="115"/>
                </a:lnTo>
                <a:lnTo>
                  <a:pt x="2295" y="94"/>
                </a:lnTo>
                <a:lnTo>
                  <a:pt x="2272" y="74"/>
                </a:lnTo>
                <a:lnTo>
                  <a:pt x="2245" y="57"/>
                </a:lnTo>
                <a:lnTo>
                  <a:pt x="2216" y="43"/>
                </a:lnTo>
                <a:lnTo>
                  <a:pt x="2187" y="32"/>
                </a:lnTo>
                <a:lnTo>
                  <a:pt x="2159" y="25"/>
                </a:lnTo>
                <a:lnTo>
                  <a:pt x="2131" y="23"/>
                </a:lnTo>
                <a:close/>
                <a:moveTo>
                  <a:pt x="1836" y="18"/>
                </a:moveTo>
                <a:lnTo>
                  <a:pt x="1847" y="43"/>
                </a:lnTo>
                <a:lnTo>
                  <a:pt x="1846" y="44"/>
                </a:lnTo>
                <a:lnTo>
                  <a:pt x="1913" y="191"/>
                </a:lnTo>
                <a:lnTo>
                  <a:pt x="1914" y="205"/>
                </a:lnTo>
                <a:lnTo>
                  <a:pt x="1911" y="219"/>
                </a:lnTo>
                <a:lnTo>
                  <a:pt x="1903" y="232"/>
                </a:lnTo>
                <a:lnTo>
                  <a:pt x="1890" y="241"/>
                </a:lnTo>
                <a:lnTo>
                  <a:pt x="1878" y="244"/>
                </a:lnTo>
                <a:lnTo>
                  <a:pt x="1866" y="243"/>
                </a:lnTo>
                <a:lnTo>
                  <a:pt x="1854" y="239"/>
                </a:lnTo>
                <a:lnTo>
                  <a:pt x="1843" y="230"/>
                </a:lnTo>
                <a:lnTo>
                  <a:pt x="1836" y="219"/>
                </a:lnTo>
                <a:lnTo>
                  <a:pt x="1832" y="208"/>
                </a:lnTo>
                <a:lnTo>
                  <a:pt x="1833" y="195"/>
                </a:lnTo>
                <a:lnTo>
                  <a:pt x="1838" y="183"/>
                </a:lnTo>
                <a:lnTo>
                  <a:pt x="1845" y="172"/>
                </a:lnTo>
                <a:lnTo>
                  <a:pt x="1857" y="166"/>
                </a:lnTo>
                <a:lnTo>
                  <a:pt x="1872" y="161"/>
                </a:lnTo>
                <a:lnTo>
                  <a:pt x="1886" y="164"/>
                </a:lnTo>
                <a:lnTo>
                  <a:pt x="1844" y="71"/>
                </a:lnTo>
                <a:lnTo>
                  <a:pt x="1748" y="137"/>
                </a:lnTo>
                <a:lnTo>
                  <a:pt x="1809" y="268"/>
                </a:lnTo>
                <a:lnTo>
                  <a:pt x="1809" y="269"/>
                </a:lnTo>
                <a:lnTo>
                  <a:pt x="1810" y="283"/>
                </a:lnTo>
                <a:lnTo>
                  <a:pt x="1806" y="297"/>
                </a:lnTo>
                <a:lnTo>
                  <a:pt x="1798" y="309"/>
                </a:lnTo>
                <a:lnTo>
                  <a:pt x="1786" y="317"/>
                </a:lnTo>
                <a:lnTo>
                  <a:pt x="1773" y="321"/>
                </a:lnTo>
                <a:lnTo>
                  <a:pt x="1760" y="321"/>
                </a:lnTo>
                <a:lnTo>
                  <a:pt x="1748" y="316"/>
                </a:lnTo>
                <a:lnTo>
                  <a:pt x="1739" y="308"/>
                </a:lnTo>
                <a:lnTo>
                  <a:pt x="1731" y="297"/>
                </a:lnTo>
                <a:lnTo>
                  <a:pt x="1728" y="284"/>
                </a:lnTo>
                <a:lnTo>
                  <a:pt x="1729" y="272"/>
                </a:lnTo>
                <a:lnTo>
                  <a:pt x="1733" y="260"/>
                </a:lnTo>
                <a:lnTo>
                  <a:pt x="1741" y="250"/>
                </a:lnTo>
                <a:lnTo>
                  <a:pt x="1752" y="243"/>
                </a:lnTo>
                <a:lnTo>
                  <a:pt x="1762" y="239"/>
                </a:lnTo>
                <a:lnTo>
                  <a:pt x="1772" y="239"/>
                </a:lnTo>
                <a:lnTo>
                  <a:pt x="1782" y="241"/>
                </a:lnTo>
                <a:lnTo>
                  <a:pt x="1725" y="115"/>
                </a:lnTo>
                <a:lnTo>
                  <a:pt x="1718" y="101"/>
                </a:lnTo>
                <a:lnTo>
                  <a:pt x="1836" y="18"/>
                </a:lnTo>
                <a:close/>
                <a:moveTo>
                  <a:pt x="2140" y="8"/>
                </a:moveTo>
                <a:lnTo>
                  <a:pt x="2167" y="11"/>
                </a:lnTo>
                <a:lnTo>
                  <a:pt x="2195" y="19"/>
                </a:lnTo>
                <a:lnTo>
                  <a:pt x="2224" y="29"/>
                </a:lnTo>
                <a:lnTo>
                  <a:pt x="2252" y="43"/>
                </a:lnTo>
                <a:lnTo>
                  <a:pt x="2281" y="62"/>
                </a:lnTo>
                <a:lnTo>
                  <a:pt x="2307" y="84"/>
                </a:lnTo>
                <a:lnTo>
                  <a:pt x="2329" y="107"/>
                </a:lnTo>
                <a:lnTo>
                  <a:pt x="2346" y="132"/>
                </a:lnTo>
                <a:lnTo>
                  <a:pt x="2358" y="158"/>
                </a:lnTo>
                <a:lnTo>
                  <a:pt x="2365" y="184"/>
                </a:lnTo>
                <a:lnTo>
                  <a:pt x="2368" y="209"/>
                </a:lnTo>
                <a:lnTo>
                  <a:pt x="2364" y="233"/>
                </a:lnTo>
                <a:lnTo>
                  <a:pt x="2355" y="255"/>
                </a:lnTo>
                <a:lnTo>
                  <a:pt x="2343" y="271"/>
                </a:lnTo>
                <a:lnTo>
                  <a:pt x="2327" y="285"/>
                </a:lnTo>
                <a:lnTo>
                  <a:pt x="2307" y="295"/>
                </a:lnTo>
                <a:lnTo>
                  <a:pt x="2284" y="301"/>
                </a:lnTo>
                <a:lnTo>
                  <a:pt x="2257" y="305"/>
                </a:lnTo>
                <a:lnTo>
                  <a:pt x="2226" y="305"/>
                </a:lnTo>
                <a:lnTo>
                  <a:pt x="2194" y="301"/>
                </a:lnTo>
                <a:lnTo>
                  <a:pt x="2159" y="294"/>
                </a:lnTo>
                <a:lnTo>
                  <a:pt x="2135" y="288"/>
                </a:lnTo>
                <a:lnTo>
                  <a:pt x="2111" y="281"/>
                </a:lnTo>
                <a:lnTo>
                  <a:pt x="2088" y="273"/>
                </a:lnTo>
                <a:lnTo>
                  <a:pt x="2064" y="266"/>
                </a:lnTo>
                <a:lnTo>
                  <a:pt x="2042" y="258"/>
                </a:lnTo>
                <a:lnTo>
                  <a:pt x="2022" y="252"/>
                </a:lnTo>
                <a:lnTo>
                  <a:pt x="2006" y="246"/>
                </a:lnTo>
                <a:lnTo>
                  <a:pt x="1993" y="241"/>
                </a:lnTo>
                <a:lnTo>
                  <a:pt x="1984" y="238"/>
                </a:lnTo>
                <a:lnTo>
                  <a:pt x="1981" y="237"/>
                </a:lnTo>
                <a:lnTo>
                  <a:pt x="1967" y="231"/>
                </a:lnTo>
                <a:lnTo>
                  <a:pt x="2030" y="192"/>
                </a:lnTo>
                <a:lnTo>
                  <a:pt x="2019" y="170"/>
                </a:lnTo>
                <a:lnTo>
                  <a:pt x="2010" y="147"/>
                </a:lnTo>
                <a:lnTo>
                  <a:pt x="2006" y="125"/>
                </a:lnTo>
                <a:lnTo>
                  <a:pt x="2006" y="103"/>
                </a:lnTo>
                <a:lnTo>
                  <a:pt x="2009" y="81"/>
                </a:lnTo>
                <a:lnTo>
                  <a:pt x="2018" y="62"/>
                </a:lnTo>
                <a:lnTo>
                  <a:pt x="2030" y="45"/>
                </a:lnTo>
                <a:lnTo>
                  <a:pt x="2047" y="31"/>
                </a:lnTo>
                <a:lnTo>
                  <a:pt x="2067" y="20"/>
                </a:lnTo>
                <a:lnTo>
                  <a:pt x="2089" y="12"/>
                </a:lnTo>
                <a:lnTo>
                  <a:pt x="2113" y="9"/>
                </a:lnTo>
                <a:lnTo>
                  <a:pt x="2140" y="8"/>
                </a:lnTo>
                <a:close/>
                <a:moveTo>
                  <a:pt x="1546" y="0"/>
                </a:moveTo>
                <a:lnTo>
                  <a:pt x="1534" y="1"/>
                </a:lnTo>
                <a:lnTo>
                  <a:pt x="1522" y="6"/>
                </a:lnTo>
                <a:lnTo>
                  <a:pt x="1514" y="15"/>
                </a:lnTo>
                <a:lnTo>
                  <a:pt x="1507" y="24"/>
                </a:lnTo>
                <a:lnTo>
                  <a:pt x="1505" y="36"/>
                </a:lnTo>
                <a:lnTo>
                  <a:pt x="1506" y="48"/>
                </a:lnTo>
                <a:lnTo>
                  <a:pt x="1511" y="59"/>
                </a:lnTo>
                <a:lnTo>
                  <a:pt x="1519" y="69"/>
                </a:lnTo>
                <a:lnTo>
                  <a:pt x="1530" y="74"/>
                </a:lnTo>
                <a:lnTo>
                  <a:pt x="1542" y="76"/>
                </a:lnTo>
                <a:lnTo>
                  <a:pt x="1553" y="75"/>
                </a:lnTo>
                <a:lnTo>
                  <a:pt x="1564" y="71"/>
                </a:lnTo>
                <a:lnTo>
                  <a:pt x="1573" y="62"/>
                </a:lnTo>
                <a:lnTo>
                  <a:pt x="1579" y="52"/>
                </a:lnTo>
                <a:lnTo>
                  <a:pt x="1581" y="41"/>
                </a:lnTo>
                <a:lnTo>
                  <a:pt x="1580" y="29"/>
                </a:lnTo>
                <a:lnTo>
                  <a:pt x="1576" y="18"/>
                </a:lnTo>
                <a:lnTo>
                  <a:pt x="1567" y="8"/>
                </a:lnTo>
                <a:lnTo>
                  <a:pt x="1558" y="3"/>
                </a:lnTo>
                <a:lnTo>
                  <a:pt x="154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69" name="Freeform 7"/>
          <p:cNvSpPr>
            <a:spLocks noEditPoints="1"/>
          </p:cNvSpPr>
          <p:nvPr/>
        </p:nvSpPr>
        <p:spPr bwMode="auto">
          <a:xfrm>
            <a:off x="5617835" y="4474779"/>
            <a:ext cx="501813" cy="274243"/>
          </a:xfrm>
          <a:custGeom>
            <a:avLst/>
            <a:gdLst>
              <a:gd name="T0" fmla="*/ 1634 w 3480"/>
              <a:gd name="T1" fmla="*/ 2273 h 2690"/>
              <a:gd name="T2" fmla="*/ 1497 w 3480"/>
              <a:gd name="T3" fmla="*/ 2209 h 2690"/>
              <a:gd name="T4" fmla="*/ 3236 w 3480"/>
              <a:gd name="T5" fmla="*/ 2121 h 2690"/>
              <a:gd name="T6" fmla="*/ 1637 w 3480"/>
              <a:gd name="T7" fmla="*/ 2091 h 2690"/>
              <a:gd name="T8" fmla="*/ 1481 w 3480"/>
              <a:gd name="T9" fmla="*/ 2024 h 2690"/>
              <a:gd name="T10" fmla="*/ 1487 w 3480"/>
              <a:gd name="T11" fmla="*/ 2101 h 2690"/>
              <a:gd name="T12" fmla="*/ 3098 w 3480"/>
              <a:gd name="T13" fmla="*/ 2035 h 2690"/>
              <a:gd name="T14" fmla="*/ 2840 w 3480"/>
              <a:gd name="T15" fmla="*/ 2348 h 2690"/>
              <a:gd name="T16" fmla="*/ 2814 w 3480"/>
              <a:gd name="T17" fmla="*/ 2222 h 2690"/>
              <a:gd name="T18" fmla="*/ 2698 w 3480"/>
              <a:gd name="T19" fmla="*/ 2228 h 2690"/>
              <a:gd name="T20" fmla="*/ 2609 w 3480"/>
              <a:gd name="T21" fmla="*/ 2134 h 2690"/>
              <a:gd name="T22" fmla="*/ 2870 w 3480"/>
              <a:gd name="T23" fmla="*/ 2013 h 2690"/>
              <a:gd name="T24" fmla="*/ 3233 w 3480"/>
              <a:gd name="T25" fmla="*/ 2074 h 2690"/>
              <a:gd name="T26" fmla="*/ 3089 w 3480"/>
              <a:gd name="T27" fmla="*/ 2043 h 2690"/>
              <a:gd name="T28" fmla="*/ 3119 w 3480"/>
              <a:gd name="T29" fmla="*/ 1986 h 2690"/>
              <a:gd name="T30" fmla="*/ 1557 w 3480"/>
              <a:gd name="T31" fmla="*/ 2072 h 2690"/>
              <a:gd name="T32" fmla="*/ 1401 w 3480"/>
              <a:gd name="T33" fmla="*/ 2087 h 2690"/>
              <a:gd name="T34" fmla="*/ 3294 w 3480"/>
              <a:gd name="T35" fmla="*/ 1976 h 2690"/>
              <a:gd name="T36" fmla="*/ 3325 w 3480"/>
              <a:gd name="T37" fmla="*/ 1977 h 2690"/>
              <a:gd name="T38" fmla="*/ 3376 w 3480"/>
              <a:gd name="T39" fmla="*/ 1998 h 2690"/>
              <a:gd name="T40" fmla="*/ 3235 w 3480"/>
              <a:gd name="T41" fmla="*/ 1948 h 2690"/>
              <a:gd name="T42" fmla="*/ 3277 w 3480"/>
              <a:gd name="T43" fmla="*/ 1946 h 2690"/>
              <a:gd name="T44" fmla="*/ 3383 w 3480"/>
              <a:gd name="T45" fmla="*/ 1920 h 2690"/>
              <a:gd name="T46" fmla="*/ 3425 w 3480"/>
              <a:gd name="T47" fmla="*/ 1918 h 2690"/>
              <a:gd name="T48" fmla="*/ 3006 w 3480"/>
              <a:gd name="T49" fmla="*/ 1939 h 2690"/>
              <a:gd name="T50" fmla="*/ 3223 w 3480"/>
              <a:gd name="T51" fmla="*/ 1920 h 2690"/>
              <a:gd name="T52" fmla="*/ 1649 w 3480"/>
              <a:gd name="T53" fmla="*/ 2063 h 2690"/>
              <a:gd name="T54" fmla="*/ 3233 w 3480"/>
              <a:gd name="T55" fmla="*/ 1848 h 2690"/>
              <a:gd name="T56" fmla="*/ 3262 w 3480"/>
              <a:gd name="T57" fmla="*/ 1830 h 2690"/>
              <a:gd name="T58" fmla="*/ 3330 w 3480"/>
              <a:gd name="T59" fmla="*/ 1838 h 2690"/>
              <a:gd name="T60" fmla="*/ 3366 w 3480"/>
              <a:gd name="T61" fmla="*/ 1792 h 2690"/>
              <a:gd name="T62" fmla="*/ 3368 w 3480"/>
              <a:gd name="T63" fmla="*/ 1868 h 2690"/>
              <a:gd name="T64" fmla="*/ 3446 w 3480"/>
              <a:gd name="T65" fmla="*/ 1897 h 2690"/>
              <a:gd name="T66" fmla="*/ 3284 w 3480"/>
              <a:gd name="T67" fmla="*/ 2023 h 2690"/>
              <a:gd name="T68" fmla="*/ 3249 w 3480"/>
              <a:gd name="T69" fmla="*/ 1810 h 2690"/>
              <a:gd name="T70" fmla="*/ 2691 w 3480"/>
              <a:gd name="T71" fmla="*/ 1839 h 2690"/>
              <a:gd name="T72" fmla="*/ 2822 w 3480"/>
              <a:gd name="T73" fmla="*/ 1816 h 2690"/>
              <a:gd name="T74" fmla="*/ 2846 w 3480"/>
              <a:gd name="T75" fmla="*/ 1751 h 2690"/>
              <a:gd name="T76" fmla="*/ 2767 w 3480"/>
              <a:gd name="T77" fmla="*/ 1933 h 2690"/>
              <a:gd name="T78" fmla="*/ 2654 w 3480"/>
              <a:gd name="T79" fmla="*/ 1767 h 2690"/>
              <a:gd name="T80" fmla="*/ 3265 w 3480"/>
              <a:gd name="T81" fmla="*/ 1418 h 2690"/>
              <a:gd name="T82" fmla="*/ 3131 w 3480"/>
              <a:gd name="T83" fmla="*/ 1754 h 2690"/>
              <a:gd name="T84" fmla="*/ 2956 w 3480"/>
              <a:gd name="T85" fmla="*/ 1310 h 2690"/>
              <a:gd name="T86" fmla="*/ 3021 w 3480"/>
              <a:gd name="T87" fmla="*/ 1143 h 2690"/>
              <a:gd name="T88" fmla="*/ 3010 w 3480"/>
              <a:gd name="T89" fmla="*/ 1448 h 2690"/>
              <a:gd name="T90" fmla="*/ 2947 w 3480"/>
              <a:gd name="T91" fmla="*/ 1143 h 2690"/>
              <a:gd name="T92" fmla="*/ 2990 w 3480"/>
              <a:gd name="T93" fmla="*/ 1031 h 2690"/>
              <a:gd name="T94" fmla="*/ 2991 w 3480"/>
              <a:gd name="T95" fmla="*/ 1004 h 2690"/>
              <a:gd name="T96" fmla="*/ 3205 w 3480"/>
              <a:gd name="T97" fmla="*/ 1173 h 2690"/>
              <a:gd name="T98" fmla="*/ 3216 w 3480"/>
              <a:gd name="T99" fmla="*/ 953 h 2690"/>
              <a:gd name="T100" fmla="*/ 3318 w 3480"/>
              <a:gd name="T101" fmla="*/ 1186 h 2690"/>
              <a:gd name="T102" fmla="*/ 3392 w 3480"/>
              <a:gd name="T103" fmla="*/ 950 h 2690"/>
              <a:gd name="T104" fmla="*/ 3471 w 3480"/>
              <a:gd name="T105" fmla="*/ 978 h 2690"/>
              <a:gd name="T106" fmla="*/ 3479 w 3480"/>
              <a:gd name="T107" fmla="*/ 1140 h 2690"/>
              <a:gd name="T108" fmla="*/ 3104 w 3480"/>
              <a:gd name="T109" fmla="*/ 1214 h 2690"/>
              <a:gd name="T110" fmla="*/ 3103 w 3480"/>
              <a:gd name="T111" fmla="*/ 1000 h 2690"/>
              <a:gd name="T112" fmla="*/ 3172 w 3480"/>
              <a:gd name="T113" fmla="*/ 941 h 2690"/>
              <a:gd name="T114" fmla="*/ 3353 w 3480"/>
              <a:gd name="T115" fmla="*/ 513 h 2690"/>
              <a:gd name="T116" fmla="*/ 668 w 3480"/>
              <a:gd name="T117" fmla="*/ 2577 h 2690"/>
              <a:gd name="T118" fmla="*/ 429 w 3480"/>
              <a:gd name="T119" fmla="*/ 2649 h 2690"/>
              <a:gd name="T120" fmla="*/ 412 w 3480"/>
              <a:gd name="T121" fmla="*/ 2532 h 2690"/>
              <a:gd name="T122" fmla="*/ 447 w 3480"/>
              <a:gd name="T123" fmla="*/ 2473 h 2690"/>
              <a:gd name="T124" fmla="*/ 78 w 3480"/>
              <a:gd name="T125" fmla="*/ 2003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80" h="2690">
                <a:moveTo>
                  <a:pt x="1572" y="2138"/>
                </a:moveTo>
                <a:lnTo>
                  <a:pt x="1593" y="2140"/>
                </a:lnTo>
                <a:lnTo>
                  <a:pt x="1612" y="2146"/>
                </a:lnTo>
                <a:lnTo>
                  <a:pt x="1629" y="2158"/>
                </a:lnTo>
                <a:lnTo>
                  <a:pt x="1643" y="2174"/>
                </a:lnTo>
                <a:lnTo>
                  <a:pt x="1651" y="2190"/>
                </a:lnTo>
                <a:lnTo>
                  <a:pt x="1655" y="2209"/>
                </a:lnTo>
                <a:lnTo>
                  <a:pt x="1655" y="2226"/>
                </a:lnTo>
                <a:lnTo>
                  <a:pt x="1652" y="2243"/>
                </a:lnTo>
                <a:lnTo>
                  <a:pt x="1645" y="2259"/>
                </a:lnTo>
                <a:lnTo>
                  <a:pt x="1634" y="2273"/>
                </a:lnTo>
                <a:lnTo>
                  <a:pt x="1619" y="2285"/>
                </a:lnTo>
                <a:lnTo>
                  <a:pt x="1603" y="2293"/>
                </a:lnTo>
                <a:lnTo>
                  <a:pt x="1585" y="2297"/>
                </a:lnTo>
                <a:lnTo>
                  <a:pt x="1568" y="2297"/>
                </a:lnTo>
                <a:lnTo>
                  <a:pt x="1551" y="2293"/>
                </a:lnTo>
                <a:lnTo>
                  <a:pt x="1535" y="2285"/>
                </a:lnTo>
                <a:lnTo>
                  <a:pt x="1521" y="2274"/>
                </a:lnTo>
                <a:lnTo>
                  <a:pt x="1509" y="2260"/>
                </a:lnTo>
                <a:lnTo>
                  <a:pt x="1501" y="2243"/>
                </a:lnTo>
                <a:lnTo>
                  <a:pt x="1497" y="2226"/>
                </a:lnTo>
                <a:lnTo>
                  <a:pt x="1497" y="2209"/>
                </a:lnTo>
                <a:lnTo>
                  <a:pt x="1500" y="2191"/>
                </a:lnTo>
                <a:lnTo>
                  <a:pt x="1508" y="2175"/>
                </a:lnTo>
                <a:lnTo>
                  <a:pt x="1519" y="2161"/>
                </a:lnTo>
                <a:lnTo>
                  <a:pt x="1533" y="2151"/>
                </a:lnTo>
                <a:lnTo>
                  <a:pt x="1553" y="2141"/>
                </a:lnTo>
                <a:lnTo>
                  <a:pt x="1572" y="2138"/>
                </a:lnTo>
                <a:close/>
                <a:moveTo>
                  <a:pt x="3236" y="2121"/>
                </a:moveTo>
                <a:lnTo>
                  <a:pt x="3306" y="2188"/>
                </a:lnTo>
                <a:lnTo>
                  <a:pt x="3293" y="2202"/>
                </a:lnTo>
                <a:lnTo>
                  <a:pt x="3223" y="2134"/>
                </a:lnTo>
                <a:lnTo>
                  <a:pt x="3236" y="2121"/>
                </a:lnTo>
                <a:close/>
                <a:moveTo>
                  <a:pt x="1613" y="2066"/>
                </a:moveTo>
                <a:lnTo>
                  <a:pt x="1606" y="2070"/>
                </a:lnTo>
                <a:lnTo>
                  <a:pt x="1599" y="2075"/>
                </a:lnTo>
                <a:lnTo>
                  <a:pt x="1597" y="2082"/>
                </a:lnTo>
                <a:lnTo>
                  <a:pt x="1596" y="2090"/>
                </a:lnTo>
                <a:lnTo>
                  <a:pt x="1599" y="2098"/>
                </a:lnTo>
                <a:lnTo>
                  <a:pt x="1608" y="2105"/>
                </a:lnTo>
                <a:lnTo>
                  <a:pt x="1618" y="2107"/>
                </a:lnTo>
                <a:lnTo>
                  <a:pt x="1627" y="2103"/>
                </a:lnTo>
                <a:lnTo>
                  <a:pt x="1634" y="2098"/>
                </a:lnTo>
                <a:lnTo>
                  <a:pt x="1637" y="2091"/>
                </a:lnTo>
                <a:lnTo>
                  <a:pt x="1637" y="2084"/>
                </a:lnTo>
                <a:lnTo>
                  <a:pt x="1634" y="2075"/>
                </a:lnTo>
                <a:lnTo>
                  <a:pt x="1628" y="2070"/>
                </a:lnTo>
                <a:lnTo>
                  <a:pt x="1621" y="2066"/>
                </a:lnTo>
                <a:lnTo>
                  <a:pt x="1613" y="2066"/>
                </a:lnTo>
                <a:close/>
                <a:moveTo>
                  <a:pt x="2874" y="2038"/>
                </a:moveTo>
                <a:lnTo>
                  <a:pt x="2859" y="2054"/>
                </a:lnTo>
                <a:lnTo>
                  <a:pt x="3014" y="2152"/>
                </a:lnTo>
                <a:lnTo>
                  <a:pt x="3030" y="2135"/>
                </a:lnTo>
                <a:lnTo>
                  <a:pt x="2874" y="2038"/>
                </a:lnTo>
                <a:close/>
                <a:moveTo>
                  <a:pt x="1481" y="2024"/>
                </a:moveTo>
                <a:lnTo>
                  <a:pt x="1469" y="2026"/>
                </a:lnTo>
                <a:lnTo>
                  <a:pt x="1457" y="2031"/>
                </a:lnTo>
                <a:lnTo>
                  <a:pt x="1449" y="2040"/>
                </a:lnTo>
                <a:lnTo>
                  <a:pt x="1442" y="2049"/>
                </a:lnTo>
                <a:lnTo>
                  <a:pt x="1440" y="2061"/>
                </a:lnTo>
                <a:lnTo>
                  <a:pt x="1441" y="2073"/>
                </a:lnTo>
                <a:lnTo>
                  <a:pt x="1445" y="2084"/>
                </a:lnTo>
                <a:lnTo>
                  <a:pt x="1454" y="2093"/>
                </a:lnTo>
                <a:lnTo>
                  <a:pt x="1464" y="2099"/>
                </a:lnTo>
                <a:lnTo>
                  <a:pt x="1475" y="2101"/>
                </a:lnTo>
                <a:lnTo>
                  <a:pt x="1487" y="2101"/>
                </a:lnTo>
                <a:lnTo>
                  <a:pt x="1499" y="2096"/>
                </a:lnTo>
                <a:lnTo>
                  <a:pt x="1508" y="2087"/>
                </a:lnTo>
                <a:lnTo>
                  <a:pt x="1513" y="2077"/>
                </a:lnTo>
                <a:lnTo>
                  <a:pt x="1516" y="2065"/>
                </a:lnTo>
                <a:lnTo>
                  <a:pt x="1515" y="2054"/>
                </a:lnTo>
                <a:lnTo>
                  <a:pt x="1510" y="2042"/>
                </a:lnTo>
                <a:lnTo>
                  <a:pt x="1502" y="2033"/>
                </a:lnTo>
                <a:lnTo>
                  <a:pt x="1492" y="2028"/>
                </a:lnTo>
                <a:lnTo>
                  <a:pt x="1481" y="2024"/>
                </a:lnTo>
                <a:close/>
                <a:moveTo>
                  <a:pt x="3125" y="2006"/>
                </a:moveTo>
                <a:lnTo>
                  <a:pt x="3098" y="2035"/>
                </a:lnTo>
                <a:lnTo>
                  <a:pt x="3301" y="2227"/>
                </a:lnTo>
                <a:lnTo>
                  <a:pt x="3327" y="2198"/>
                </a:lnTo>
                <a:lnTo>
                  <a:pt x="3125" y="2006"/>
                </a:lnTo>
                <a:close/>
                <a:moveTo>
                  <a:pt x="2886" y="1994"/>
                </a:moveTo>
                <a:lnTo>
                  <a:pt x="3077" y="2114"/>
                </a:lnTo>
                <a:lnTo>
                  <a:pt x="3047" y="2147"/>
                </a:lnTo>
                <a:lnTo>
                  <a:pt x="3046" y="2146"/>
                </a:lnTo>
                <a:lnTo>
                  <a:pt x="2874" y="2334"/>
                </a:lnTo>
                <a:lnTo>
                  <a:pt x="2873" y="2334"/>
                </a:lnTo>
                <a:lnTo>
                  <a:pt x="2858" y="2342"/>
                </a:lnTo>
                <a:lnTo>
                  <a:pt x="2840" y="2348"/>
                </a:lnTo>
                <a:lnTo>
                  <a:pt x="2822" y="2347"/>
                </a:lnTo>
                <a:lnTo>
                  <a:pt x="2804" y="2341"/>
                </a:lnTo>
                <a:lnTo>
                  <a:pt x="2788" y="2330"/>
                </a:lnTo>
                <a:lnTo>
                  <a:pt x="2778" y="2318"/>
                </a:lnTo>
                <a:lnTo>
                  <a:pt x="2771" y="2302"/>
                </a:lnTo>
                <a:lnTo>
                  <a:pt x="2768" y="2286"/>
                </a:lnTo>
                <a:lnTo>
                  <a:pt x="2770" y="2269"/>
                </a:lnTo>
                <a:lnTo>
                  <a:pt x="2775" y="2254"/>
                </a:lnTo>
                <a:lnTo>
                  <a:pt x="2785" y="2240"/>
                </a:lnTo>
                <a:lnTo>
                  <a:pt x="2798" y="2228"/>
                </a:lnTo>
                <a:lnTo>
                  <a:pt x="2814" y="2222"/>
                </a:lnTo>
                <a:lnTo>
                  <a:pt x="2830" y="2218"/>
                </a:lnTo>
                <a:lnTo>
                  <a:pt x="2846" y="2220"/>
                </a:lnTo>
                <a:lnTo>
                  <a:pt x="2863" y="2226"/>
                </a:lnTo>
                <a:lnTo>
                  <a:pt x="2877" y="2236"/>
                </a:lnTo>
                <a:lnTo>
                  <a:pt x="2887" y="2249"/>
                </a:lnTo>
                <a:lnTo>
                  <a:pt x="2894" y="2263"/>
                </a:lnTo>
                <a:lnTo>
                  <a:pt x="2897" y="2279"/>
                </a:lnTo>
                <a:lnTo>
                  <a:pt x="3006" y="2160"/>
                </a:lnTo>
                <a:lnTo>
                  <a:pt x="2852" y="2062"/>
                </a:lnTo>
                <a:lnTo>
                  <a:pt x="2698" y="2229"/>
                </a:lnTo>
                <a:lnTo>
                  <a:pt x="2698" y="2228"/>
                </a:lnTo>
                <a:lnTo>
                  <a:pt x="2682" y="2238"/>
                </a:lnTo>
                <a:lnTo>
                  <a:pt x="2664" y="2242"/>
                </a:lnTo>
                <a:lnTo>
                  <a:pt x="2646" y="2242"/>
                </a:lnTo>
                <a:lnTo>
                  <a:pt x="2629" y="2237"/>
                </a:lnTo>
                <a:lnTo>
                  <a:pt x="2613" y="2226"/>
                </a:lnTo>
                <a:lnTo>
                  <a:pt x="2602" y="2213"/>
                </a:lnTo>
                <a:lnTo>
                  <a:pt x="2595" y="2198"/>
                </a:lnTo>
                <a:lnTo>
                  <a:pt x="2592" y="2181"/>
                </a:lnTo>
                <a:lnTo>
                  <a:pt x="2593" y="2165"/>
                </a:lnTo>
                <a:lnTo>
                  <a:pt x="2600" y="2148"/>
                </a:lnTo>
                <a:lnTo>
                  <a:pt x="2609" y="2134"/>
                </a:lnTo>
                <a:lnTo>
                  <a:pt x="2622" y="2124"/>
                </a:lnTo>
                <a:lnTo>
                  <a:pt x="2639" y="2116"/>
                </a:lnTo>
                <a:lnTo>
                  <a:pt x="2655" y="2114"/>
                </a:lnTo>
                <a:lnTo>
                  <a:pt x="2671" y="2115"/>
                </a:lnTo>
                <a:lnTo>
                  <a:pt x="2687" y="2120"/>
                </a:lnTo>
                <a:lnTo>
                  <a:pt x="2701" y="2131"/>
                </a:lnTo>
                <a:lnTo>
                  <a:pt x="2712" y="2144"/>
                </a:lnTo>
                <a:lnTo>
                  <a:pt x="2718" y="2158"/>
                </a:lnTo>
                <a:lnTo>
                  <a:pt x="2722" y="2173"/>
                </a:lnTo>
                <a:lnTo>
                  <a:pt x="2869" y="2013"/>
                </a:lnTo>
                <a:lnTo>
                  <a:pt x="2870" y="2013"/>
                </a:lnTo>
                <a:lnTo>
                  <a:pt x="2886" y="1994"/>
                </a:lnTo>
                <a:close/>
                <a:moveTo>
                  <a:pt x="3125" y="1985"/>
                </a:moveTo>
                <a:lnTo>
                  <a:pt x="3129" y="1985"/>
                </a:lnTo>
                <a:lnTo>
                  <a:pt x="3132" y="1987"/>
                </a:lnTo>
                <a:lnTo>
                  <a:pt x="3134" y="1989"/>
                </a:lnTo>
                <a:lnTo>
                  <a:pt x="3134" y="1992"/>
                </a:lnTo>
                <a:lnTo>
                  <a:pt x="3134" y="1995"/>
                </a:lnTo>
                <a:lnTo>
                  <a:pt x="3133" y="1999"/>
                </a:lnTo>
                <a:lnTo>
                  <a:pt x="3326" y="2183"/>
                </a:lnTo>
                <a:lnTo>
                  <a:pt x="3338" y="2170"/>
                </a:lnTo>
                <a:lnTo>
                  <a:pt x="3233" y="2074"/>
                </a:lnTo>
                <a:lnTo>
                  <a:pt x="3240" y="2066"/>
                </a:lnTo>
                <a:lnTo>
                  <a:pt x="3366" y="2172"/>
                </a:lnTo>
                <a:lnTo>
                  <a:pt x="3357" y="2181"/>
                </a:lnTo>
                <a:lnTo>
                  <a:pt x="3340" y="2200"/>
                </a:lnTo>
                <a:lnTo>
                  <a:pt x="3332" y="2208"/>
                </a:lnTo>
                <a:lnTo>
                  <a:pt x="3346" y="2222"/>
                </a:lnTo>
                <a:lnTo>
                  <a:pt x="3322" y="2246"/>
                </a:lnTo>
                <a:lnTo>
                  <a:pt x="3308" y="2234"/>
                </a:lnTo>
                <a:lnTo>
                  <a:pt x="3301" y="2241"/>
                </a:lnTo>
                <a:lnTo>
                  <a:pt x="3092" y="2042"/>
                </a:lnTo>
                <a:lnTo>
                  <a:pt x="3089" y="2043"/>
                </a:lnTo>
                <a:lnTo>
                  <a:pt x="3086" y="2044"/>
                </a:lnTo>
                <a:lnTo>
                  <a:pt x="3082" y="2043"/>
                </a:lnTo>
                <a:lnTo>
                  <a:pt x="3080" y="2042"/>
                </a:lnTo>
                <a:lnTo>
                  <a:pt x="3078" y="2040"/>
                </a:lnTo>
                <a:lnTo>
                  <a:pt x="3077" y="2036"/>
                </a:lnTo>
                <a:lnTo>
                  <a:pt x="3077" y="2033"/>
                </a:lnTo>
                <a:lnTo>
                  <a:pt x="3078" y="2030"/>
                </a:lnTo>
                <a:lnTo>
                  <a:pt x="3078" y="2030"/>
                </a:lnTo>
                <a:lnTo>
                  <a:pt x="3080" y="2028"/>
                </a:lnTo>
                <a:lnTo>
                  <a:pt x="3093" y="2014"/>
                </a:lnTo>
                <a:lnTo>
                  <a:pt x="3119" y="1986"/>
                </a:lnTo>
                <a:lnTo>
                  <a:pt x="3119" y="1987"/>
                </a:lnTo>
                <a:lnTo>
                  <a:pt x="3122" y="1985"/>
                </a:lnTo>
                <a:lnTo>
                  <a:pt x="3125" y="1985"/>
                </a:lnTo>
                <a:close/>
                <a:moveTo>
                  <a:pt x="1486" y="1984"/>
                </a:moveTo>
                <a:lnTo>
                  <a:pt x="1503" y="1988"/>
                </a:lnTo>
                <a:lnTo>
                  <a:pt x="1520" y="1995"/>
                </a:lnTo>
                <a:lnTo>
                  <a:pt x="1534" y="2006"/>
                </a:lnTo>
                <a:lnTo>
                  <a:pt x="1545" y="2020"/>
                </a:lnTo>
                <a:lnTo>
                  <a:pt x="1553" y="2036"/>
                </a:lnTo>
                <a:lnTo>
                  <a:pt x="1557" y="2055"/>
                </a:lnTo>
                <a:lnTo>
                  <a:pt x="1557" y="2072"/>
                </a:lnTo>
                <a:lnTo>
                  <a:pt x="1553" y="2089"/>
                </a:lnTo>
                <a:lnTo>
                  <a:pt x="1547" y="2105"/>
                </a:lnTo>
                <a:lnTo>
                  <a:pt x="1535" y="2119"/>
                </a:lnTo>
                <a:lnTo>
                  <a:pt x="1521" y="2131"/>
                </a:lnTo>
                <a:lnTo>
                  <a:pt x="1501" y="2140"/>
                </a:lnTo>
                <a:lnTo>
                  <a:pt x="1481" y="2143"/>
                </a:lnTo>
                <a:lnTo>
                  <a:pt x="1460" y="2141"/>
                </a:lnTo>
                <a:lnTo>
                  <a:pt x="1441" y="2134"/>
                </a:lnTo>
                <a:lnTo>
                  <a:pt x="1425" y="2123"/>
                </a:lnTo>
                <a:lnTo>
                  <a:pt x="1411" y="2106"/>
                </a:lnTo>
                <a:lnTo>
                  <a:pt x="1401" y="2087"/>
                </a:lnTo>
                <a:lnTo>
                  <a:pt x="1398" y="2066"/>
                </a:lnTo>
                <a:lnTo>
                  <a:pt x="1400" y="2046"/>
                </a:lnTo>
                <a:lnTo>
                  <a:pt x="1407" y="2027"/>
                </a:lnTo>
                <a:lnTo>
                  <a:pt x="1418" y="2009"/>
                </a:lnTo>
                <a:lnTo>
                  <a:pt x="1435" y="1995"/>
                </a:lnTo>
                <a:lnTo>
                  <a:pt x="1452" y="1988"/>
                </a:lnTo>
                <a:lnTo>
                  <a:pt x="1469" y="1984"/>
                </a:lnTo>
                <a:lnTo>
                  <a:pt x="1486" y="1984"/>
                </a:lnTo>
                <a:close/>
                <a:moveTo>
                  <a:pt x="3313" y="1973"/>
                </a:moveTo>
                <a:lnTo>
                  <a:pt x="3303" y="1973"/>
                </a:lnTo>
                <a:lnTo>
                  <a:pt x="3294" y="1976"/>
                </a:lnTo>
                <a:lnTo>
                  <a:pt x="3288" y="1982"/>
                </a:lnTo>
                <a:lnTo>
                  <a:pt x="3285" y="1991"/>
                </a:lnTo>
                <a:lnTo>
                  <a:pt x="3287" y="2002"/>
                </a:lnTo>
                <a:lnTo>
                  <a:pt x="3294" y="2010"/>
                </a:lnTo>
                <a:lnTo>
                  <a:pt x="3307" y="2016"/>
                </a:lnTo>
                <a:lnTo>
                  <a:pt x="3317" y="2015"/>
                </a:lnTo>
                <a:lnTo>
                  <a:pt x="3326" y="2012"/>
                </a:lnTo>
                <a:lnTo>
                  <a:pt x="3332" y="2005"/>
                </a:lnTo>
                <a:lnTo>
                  <a:pt x="3335" y="1996"/>
                </a:lnTo>
                <a:lnTo>
                  <a:pt x="3333" y="1986"/>
                </a:lnTo>
                <a:lnTo>
                  <a:pt x="3325" y="1977"/>
                </a:lnTo>
                <a:lnTo>
                  <a:pt x="3313" y="1973"/>
                </a:lnTo>
                <a:close/>
                <a:moveTo>
                  <a:pt x="3372" y="1955"/>
                </a:moveTo>
                <a:lnTo>
                  <a:pt x="3362" y="1955"/>
                </a:lnTo>
                <a:lnTo>
                  <a:pt x="3354" y="1959"/>
                </a:lnTo>
                <a:lnTo>
                  <a:pt x="3347" y="1965"/>
                </a:lnTo>
                <a:lnTo>
                  <a:pt x="3344" y="1974"/>
                </a:lnTo>
                <a:lnTo>
                  <a:pt x="3345" y="1981"/>
                </a:lnTo>
                <a:lnTo>
                  <a:pt x="3349" y="1989"/>
                </a:lnTo>
                <a:lnTo>
                  <a:pt x="3357" y="1995"/>
                </a:lnTo>
                <a:lnTo>
                  <a:pt x="3367" y="1998"/>
                </a:lnTo>
                <a:lnTo>
                  <a:pt x="3376" y="1998"/>
                </a:lnTo>
                <a:lnTo>
                  <a:pt x="3385" y="1994"/>
                </a:lnTo>
                <a:lnTo>
                  <a:pt x="3391" y="1988"/>
                </a:lnTo>
                <a:lnTo>
                  <a:pt x="3395" y="1979"/>
                </a:lnTo>
                <a:lnTo>
                  <a:pt x="3394" y="1972"/>
                </a:lnTo>
                <a:lnTo>
                  <a:pt x="3389" y="1964"/>
                </a:lnTo>
                <a:lnTo>
                  <a:pt x="3382" y="1958"/>
                </a:lnTo>
                <a:lnTo>
                  <a:pt x="3372" y="1955"/>
                </a:lnTo>
                <a:close/>
                <a:moveTo>
                  <a:pt x="3260" y="1937"/>
                </a:moveTo>
                <a:lnTo>
                  <a:pt x="3250" y="1938"/>
                </a:lnTo>
                <a:lnTo>
                  <a:pt x="3242" y="1941"/>
                </a:lnTo>
                <a:lnTo>
                  <a:pt x="3235" y="1948"/>
                </a:lnTo>
                <a:lnTo>
                  <a:pt x="3232" y="1955"/>
                </a:lnTo>
                <a:lnTo>
                  <a:pt x="3233" y="1964"/>
                </a:lnTo>
                <a:lnTo>
                  <a:pt x="3237" y="1972"/>
                </a:lnTo>
                <a:lnTo>
                  <a:pt x="3245" y="1977"/>
                </a:lnTo>
                <a:lnTo>
                  <a:pt x="3255" y="1980"/>
                </a:lnTo>
                <a:lnTo>
                  <a:pt x="3264" y="1980"/>
                </a:lnTo>
                <a:lnTo>
                  <a:pt x="3273" y="1976"/>
                </a:lnTo>
                <a:lnTo>
                  <a:pt x="3279" y="1971"/>
                </a:lnTo>
                <a:lnTo>
                  <a:pt x="3283" y="1962"/>
                </a:lnTo>
                <a:lnTo>
                  <a:pt x="3282" y="1953"/>
                </a:lnTo>
                <a:lnTo>
                  <a:pt x="3277" y="1946"/>
                </a:lnTo>
                <a:lnTo>
                  <a:pt x="3270" y="1940"/>
                </a:lnTo>
                <a:lnTo>
                  <a:pt x="3260" y="1937"/>
                </a:lnTo>
                <a:close/>
                <a:moveTo>
                  <a:pt x="3031" y="1931"/>
                </a:moveTo>
                <a:lnTo>
                  <a:pt x="3017" y="1943"/>
                </a:lnTo>
                <a:lnTo>
                  <a:pt x="3073" y="2008"/>
                </a:lnTo>
                <a:lnTo>
                  <a:pt x="3098" y="1982"/>
                </a:lnTo>
                <a:lnTo>
                  <a:pt x="3031" y="1931"/>
                </a:lnTo>
                <a:close/>
                <a:moveTo>
                  <a:pt x="3408" y="1909"/>
                </a:moveTo>
                <a:lnTo>
                  <a:pt x="3398" y="1910"/>
                </a:lnTo>
                <a:lnTo>
                  <a:pt x="3389" y="1913"/>
                </a:lnTo>
                <a:lnTo>
                  <a:pt x="3383" y="1920"/>
                </a:lnTo>
                <a:lnTo>
                  <a:pt x="3380" y="1927"/>
                </a:lnTo>
                <a:lnTo>
                  <a:pt x="3381" y="1936"/>
                </a:lnTo>
                <a:lnTo>
                  <a:pt x="3385" y="1944"/>
                </a:lnTo>
                <a:lnTo>
                  <a:pt x="3392" y="1949"/>
                </a:lnTo>
                <a:lnTo>
                  <a:pt x="3402" y="1952"/>
                </a:lnTo>
                <a:lnTo>
                  <a:pt x="3412" y="1952"/>
                </a:lnTo>
                <a:lnTo>
                  <a:pt x="3420" y="1948"/>
                </a:lnTo>
                <a:lnTo>
                  <a:pt x="3427" y="1943"/>
                </a:lnTo>
                <a:lnTo>
                  <a:pt x="3430" y="1934"/>
                </a:lnTo>
                <a:lnTo>
                  <a:pt x="3429" y="1925"/>
                </a:lnTo>
                <a:lnTo>
                  <a:pt x="3425" y="1918"/>
                </a:lnTo>
                <a:lnTo>
                  <a:pt x="3417" y="1912"/>
                </a:lnTo>
                <a:lnTo>
                  <a:pt x="3408" y="1909"/>
                </a:lnTo>
                <a:close/>
                <a:moveTo>
                  <a:pt x="2989" y="1899"/>
                </a:moveTo>
                <a:lnTo>
                  <a:pt x="3008" y="1915"/>
                </a:lnTo>
                <a:lnTo>
                  <a:pt x="3011" y="1910"/>
                </a:lnTo>
                <a:lnTo>
                  <a:pt x="3027" y="1920"/>
                </a:lnTo>
                <a:lnTo>
                  <a:pt x="3030" y="1917"/>
                </a:lnTo>
                <a:lnTo>
                  <a:pt x="3114" y="1980"/>
                </a:lnTo>
                <a:lnTo>
                  <a:pt x="3073" y="2023"/>
                </a:lnTo>
                <a:lnTo>
                  <a:pt x="3003" y="1941"/>
                </a:lnTo>
                <a:lnTo>
                  <a:pt x="3006" y="1939"/>
                </a:lnTo>
                <a:lnTo>
                  <a:pt x="2996" y="1926"/>
                </a:lnTo>
                <a:lnTo>
                  <a:pt x="3000" y="1922"/>
                </a:lnTo>
                <a:lnTo>
                  <a:pt x="2984" y="1904"/>
                </a:lnTo>
                <a:lnTo>
                  <a:pt x="2989" y="1899"/>
                </a:lnTo>
                <a:close/>
                <a:moveTo>
                  <a:pt x="3241" y="1882"/>
                </a:moveTo>
                <a:lnTo>
                  <a:pt x="3231" y="1882"/>
                </a:lnTo>
                <a:lnTo>
                  <a:pt x="3222" y="1885"/>
                </a:lnTo>
                <a:lnTo>
                  <a:pt x="3217" y="1892"/>
                </a:lnTo>
                <a:lnTo>
                  <a:pt x="3214" y="1901"/>
                </a:lnTo>
                <a:lnTo>
                  <a:pt x="3216" y="1911"/>
                </a:lnTo>
                <a:lnTo>
                  <a:pt x="3223" y="1920"/>
                </a:lnTo>
                <a:lnTo>
                  <a:pt x="3236" y="1924"/>
                </a:lnTo>
                <a:lnTo>
                  <a:pt x="3246" y="1924"/>
                </a:lnTo>
                <a:lnTo>
                  <a:pt x="3255" y="1921"/>
                </a:lnTo>
                <a:lnTo>
                  <a:pt x="3261" y="1915"/>
                </a:lnTo>
                <a:lnTo>
                  <a:pt x="3263" y="1907"/>
                </a:lnTo>
                <a:lnTo>
                  <a:pt x="3262" y="1897"/>
                </a:lnTo>
                <a:lnTo>
                  <a:pt x="3258" y="1890"/>
                </a:lnTo>
                <a:lnTo>
                  <a:pt x="3250" y="1884"/>
                </a:lnTo>
                <a:lnTo>
                  <a:pt x="3241" y="1882"/>
                </a:lnTo>
                <a:close/>
                <a:moveTo>
                  <a:pt x="1690" y="1863"/>
                </a:moveTo>
                <a:lnTo>
                  <a:pt x="1649" y="2063"/>
                </a:lnTo>
                <a:lnTo>
                  <a:pt x="1649" y="2063"/>
                </a:lnTo>
                <a:lnTo>
                  <a:pt x="1852" y="2116"/>
                </a:lnTo>
                <a:lnTo>
                  <a:pt x="1768" y="2161"/>
                </a:lnTo>
                <a:lnTo>
                  <a:pt x="1569" y="2114"/>
                </a:lnTo>
                <a:lnTo>
                  <a:pt x="1611" y="1913"/>
                </a:lnTo>
                <a:lnTo>
                  <a:pt x="1690" y="1863"/>
                </a:lnTo>
                <a:close/>
                <a:moveTo>
                  <a:pt x="3262" y="1830"/>
                </a:moveTo>
                <a:lnTo>
                  <a:pt x="3251" y="1830"/>
                </a:lnTo>
                <a:lnTo>
                  <a:pt x="3243" y="1834"/>
                </a:lnTo>
                <a:lnTo>
                  <a:pt x="3236" y="1840"/>
                </a:lnTo>
                <a:lnTo>
                  <a:pt x="3233" y="1848"/>
                </a:lnTo>
                <a:lnTo>
                  <a:pt x="3234" y="1856"/>
                </a:lnTo>
                <a:lnTo>
                  <a:pt x="3240" y="1864"/>
                </a:lnTo>
                <a:lnTo>
                  <a:pt x="3246" y="1869"/>
                </a:lnTo>
                <a:lnTo>
                  <a:pt x="3256" y="1873"/>
                </a:lnTo>
                <a:lnTo>
                  <a:pt x="3266" y="1873"/>
                </a:lnTo>
                <a:lnTo>
                  <a:pt x="3275" y="1869"/>
                </a:lnTo>
                <a:lnTo>
                  <a:pt x="3280" y="1863"/>
                </a:lnTo>
                <a:lnTo>
                  <a:pt x="3285" y="1854"/>
                </a:lnTo>
                <a:lnTo>
                  <a:pt x="3283" y="1843"/>
                </a:lnTo>
                <a:lnTo>
                  <a:pt x="3274" y="1835"/>
                </a:lnTo>
                <a:lnTo>
                  <a:pt x="3262" y="1830"/>
                </a:lnTo>
                <a:close/>
                <a:moveTo>
                  <a:pt x="3316" y="1799"/>
                </a:moveTo>
                <a:lnTo>
                  <a:pt x="3306" y="1799"/>
                </a:lnTo>
                <a:lnTo>
                  <a:pt x="3298" y="1804"/>
                </a:lnTo>
                <a:lnTo>
                  <a:pt x="3292" y="1810"/>
                </a:lnTo>
                <a:lnTo>
                  <a:pt x="3289" y="1818"/>
                </a:lnTo>
                <a:lnTo>
                  <a:pt x="3289" y="1826"/>
                </a:lnTo>
                <a:lnTo>
                  <a:pt x="3294" y="1834"/>
                </a:lnTo>
                <a:lnTo>
                  <a:pt x="3302" y="1839"/>
                </a:lnTo>
                <a:lnTo>
                  <a:pt x="3311" y="1842"/>
                </a:lnTo>
                <a:lnTo>
                  <a:pt x="3321" y="1842"/>
                </a:lnTo>
                <a:lnTo>
                  <a:pt x="3330" y="1838"/>
                </a:lnTo>
                <a:lnTo>
                  <a:pt x="3335" y="1833"/>
                </a:lnTo>
                <a:lnTo>
                  <a:pt x="3339" y="1824"/>
                </a:lnTo>
                <a:lnTo>
                  <a:pt x="3338" y="1815"/>
                </a:lnTo>
                <a:lnTo>
                  <a:pt x="3333" y="1808"/>
                </a:lnTo>
                <a:lnTo>
                  <a:pt x="3326" y="1802"/>
                </a:lnTo>
                <a:lnTo>
                  <a:pt x="3316" y="1799"/>
                </a:lnTo>
                <a:close/>
                <a:moveTo>
                  <a:pt x="3315" y="1784"/>
                </a:moveTo>
                <a:lnTo>
                  <a:pt x="3340" y="1784"/>
                </a:lnTo>
                <a:lnTo>
                  <a:pt x="3348" y="1786"/>
                </a:lnTo>
                <a:lnTo>
                  <a:pt x="3357" y="1788"/>
                </a:lnTo>
                <a:lnTo>
                  <a:pt x="3366" y="1792"/>
                </a:lnTo>
                <a:lnTo>
                  <a:pt x="3378" y="1797"/>
                </a:lnTo>
                <a:lnTo>
                  <a:pt x="3388" y="1804"/>
                </a:lnTo>
                <a:lnTo>
                  <a:pt x="3391" y="1810"/>
                </a:lnTo>
                <a:lnTo>
                  <a:pt x="3391" y="1816"/>
                </a:lnTo>
                <a:lnTo>
                  <a:pt x="3388" y="1823"/>
                </a:lnTo>
                <a:lnTo>
                  <a:pt x="3383" y="1829"/>
                </a:lnTo>
                <a:lnTo>
                  <a:pt x="3376" y="1836"/>
                </a:lnTo>
                <a:lnTo>
                  <a:pt x="3371" y="1843"/>
                </a:lnTo>
                <a:lnTo>
                  <a:pt x="3367" y="1851"/>
                </a:lnTo>
                <a:lnTo>
                  <a:pt x="3366" y="1860"/>
                </a:lnTo>
                <a:lnTo>
                  <a:pt x="3368" y="1868"/>
                </a:lnTo>
                <a:lnTo>
                  <a:pt x="3374" y="1876"/>
                </a:lnTo>
                <a:lnTo>
                  <a:pt x="3382" y="1880"/>
                </a:lnTo>
                <a:lnTo>
                  <a:pt x="3390" y="1881"/>
                </a:lnTo>
                <a:lnTo>
                  <a:pt x="3400" y="1880"/>
                </a:lnTo>
                <a:lnTo>
                  <a:pt x="3410" y="1878"/>
                </a:lnTo>
                <a:lnTo>
                  <a:pt x="3419" y="1876"/>
                </a:lnTo>
                <a:lnTo>
                  <a:pt x="3428" y="1875"/>
                </a:lnTo>
                <a:lnTo>
                  <a:pt x="3436" y="1875"/>
                </a:lnTo>
                <a:lnTo>
                  <a:pt x="3441" y="1878"/>
                </a:lnTo>
                <a:lnTo>
                  <a:pt x="3444" y="1884"/>
                </a:lnTo>
                <a:lnTo>
                  <a:pt x="3446" y="1897"/>
                </a:lnTo>
                <a:lnTo>
                  <a:pt x="3446" y="1909"/>
                </a:lnTo>
                <a:lnTo>
                  <a:pt x="3445" y="1922"/>
                </a:lnTo>
                <a:lnTo>
                  <a:pt x="3440" y="1947"/>
                </a:lnTo>
                <a:lnTo>
                  <a:pt x="3430" y="1968"/>
                </a:lnTo>
                <a:lnTo>
                  <a:pt x="3416" y="1988"/>
                </a:lnTo>
                <a:lnTo>
                  <a:pt x="3399" y="2004"/>
                </a:lnTo>
                <a:lnTo>
                  <a:pt x="3380" y="2017"/>
                </a:lnTo>
                <a:lnTo>
                  <a:pt x="3357" y="2026"/>
                </a:lnTo>
                <a:lnTo>
                  <a:pt x="3333" y="2030"/>
                </a:lnTo>
                <a:lnTo>
                  <a:pt x="3308" y="2029"/>
                </a:lnTo>
                <a:lnTo>
                  <a:pt x="3284" y="2023"/>
                </a:lnTo>
                <a:lnTo>
                  <a:pt x="3262" y="2013"/>
                </a:lnTo>
                <a:lnTo>
                  <a:pt x="3243" y="2000"/>
                </a:lnTo>
                <a:lnTo>
                  <a:pt x="3227" y="1982"/>
                </a:lnTo>
                <a:lnTo>
                  <a:pt x="3215" y="1962"/>
                </a:lnTo>
                <a:lnTo>
                  <a:pt x="3206" y="1940"/>
                </a:lnTo>
                <a:lnTo>
                  <a:pt x="3202" y="1917"/>
                </a:lnTo>
                <a:lnTo>
                  <a:pt x="3202" y="1892"/>
                </a:lnTo>
                <a:lnTo>
                  <a:pt x="3207" y="1867"/>
                </a:lnTo>
                <a:lnTo>
                  <a:pt x="3218" y="1846"/>
                </a:lnTo>
                <a:lnTo>
                  <a:pt x="3232" y="1826"/>
                </a:lnTo>
                <a:lnTo>
                  <a:pt x="3249" y="1810"/>
                </a:lnTo>
                <a:lnTo>
                  <a:pt x="3269" y="1797"/>
                </a:lnTo>
                <a:lnTo>
                  <a:pt x="3291" y="1788"/>
                </a:lnTo>
                <a:lnTo>
                  <a:pt x="3315" y="1784"/>
                </a:lnTo>
                <a:close/>
                <a:moveTo>
                  <a:pt x="2753" y="1753"/>
                </a:moveTo>
                <a:lnTo>
                  <a:pt x="2734" y="1756"/>
                </a:lnTo>
                <a:lnTo>
                  <a:pt x="2719" y="1764"/>
                </a:lnTo>
                <a:lnTo>
                  <a:pt x="2705" y="1774"/>
                </a:lnTo>
                <a:lnTo>
                  <a:pt x="2696" y="1788"/>
                </a:lnTo>
                <a:lnTo>
                  <a:pt x="2690" y="1805"/>
                </a:lnTo>
                <a:lnTo>
                  <a:pt x="2688" y="1822"/>
                </a:lnTo>
                <a:lnTo>
                  <a:pt x="2691" y="1839"/>
                </a:lnTo>
                <a:lnTo>
                  <a:pt x="2699" y="1855"/>
                </a:lnTo>
                <a:lnTo>
                  <a:pt x="2711" y="1868"/>
                </a:lnTo>
                <a:lnTo>
                  <a:pt x="2725" y="1878"/>
                </a:lnTo>
                <a:lnTo>
                  <a:pt x="2741" y="1884"/>
                </a:lnTo>
                <a:lnTo>
                  <a:pt x="2757" y="1885"/>
                </a:lnTo>
                <a:lnTo>
                  <a:pt x="2775" y="1882"/>
                </a:lnTo>
                <a:lnTo>
                  <a:pt x="2792" y="1875"/>
                </a:lnTo>
                <a:lnTo>
                  <a:pt x="2804" y="1864"/>
                </a:lnTo>
                <a:lnTo>
                  <a:pt x="2814" y="1850"/>
                </a:lnTo>
                <a:lnTo>
                  <a:pt x="2820" y="1834"/>
                </a:lnTo>
                <a:lnTo>
                  <a:pt x="2822" y="1816"/>
                </a:lnTo>
                <a:lnTo>
                  <a:pt x="2818" y="1799"/>
                </a:lnTo>
                <a:lnTo>
                  <a:pt x="2811" y="1783"/>
                </a:lnTo>
                <a:lnTo>
                  <a:pt x="2800" y="1770"/>
                </a:lnTo>
                <a:lnTo>
                  <a:pt x="2786" y="1760"/>
                </a:lnTo>
                <a:lnTo>
                  <a:pt x="2770" y="1755"/>
                </a:lnTo>
                <a:lnTo>
                  <a:pt x="2753" y="1753"/>
                </a:lnTo>
                <a:close/>
                <a:moveTo>
                  <a:pt x="2867" y="1596"/>
                </a:moveTo>
                <a:lnTo>
                  <a:pt x="2907" y="1619"/>
                </a:lnTo>
                <a:lnTo>
                  <a:pt x="2843" y="1720"/>
                </a:lnTo>
                <a:lnTo>
                  <a:pt x="2858" y="1730"/>
                </a:lnTo>
                <a:lnTo>
                  <a:pt x="2846" y="1751"/>
                </a:lnTo>
                <a:lnTo>
                  <a:pt x="2856" y="1767"/>
                </a:lnTo>
                <a:lnTo>
                  <a:pt x="2864" y="1784"/>
                </a:lnTo>
                <a:lnTo>
                  <a:pt x="2869" y="1808"/>
                </a:lnTo>
                <a:lnTo>
                  <a:pt x="2869" y="1829"/>
                </a:lnTo>
                <a:lnTo>
                  <a:pt x="2865" y="1852"/>
                </a:lnTo>
                <a:lnTo>
                  <a:pt x="2856" y="1873"/>
                </a:lnTo>
                <a:lnTo>
                  <a:pt x="2844" y="1891"/>
                </a:lnTo>
                <a:lnTo>
                  <a:pt x="2829" y="1906"/>
                </a:lnTo>
                <a:lnTo>
                  <a:pt x="2811" y="1919"/>
                </a:lnTo>
                <a:lnTo>
                  <a:pt x="2789" y="1929"/>
                </a:lnTo>
                <a:lnTo>
                  <a:pt x="2767" y="1933"/>
                </a:lnTo>
                <a:lnTo>
                  <a:pt x="2744" y="1933"/>
                </a:lnTo>
                <a:lnTo>
                  <a:pt x="2723" y="1929"/>
                </a:lnTo>
                <a:lnTo>
                  <a:pt x="2702" y="1921"/>
                </a:lnTo>
                <a:lnTo>
                  <a:pt x="2684" y="1908"/>
                </a:lnTo>
                <a:lnTo>
                  <a:pt x="2669" y="1893"/>
                </a:lnTo>
                <a:lnTo>
                  <a:pt x="2656" y="1875"/>
                </a:lnTo>
                <a:lnTo>
                  <a:pt x="2646" y="1853"/>
                </a:lnTo>
                <a:lnTo>
                  <a:pt x="2642" y="1832"/>
                </a:lnTo>
                <a:lnTo>
                  <a:pt x="2642" y="1809"/>
                </a:lnTo>
                <a:lnTo>
                  <a:pt x="2646" y="1787"/>
                </a:lnTo>
                <a:lnTo>
                  <a:pt x="2654" y="1767"/>
                </a:lnTo>
                <a:lnTo>
                  <a:pt x="2666" y="1749"/>
                </a:lnTo>
                <a:lnTo>
                  <a:pt x="2681" y="1732"/>
                </a:lnTo>
                <a:lnTo>
                  <a:pt x="2699" y="1720"/>
                </a:lnTo>
                <a:lnTo>
                  <a:pt x="2720" y="1711"/>
                </a:lnTo>
                <a:lnTo>
                  <a:pt x="2740" y="1707"/>
                </a:lnTo>
                <a:lnTo>
                  <a:pt x="2759" y="1705"/>
                </a:lnTo>
                <a:lnTo>
                  <a:pt x="2778" y="1708"/>
                </a:lnTo>
                <a:lnTo>
                  <a:pt x="2790" y="1687"/>
                </a:lnTo>
                <a:lnTo>
                  <a:pt x="2803" y="1695"/>
                </a:lnTo>
                <a:lnTo>
                  <a:pt x="2867" y="1596"/>
                </a:lnTo>
                <a:close/>
                <a:moveTo>
                  <a:pt x="3265" y="1418"/>
                </a:moveTo>
                <a:lnTo>
                  <a:pt x="3291" y="1429"/>
                </a:lnTo>
                <a:lnTo>
                  <a:pt x="3143" y="1800"/>
                </a:lnTo>
                <a:lnTo>
                  <a:pt x="3117" y="1791"/>
                </a:lnTo>
                <a:lnTo>
                  <a:pt x="3123" y="1773"/>
                </a:lnTo>
                <a:lnTo>
                  <a:pt x="3064" y="1750"/>
                </a:lnTo>
                <a:lnTo>
                  <a:pt x="3060" y="1759"/>
                </a:lnTo>
                <a:lnTo>
                  <a:pt x="3010" y="1739"/>
                </a:lnTo>
                <a:lnTo>
                  <a:pt x="3027" y="1696"/>
                </a:lnTo>
                <a:lnTo>
                  <a:pt x="3077" y="1716"/>
                </a:lnTo>
                <a:lnTo>
                  <a:pt x="3072" y="1730"/>
                </a:lnTo>
                <a:lnTo>
                  <a:pt x="3131" y="1754"/>
                </a:lnTo>
                <a:lnTo>
                  <a:pt x="3143" y="1727"/>
                </a:lnTo>
                <a:lnTo>
                  <a:pt x="3059" y="1693"/>
                </a:lnTo>
                <a:lnTo>
                  <a:pt x="3068" y="1556"/>
                </a:lnTo>
                <a:lnTo>
                  <a:pt x="3159" y="1441"/>
                </a:lnTo>
                <a:lnTo>
                  <a:pt x="3242" y="1475"/>
                </a:lnTo>
                <a:lnTo>
                  <a:pt x="3265" y="1418"/>
                </a:lnTo>
                <a:close/>
                <a:moveTo>
                  <a:pt x="2956" y="1310"/>
                </a:moveTo>
                <a:lnTo>
                  <a:pt x="2976" y="1312"/>
                </a:lnTo>
                <a:lnTo>
                  <a:pt x="2963" y="1409"/>
                </a:lnTo>
                <a:lnTo>
                  <a:pt x="2943" y="1407"/>
                </a:lnTo>
                <a:lnTo>
                  <a:pt x="2956" y="1310"/>
                </a:lnTo>
                <a:close/>
                <a:moveTo>
                  <a:pt x="2964" y="1151"/>
                </a:moveTo>
                <a:lnTo>
                  <a:pt x="2927" y="1426"/>
                </a:lnTo>
                <a:lnTo>
                  <a:pt x="2967" y="1432"/>
                </a:lnTo>
                <a:lnTo>
                  <a:pt x="3003" y="1156"/>
                </a:lnTo>
                <a:lnTo>
                  <a:pt x="2964" y="1151"/>
                </a:lnTo>
                <a:close/>
                <a:moveTo>
                  <a:pt x="2956" y="1131"/>
                </a:moveTo>
                <a:lnTo>
                  <a:pt x="2958" y="1131"/>
                </a:lnTo>
                <a:lnTo>
                  <a:pt x="2978" y="1133"/>
                </a:lnTo>
                <a:lnTo>
                  <a:pt x="3014" y="1139"/>
                </a:lnTo>
                <a:lnTo>
                  <a:pt x="3019" y="1141"/>
                </a:lnTo>
                <a:lnTo>
                  <a:pt x="3021" y="1143"/>
                </a:lnTo>
                <a:lnTo>
                  <a:pt x="3022" y="1146"/>
                </a:lnTo>
                <a:lnTo>
                  <a:pt x="3022" y="1149"/>
                </a:lnTo>
                <a:lnTo>
                  <a:pt x="3021" y="1153"/>
                </a:lnTo>
                <a:lnTo>
                  <a:pt x="3019" y="1155"/>
                </a:lnTo>
                <a:lnTo>
                  <a:pt x="3016" y="1156"/>
                </a:lnTo>
                <a:lnTo>
                  <a:pt x="3012" y="1157"/>
                </a:lnTo>
                <a:lnTo>
                  <a:pt x="2978" y="1421"/>
                </a:lnTo>
                <a:lnTo>
                  <a:pt x="2996" y="1423"/>
                </a:lnTo>
                <a:lnTo>
                  <a:pt x="3011" y="1282"/>
                </a:lnTo>
                <a:lnTo>
                  <a:pt x="3021" y="1284"/>
                </a:lnTo>
                <a:lnTo>
                  <a:pt x="3010" y="1448"/>
                </a:lnTo>
                <a:lnTo>
                  <a:pt x="2998" y="1446"/>
                </a:lnTo>
                <a:lnTo>
                  <a:pt x="2974" y="1443"/>
                </a:lnTo>
                <a:lnTo>
                  <a:pt x="2962" y="1441"/>
                </a:lnTo>
                <a:lnTo>
                  <a:pt x="2960" y="1461"/>
                </a:lnTo>
                <a:lnTo>
                  <a:pt x="2925" y="1457"/>
                </a:lnTo>
                <a:lnTo>
                  <a:pt x="2927" y="1437"/>
                </a:lnTo>
                <a:lnTo>
                  <a:pt x="2916" y="1435"/>
                </a:lnTo>
                <a:lnTo>
                  <a:pt x="2953" y="1149"/>
                </a:lnTo>
                <a:lnTo>
                  <a:pt x="2951" y="1147"/>
                </a:lnTo>
                <a:lnTo>
                  <a:pt x="2949" y="1145"/>
                </a:lnTo>
                <a:lnTo>
                  <a:pt x="2947" y="1143"/>
                </a:lnTo>
                <a:lnTo>
                  <a:pt x="2947" y="1140"/>
                </a:lnTo>
                <a:lnTo>
                  <a:pt x="2948" y="1137"/>
                </a:lnTo>
                <a:lnTo>
                  <a:pt x="2950" y="1134"/>
                </a:lnTo>
                <a:lnTo>
                  <a:pt x="2952" y="1132"/>
                </a:lnTo>
                <a:lnTo>
                  <a:pt x="2955" y="1131"/>
                </a:lnTo>
                <a:lnTo>
                  <a:pt x="2956" y="1131"/>
                </a:lnTo>
                <a:close/>
                <a:moveTo>
                  <a:pt x="2990" y="1031"/>
                </a:moveTo>
                <a:lnTo>
                  <a:pt x="2969" y="1114"/>
                </a:lnTo>
                <a:lnTo>
                  <a:pt x="3006" y="1118"/>
                </a:lnTo>
                <a:lnTo>
                  <a:pt x="3007" y="1034"/>
                </a:lnTo>
                <a:lnTo>
                  <a:pt x="2990" y="1031"/>
                </a:lnTo>
                <a:close/>
                <a:moveTo>
                  <a:pt x="3002" y="981"/>
                </a:moveTo>
                <a:lnTo>
                  <a:pt x="3007" y="982"/>
                </a:lnTo>
                <a:lnTo>
                  <a:pt x="3007" y="1007"/>
                </a:lnTo>
                <a:lnTo>
                  <a:pt x="3012" y="1007"/>
                </a:lnTo>
                <a:lnTo>
                  <a:pt x="3014" y="1026"/>
                </a:lnTo>
                <a:lnTo>
                  <a:pt x="3018" y="1026"/>
                </a:lnTo>
                <a:lnTo>
                  <a:pt x="3016" y="1130"/>
                </a:lnTo>
                <a:lnTo>
                  <a:pt x="2957" y="1123"/>
                </a:lnTo>
                <a:lnTo>
                  <a:pt x="2981" y="1019"/>
                </a:lnTo>
                <a:lnTo>
                  <a:pt x="2986" y="1020"/>
                </a:lnTo>
                <a:lnTo>
                  <a:pt x="2991" y="1004"/>
                </a:lnTo>
                <a:lnTo>
                  <a:pt x="2996" y="1005"/>
                </a:lnTo>
                <a:lnTo>
                  <a:pt x="3002" y="981"/>
                </a:lnTo>
                <a:close/>
                <a:moveTo>
                  <a:pt x="3189" y="952"/>
                </a:moveTo>
                <a:lnTo>
                  <a:pt x="3170" y="953"/>
                </a:lnTo>
                <a:lnTo>
                  <a:pt x="3152" y="956"/>
                </a:lnTo>
                <a:lnTo>
                  <a:pt x="3139" y="959"/>
                </a:lnTo>
                <a:lnTo>
                  <a:pt x="3131" y="962"/>
                </a:lnTo>
                <a:lnTo>
                  <a:pt x="3132" y="1181"/>
                </a:lnTo>
                <a:lnTo>
                  <a:pt x="3156" y="1174"/>
                </a:lnTo>
                <a:lnTo>
                  <a:pt x="3181" y="1172"/>
                </a:lnTo>
                <a:lnTo>
                  <a:pt x="3205" y="1173"/>
                </a:lnTo>
                <a:lnTo>
                  <a:pt x="3229" y="1176"/>
                </a:lnTo>
                <a:lnTo>
                  <a:pt x="3249" y="1181"/>
                </a:lnTo>
                <a:lnTo>
                  <a:pt x="3268" y="1186"/>
                </a:lnTo>
                <a:lnTo>
                  <a:pt x="3282" y="1191"/>
                </a:lnTo>
                <a:lnTo>
                  <a:pt x="3291" y="1195"/>
                </a:lnTo>
                <a:lnTo>
                  <a:pt x="3290" y="1107"/>
                </a:lnTo>
                <a:lnTo>
                  <a:pt x="3285" y="1115"/>
                </a:lnTo>
                <a:lnTo>
                  <a:pt x="3283" y="984"/>
                </a:lnTo>
                <a:lnTo>
                  <a:pt x="3262" y="970"/>
                </a:lnTo>
                <a:lnTo>
                  <a:pt x="3240" y="960"/>
                </a:lnTo>
                <a:lnTo>
                  <a:pt x="3216" y="953"/>
                </a:lnTo>
                <a:lnTo>
                  <a:pt x="3189" y="952"/>
                </a:lnTo>
                <a:close/>
                <a:moveTo>
                  <a:pt x="3392" y="950"/>
                </a:moveTo>
                <a:lnTo>
                  <a:pt x="3367" y="952"/>
                </a:lnTo>
                <a:lnTo>
                  <a:pt x="3342" y="959"/>
                </a:lnTo>
                <a:lnTo>
                  <a:pt x="3319" y="970"/>
                </a:lnTo>
                <a:lnTo>
                  <a:pt x="3300" y="984"/>
                </a:lnTo>
                <a:lnTo>
                  <a:pt x="3301" y="1114"/>
                </a:lnTo>
                <a:lnTo>
                  <a:pt x="3294" y="1107"/>
                </a:lnTo>
                <a:lnTo>
                  <a:pt x="3294" y="1195"/>
                </a:lnTo>
                <a:lnTo>
                  <a:pt x="3304" y="1190"/>
                </a:lnTo>
                <a:lnTo>
                  <a:pt x="3318" y="1186"/>
                </a:lnTo>
                <a:lnTo>
                  <a:pt x="3335" y="1181"/>
                </a:lnTo>
                <a:lnTo>
                  <a:pt x="3356" y="1175"/>
                </a:lnTo>
                <a:lnTo>
                  <a:pt x="3377" y="1171"/>
                </a:lnTo>
                <a:lnTo>
                  <a:pt x="3401" y="1169"/>
                </a:lnTo>
                <a:lnTo>
                  <a:pt x="3429" y="1172"/>
                </a:lnTo>
                <a:lnTo>
                  <a:pt x="3454" y="1179"/>
                </a:lnTo>
                <a:lnTo>
                  <a:pt x="3452" y="959"/>
                </a:lnTo>
                <a:lnTo>
                  <a:pt x="3443" y="957"/>
                </a:lnTo>
                <a:lnTo>
                  <a:pt x="3429" y="953"/>
                </a:lnTo>
                <a:lnTo>
                  <a:pt x="3413" y="951"/>
                </a:lnTo>
                <a:lnTo>
                  <a:pt x="3392" y="950"/>
                </a:lnTo>
                <a:close/>
                <a:moveTo>
                  <a:pt x="3392" y="939"/>
                </a:moveTo>
                <a:lnTo>
                  <a:pt x="3411" y="939"/>
                </a:lnTo>
                <a:lnTo>
                  <a:pt x="3426" y="941"/>
                </a:lnTo>
                <a:lnTo>
                  <a:pt x="3439" y="945"/>
                </a:lnTo>
                <a:lnTo>
                  <a:pt x="3450" y="947"/>
                </a:lnTo>
                <a:lnTo>
                  <a:pt x="3456" y="949"/>
                </a:lnTo>
                <a:lnTo>
                  <a:pt x="3459" y="950"/>
                </a:lnTo>
                <a:lnTo>
                  <a:pt x="3462" y="952"/>
                </a:lnTo>
                <a:lnTo>
                  <a:pt x="3462" y="975"/>
                </a:lnTo>
                <a:lnTo>
                  <a:pt x="3468" y="976"/>
                </a:lnTo>
                <a:lnTo>
                  <a:pt x="3471" y="978"/>
                </a:lnTo>
                <a:lnTo>
                  <a:pt x="3474" y="980"/>
                </a:lnTo>
                <a:lnTo>
                  <a:pt x="3476" y="982"/>
                </a:lnTo>
                <a:lnTo>
                  <a:pt x="3478" y="985"/>
                </a:lnTo>
                <a:lnTo>
                  <a:pt x="3478" y="991"/>
                </a:lnTo>
                <a:lnTo>
                  <a:pt x="3478" y="1003"/>
                </a:lnTo>
                <a:lnTo>
                  <a:pt x="3478" y="1020"/>
                </a:lnTo>
                <a:lnTo>
                  <a:pt x="3478" y="1041"/>
                </a:lnTo>
                <a:lnTo>
                  <a:pt x="3478" y="1064"/>
                </a:lnTo>
                <a:lnTo>
                  <a:pt x="3479" y="1089"/>
                </a:lnTo>
                <a:lnTo>
                  <a:pt x="3479" y="1115"/>
                </a:lnTo>
                <a:lnTo>
                  <a:pt x="3479" y="1140"/>
                </a:lnTo>
                <a:lnTo>
                  <a:pt x="3479" y="1162"/>
                </a:lnTo>
                <a:lnTo>
                  <a:pt x="3479" y="1182"/>
                </a:lnTo>
                <a:lnTo>
                  <a:pt x="3479" y="1197"/>
                </a:lnTo>
                <a:lnTo>
                  <a:pt x="3480" y="1208"/>
                </a:lnTo>
                <a:lnTo>
                  <a:pt x="3480" y="1211"/>
                </a:lnTo>
                <a:lnTo>
                  <a:pt x="3317" y="1213"/>
                </a:lnTo>
                <a:lnTo>
                  <a:pt x="3307" y="1218"/>
                </a:lnTo>
                <a:lnTo>
                  <a:pt x="3294" y="1221"/>
                </a:lnTo>
                <a:lnTo>
                  <a:pt x="3280" y="1218"/>
                </a:lnTo>
                <a:lnTo>
                  <a:pt x="3270" y="1213"/>
                </a:lnTo>
                <a:lnTo>
                  <a:pt x="3104" y="1214"/>
                </a:lnTo>
                <a:lnTo>
                  <a:pt x="3104" y="1210"/>
                </a:lnTo>
                <a:lnTo>
                  <a:pt x="3104" y="1200"/>
                </a:lnTo>
                <a:lnTo>
                  <a:pt x="3104" y="1183"/>
                </a:lnTo>
                <a:lnTo>
                  <a:pt x="3104" y="1162"/>
                </a:lnTo>
                <a:lnTo>
                  <a:pt x="3103" y="1139"/>
                </a:lnTo>
                <a:lnTo>
                  <a:pt x="3103" y="1113"/>
                </a:lnTo>
                <a:lnTo>
                  <a:pt x="3103" y="1087"/>
                </a:lnTo>
                <a:lnTo>
                  <a:pt x="3103" y="1061"/>
                </a:lnTo>
                <a:lnTo>
                  <a:pt x="3103" y="1037"/>
                </a:lnTo>
                <a:lnTo>
                  <a:pt x="3103" y="1016"/>
                </a:lnTo>
                <a:lnTo>
                  <a:pt x="3103" y="1000"/>
                </a:lnTo>
                <a:lnTo>
                  <a:pt x="3103" y="988"/>
                </a:lnTo>
                <a:lnTo>
                  <a:pt x="3104" y="982"/>
                </a:lnTo>
                <a:lnTo>
                  <a:pt x="3110" y="979"/>
                </a:lnTo>
                <a:lnTo>
                  <a:pt x="3120" y="976"/>
                </a:lnTo>
                <a:lnTo>
                  <a:pt x="3120" y="954"/>
                </a:lnTo>
                <a:lnTo>
                  <a:pt x="3123" y="953"/>
                </a:lnTo>
                <a:lnTo>
                  <a:pt x="3125" y="952"/>
                </a:lnTo>
                <a:lnTo>
                  <a:pt x="3133" y="949"/>
                </a:lnTo>
                <a:lnTo>
                  <a:pt x="3143" y="947"/>
                </a:lnTo>
                <a:lnTo>
                  <a:pt x="3156" y="944"/>
                </a:lnTo>
                <a:lnTo>
                  <a:pt x="3172" y="941"/>
                </a:lnTo>
                <a:lnTo>
                  <a:pt x="3189" y="941"/>
                </a:lnTo>
                <a:lnTo>
                  <a:pt x="3218" y="944"/>
                </a:lnTo>
                <a:lnTo>
                  <a:pt x="3245" y="950"/>
                </a:lnTo>
                <a:lnTo>
                  <a:pt x="3269" y="961"/>
                </a:lnTo>
                <a:lnTo>
                  <a:pt x="3291" y="976"/>
                </a:lnTo>
                <a:lnTo>
                  <a:pt x="3313" y="960"/>
                </a:lnTo>
                <a:lnTo>
                  <a:pt x="3338" y="949"/>
                </a:lnTo>
                <a:lnTo>
                  <a:pt x="3364" y="941"/>
                </a:lnTo>
                <a:lnTo>
                  <a:pt x="3392" y="939"/>
                </a:lnTo>
                <a:close/>
                <a:moveTo>
                  <a:pt x="3259" y="0"/>
                </a:moveTo>
                <a:lnTo>
                  <a:pt x="3353" y="513"/>
                </a:lnTo>
                <a:lnTo>
                  <a:pt x="3195" y="450"/>
                </a:lnTo>
                <a:lnTo>
                  <a:pt x="2365" y="2238"/>
                </a:lnTo>
                <a:lnTo>
                  <a:pt x="1561" y="1652"/>
                </a:lnTo>
                <a:lnTo>
                  <a:pt x="980" y="2590"/>
                </a:lnTo>
                <a:lnTo>
                  <a:pt x="630" y="2449"/>
                </a:lnTo>
                <a:lnTo>
                  <a:pt x="642" y="2463"/>
                </a:lnTo>
                <a:lnTo>
                  <a:pt x="652" y="2478"/>
                </a:lnTo>
                <a:lnTo>
                  <a:pt x="660" y="2494"/>
                </a:lnTo>
                <a:lnTo>
                  <a:pt x="668" y="2522"/>
                </a:lnTo>
                <a:lnTo>
                  <a:pt x="670" y="2550"/>
                </a:lnTo>
                <a:lnTo>
                  <a:pt x="668" y="2577"/>
                </a:lnTo>
                <a:lnTo>
                  <a:pt x="659" y="2603"/>
                </a:lnTo>
                <a:lnTo>
                  <a:pt x="646" y="2628"/>
                </a:lnTo>
                <a:lnTo>
                  <a:pt x="629" y="2648"/>
                </a:lnTo>
                <a:lnTo>
                  <a:pt x="607" y="2667"/>
                </a:lnTo>
                <a:lnTo>
                  <a:pt x="582" y="2680"/>
                </a:lnTo>
                <a:lnTo>
                  <a:pt x="555" y="2688"/>
                </a:lnTo>
                <a:lnTo>
                  <a:pt x="527" y="2690"/>
                </a:lnTo>
                <a:lnTo>
                  <a:pt x="500" y="2687"/>
                </a:lnTo>
                <a:lnTo>
                  <a:pt x="474" y="2680"/>
                </a:lnTo>
                <a:lnTo>
                  <a:pt x="449" y="2667"/>
                </a:lnTo>
                <a:lnTo>
                  <a:pt x="429" y="2649"/>
                </a:lnTo>
                <a:lnTo>
                  <a:pt x="410" y="2628"/>
                </a:lnTo>
                <a:lnTo>
                  <a:pt x="397" y="2602"/>
                </a:lnTo>
                <a:lnTo>
                  <a:pt x="393" y="2591"/>
                </a:lnTo>
                <a:lnTo>
                  <a:pt x="391" y="2583"/>
                </a:lnTo>
                <a:lnTo>
                  <a:pt x="389" y="2571"/>
                </a:lnTo>
                <a:lnTo>
                  <a:pt x="387" y="2556"/>
                </a:lnTo>
                <a:lnTo>
                  <a:pt x="388" y="2543"/>
                </a:lnTo>
                <a:lnTo>
                  <a:pt x="391" y="2535"/>
                </a:lnTo>
                <a:lnTo>
                  <a:pt x="397" y="2532"/>
                </a:lnTo>
                <a:lnTo>
                  <a:pt x="404" y="2531"/>
                </a:lnTo>
                <a:lnTo>
                  <a:pt x="412" y="2532"/>
                </a:lnTo>
                <a:lnTo>
                  <a:pt x="422" y="2534"/>
                </a:lnTo>
                <a:lnTo>
                  <a:pt x="432" y="2536"/>
                </a:lnTo>
                <a:lnTo>
                  <a:pt x="440" y="2537"/>
                </a:lnTo>
                <a:lnTo>
                  <a:pt x="450" y="2536"/>
                </a:lnTo>
                <a:lnTo>
                  <a:pt x="458" y="2533"/>
                </a:lnTo>
                <a:lnTo>
                  <a:pt x="465" y="2526"/>
                </a:lnTo>
                <a:lnTo>
                  <a:pt x="470" y="2515"/>
                </a:lnTo>
                <a:lnTo>
                  <a:pt x="467" y="2503"/>
                </a:lnTo>
                <a:lnTo>
                  <a:pt x="462" y="2493"/>
                </a:lnTo>
                <a:lnTo>
                  <a:pt x="454" y="2482"/>
                </a:lnTo>
                <a:lnTo>
                  <a:pt x="447" y="2473"/>
                </a:lnTo>
                <a:lnTo>
                  <a:pt x="439" y="2464"/>
                </a:lnTo>
                <a:lnTo>
                  <a:pt x="434" y="2455"/>
                </a:lnTo>
                <a:lnTo>
                  <a:pt x="433" y="2448"/>
                </a:lnTo>
                <a:lnTo>
                  <a:pt x="438" y="2440"/>
                </a:lnTo>
                <a:lnTo>
                  <a:pt x="450" y="2431"/>
                </a:lnTo>
                <a:lnTo>
                  <a:pt x="462" y="2423"/>
                </a:lnTo>
                <a:lnTo>
                  <a:pt x="475" y="2417"/>
                </a:lnTo>
                <a:lnTo>
                  <a:pt x="501" y="2409"/>
                </a:lnTo>
                <a:lnTo>
                  <a:pt x="526" y="2407"/>
                </a:lnTo>
                <a:lnTo>
                  <a:pt x="0" y="2195"/>
                </a:lnTo>
                <a:lnTo>
                  <a:pt x="78" y="2003"/>
                </a:lnTo>
                <a:lnTo>
                  <a:pt x="895" y="2333"/>
                </a:lnTo>
                <a:lnTo>
                  <a:pt x="1501" y="1352"/>
                </a:lnTo>
                <a:lnTo>
                  <a:pt x="2283" y="1922"/>
                </a:lnTo>
                <a:lnTo>
                  <a:pt x="3003" y="374"/>
                </a:lnTo>
                <a:lnTo>
                  <a:pt x="2838" y="307"/>
                </a:lnTo>
                <a:lnTo>
                  <a:pt x="32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B4BC54F-B63E-2D77-F4B8-4DECEC4CAC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410" y="575399"/>
            <a:ext cx="1697453" cy="225556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01BEF64-14C8-BB6B-C689-F24E9E118A8B}"/>
              </a:ext>
            </a:extLst>
          </p:cNvPr>
          <p:cNvCxnSpPr/>
          <p:nvPr/>
        </p:nvCxnSpPr>
        <p:spPr>
          <a:xfrm>
            <a:off x="1288947" y="1045806"/>
            <a:ext cx="10198358" cy="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16C21630-3DA4-11B6-7B08-241BDAF5A4A4}"/>
              </a:ext>
            </a:extLst>
          </p:cNvPr>
          <p:cNvGrpSpPr/>
          <p:nvPr/>
        </p:nvGrpSpPr>
        <p:grpSpPr>
          <a:xfrm>
            <a:off x="2665595" y="1200069"/>
            <a:ext cx="7902274" cy="745100"/>
            <a:chOff x="3906520" y="1200069"/>
            <a:chExt cx="7902274" cy="745100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81E5B07-6745-23D7-1A8A-712A8A45BAB8}"/>
                </a:ext>
              </a:extLst>
            </p:cNvPr>
            <p:cNvSpPr txBox="1"/>
            <p:nvPr/>
          </p:nvSpPr>
          <p:spPr>
            <a:xfrm>
              <a:off x="4573534" y="1311005"/>
              <a:ext cx="21674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Cycle Time (Trimestral)</a:t>
              </a:r>
              <a:endParaRPr lang="es-ES" sz="400" b="1" dirty="0">
                <a:solidFill>
                  <a:srgbClr val="00B050"/>
                </a:solidFill>
                <a:cs typeface="Arial" panose="020B0604020202020204" pitchFamily="34" charset="0"/>
              </a:endParaRPr>
            </a:p>
            <a:p>
              <a:r>
                <a:rPr lang="es-EC" sz="1200" dirty="0">
                  <a:solidFill>
                    <a:schemeClr val="bg2">
                      <a:lumMod val="50000"/>
                    </a:schemeClr>
                  </a:solidFill>
                  <a:cs typeface="Arial" panose="020B0604020202020204" pitchFamily="34" charset="0"/>
                </a:rPr>
                <a:t>2023: Enero | Febrero | Marzo</a:t>
              </a:r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B8AACF15-3B73-BA54-6F4F-C0EF679B1B96}"/>
                </a:ext>
              </a:extLst>
            </p:cNvPr>
            <p:cNvGrpSpPr/>
            <p:nvPr/>
          </p:nvGrpSpPr>
          <p:grpSpPr>
            <a:xfrm>
              <a:off x="3968649" y="1227630"/>
              <a:ext cx="621221" cy="689970"/>
              <a:chOff x="3952447" y="1149045"/>
              <a:chExt cx="621221" cy="689970"/>
            </a:xfrm>
          </p:grpSpPr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5E2DF9C-E744-40F8-BEA2-95BE99A1CB33}"/>
                  </a:ext>
                </a:extLst>
              </p:cNvPr>
              <p:cNvSpPr txBox="1"/>
              <p:nvPr/>
            </p:nvSpPr>
            <p:spPr>
              <a:xfrm>
                <a:off x="3952447" y="1149045"/>
                <a:ext cx="62122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C" sz="3400" b="1" dirty="0">
                    <a:solidFill>
                      <a:schemeClr val="accent4"/>
                    </a:solidFill>
                    <a:cs typeface="Arial" pitchFamily="34" charset="0"/>
                  </a:rPr>
                  <a:t>3</a:t>
                </a:r>
                <a:r>
                  <a:rPr lang="es-ES" sz="3400" b="1" dirty="0">
                    <a:solidFill>
                      <a:schemeClr val="accent4"/>
                    </a:solidFill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6C8A0D7-6603-BCC5-E2F6-A83259AAE20F}"/>
                  </a:ext>
                </a:extLst>
              </p:cNvPr>
              <p:cNvSpPr txBox="1"/>
              <p:nvPr/>
            </p:nvSpPr>
            <p:spPr>
              <a:xfrm>
                <a:off x="4016249" y="1562016"/>
                <a:ext cx="538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>
                    <a:solidFill>
                      <a:schemeClr val="accent4"/>
                    </a:solidFill>
                    <a:cs typeface="Arial" pitchFamily="34" charset="0"/>
                  </a:rPr>
                  <a:t>días</a:t>
                </a: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044A888C-0D94-B0EF-BD76-C951329ABCD0}"/>
                </a:ext>
              </a:extLst>
            </p:cNvPr>
            <p:cNvGrpSpPr/>
            <p:nvPr/>
          </p:nvGrpSpPr>
          <p:grpSpPr>
            <a:xfrm>
              <a:off x="6786384" y="1200076"/>
              <a:ext cx="5022410" cy="745093"/>
              <a:chOff x="2729055" y="1282991"/>
              <a:chExt cx="5022410" cy="745093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5CD236ED-C57F-9CCA-1DE0-6208A180272D}"/>
                  </a:ext>
                </a:extLst>
              </p:cNvPr>
              <p:cNvSpPr/>
              <p:nvPr/>
            </p:nvSpPr>
            <p:spPr>
              <a:xfrm>
                <a:off x="2729055" y="1282991"/>
                <a:ext cx="5022410" cy="74509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s-EC" sz="1200" b="1" dirty="0">
                  <a:solidFill>
                    <a:srgbClr val="FFC000"/>
                  </a:solidFill>
                </a:endParaRPr>
              </a:p>
            </p:txBody>
          </p: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68C455BA-2F33-2801-A612-C94A364B3F98}"/>
                  </a:ext>
                </a:extLst>
              </p:cNvPr>
              <p:cNvGrpSpPr/>
              <p:nvPr/>
            </p:nvGrpSpPr>
            <p:grpSpPr>
              <a:xfrm>
                <a:off x="2883919" y="1397962"/>
                <a:ext cx="400301" cy="486634"/>
                <a:chOff x="1621285" y="1329303"/>
                <a:chExt cx="548159" cy="666380"/>
              </a:xfrm>
            </p:grpSpPr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C141C855-EFD4-38AA-6CB6-C5ACFC3914D4}"/>
                    </a:ext>
                  </a:extLst>
                </p:cNvPr>
                <p:cNvSpPr/>
                <p:nvPr/>
              </p:nvSpPr>
              <p:spPr>
                <a:xfrm>
                  <a:off x="1621285" y="1447524"/>
                  <a:ext cx="548159" cy="548159"/>
                </a:xfrm>
                <a:prstGeom prst="ellipse">
                  <a:avLst/>
                </a:prstGeom>
                <a:solidFill>
                  <a:srgbClr val="FFC000"/>
                </a:solidFill>
                <a:ln w="1905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C"/>
                </a:p>
              </p:txBody>
            </p:sp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E6A49E08-A156-9FE2-8FAC-8B645193E685}"/>
                    </a:ext>
                  </a:extLst>
                </p:cNvPr>
                <p:cNvSpPr/>
                <p:nvPr/>
              </p:nvSpPr>
              <p:spPr>
                <a:xfrm rot="20700000">
                  <a:off x="1712197" y="1424893"/>
                  <a:ext cx="82720" cy="6366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C"/>
                </a:p>
              </p:txBody>
            </p:sp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FF4790E7-7464-1B76-45B6-7F9F2F6CBB67}"/>
                    </a:ext>
                  </a:extLst>
                </p:cNvPr>
                <p:cNvSpPr/>
                <p:nvPr/>
              </p:nvSpPr>
              <p:spPr>
                <a:xfrm rot="900000" flipH="1">
                  <a:off x="1991110" y="1421492"/>
                  <a:ext cx="82720" cy="6366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C"/>
                </a:p>
              </p:txBody>
            </p:sp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72D5BCBB-7014-5717-789A-5638BDB30CB1}"/>
                    </a:ext>
                  </a:extLst>
                </p:cNvPr>
                <p:cNvSpPr/>
                <p:nvPr/>
              </p:nvSpPr>
              <p:spPr>
                <a:xfrm flipH="1">
                  <a:off x="1854005" y="1376306"/>
                  <a:ext cx="82720" cy="700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C"/>
                </a:p>
              </p:txBody>
            </p:sp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C419110A-7A7E-8B80-5FC1-BC3C56A309D3}"/>
                    </a:ext>
                  </a:extLst>
                </p:cNvPr>
                <p:cNvSpPr/>
                <p:nvPr/>
              </p:nvSpPr>
              <p:spPr>
                <a:xfrm rot="5400000" flipH="1">
                  <a:off x="1871862" y="1240348"/>
                  <a:ext cx="47004" cy="2249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C"/>
                </a:p>
              </p:txBody>
            </p:sp>
            <p:sp>
              <p:nvSpPr>
                <p:cNvPr id="19" name="Círculo parcial 18">
                  <a:extLst>
                    <a:ext uri="{FF2B5EF4-FFF2-40B4-BE49-F238E27FC236}">
                      <a16:creationId xmlns:a16="http://schemas.microsoft.com/office/drawing/2014/main" id="{644602BC-15FC-3E40-C843-ACD9AAB9B8C2}"/>
                    </a:ext>
                  </a:extLst>
                </p:cNvPr>
                <p:cNvSpPr/>
                <p:nvPr/>
              </p:nvSpPr>
              <p:spPr>
                <a:xfrm rot="16200000">
                  <a:off x="1650083" y="1477086"/>
                  <a:ext cx="490563" cy="490562"/>
                </a:xfrm>
                <a:prstGeom prst="pi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C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A57C354E-7463-AC7F-719F-FCC3A68ECF8A}"/>
                  </a:ext>
                </a:extLst>
              </p:cNvPr>
              <p:cNvSpPr/>
              <p:nvPr/>
            </p:nvSpPr>
            <p:spPr>
              <a:xfrm>
                <a:off x="3323425" y="1338344"/>
                <a:ext cx="4335718" cy="6343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ES" sz="1200" b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“Cycle Time es el tiempo que transcurre desde que un equipo inicia un trabajo hasta que éste cumple con la definición de terminado (“Done”)</a:t>
                </a:r>
                <a:r>
                  <a:rPr lang="es-MX" sz="1200" b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”.</a:t>
                </a:r>
                <a:endParaRPr lang="es-EC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04D2ADE-6E27-A2DF-CFFF-17D7C7F521B5}"/>
                </a:ext>
              </a:extLst>
            </p:cNvPr>
            <p:cNvSpPr/>
            <p:nvPr/>
          </p:nvSpPr>
          <p:spPr>
            <a:xfrm>
              <a:off x="3906520" y="1200069"/>
              <a:ext cx="2886977" cy="74509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s-EC" sz="12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6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688859"/>
            <a:ext cx="2133600" cy="365125"/>
          </a:xfrm>
          <a:noFill/>
        </p:spPr>
        <p:txBody>
          <a:bodyPr/>
          <a:lstStyle/>
          <a:p>
            <a:fld id="{52B26D83-CF36-44D4-88CB-7FE04938E55C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2765AF-1E8C-366A-6047-1001A2CC38C8}"/>
              </a:ext>
            </a:extLst>
          </p:cNvPr>
          <p:cNvSpPr txBox="1"/>
          <p:nvPr/>
        </p:nvSpPr>
        <p:spPr>
          <a:xfrm>
            <a:off x="482094" y="413427"/>
            <a:ext cx="444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08996"/>
                </a:solidFill>
              </a:rPr>
              <a:t>Logros marzo 2023</a:t>
            </a:r>
            <a:endParaRPr lang="es-EC" sz="2250" b="1" i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F00C3B0-83A5-6C57-9496-882A63B72E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453" y="531482"/>
            <a:ext cx="1697453" cy="225556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3FD60BB-03FE-2658-3E43-E30069C01A74}"/>
              </a:ext>
            </a:extLst>
          </p:cNvPr>
          <p:cNvCxnSpPr>
            <a:cxnSpLocks/>
          </p:cNvCxnSpPr>
          <p:nvPr/>
        </p:nvCxnSpPr>
        <p:spPr>
          <a:xfrm>
            <a:off x="1288473" y="898172"/>
            <a:ext cx="10238509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5" name="Tabla 3">
            <a:extLst>
              <a:ext uri="{FF2B5EF4-FFF2-40B4-BE49-F238E27FC236}">
                <a16:creationId xmlns:a16="http://schemas.microsoft.com/office/drawing/2014/main" id="{992E3D87-240A-317E-8797-2B84EFD4C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28106"/>
              </p:ext>
            </p:extLst>
          </p:nvPr>
        </p:nvGraphicFramePr>
        <p:xfrm>
          <a:off x="1288472" y="1315121"/>
          <a:ext cx="10393455" cy="5034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4352">
                  <a:extLst>
                    <a:ext uri="{9D8B030D-6E8A-4147-A177-3AD203B41FA5}">
                      <a16:colId xmlns:a16="http://schemas.microsoft.com/office/drawing/2014/main" val="2702822342"/>
                    </a:ext>
                  </a:extLst>
                </a:gridCol>
                <a:gridCol w="2769103">
                  <a:extLst>
                    <a:ext uri="{9D8B030D-6E8A-4147-A177-3AD203B41FA5}">
                      <a16:colId xmlns:a16="http://schemas.microsoft.com/office/drawing/2014/main" val="4246213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cs typeface="Arial" panose="020B0604020202020204" pitchFamily="34" charset="0"/>
                        </a:rPr>
                        <a:t>Municipio de Cuenca en ventanilla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4837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Municipio pago con tarjeta de crédito SAT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17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C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BackOffice banco pago municipio con TC en SAT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078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Archivo de conciliación para Banred - Municipio de Cuenca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9782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Pago línea de crédito con forma pago interbancario</a:t>
                      </a:r>
                    </a:p>
                  </a:txBody>
                  <a:tcPr marL="44450" marR="4445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581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cs typeface="Arial" panose="020B0604020202020204" pitchFamily="34" charset="0"/>
                        </a:rPr>
                        <a:t>CMA CGM Ecuador en canal Ventanilla (consulta / pago y reverso)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2345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Reverso via rapida ATX</a:t>
                      </a:r>
                    </a:p>
                  </a:txBody>
                  <a:tcPr marL="44450" marR="4445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9306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Ajuste comisión pago a tercero servicio MEER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775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Notificaciones Latinia MEGADATOS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454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2612013"/>
                  </a:ext>
                </a:extLst>
              </a:tr>
            </a:tbl>
          </a:graphicData>
        </a:graphic>
      </p:graphicFrame>
      <p:sp>
        <p:nvSpPr>
          <p:cNvPr id="26" name="Rectángulo redondeado 49">
            <a:extLst>
              <a:ext uri="{FF2B5EF4-FFF2-40B4-BE49-F238E27FC236}">
                <a16:creationId xmlns:a16="http://schemas.microsoft.com/office/drawing/2014/main" id="{3F076C96-F037-504E-0E81-2A6263C055B0}"/>
              </a:ext>
            </a:extLst>
          </p:cNvPr>
          <p:cNvSpPr/>
          <p:nvPr/>
        </p:nvSpPr>
        <p:spPr>
          <a:xfrm>
            <a:off x="1288473" y="1034652"/>
            <a:ext cx="5611091" cy="324000"/>
          </a:xfrm>
          <a:prstGeom prst="roundRect">
            <a:avLst/>
          </a:prstGeom>
          <a:solidFill>
            <a:srgbClr val="1CB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Hitos Relevantes del Negocio</a:t>
            </a:r>
          </a:p>
        </p:txBody>
      </p:sp>
      <p:sp>
        <p:nvSpPr>
          <p:cNvPr id="27" name="Rectángulo redondeado 50">
            <a:extLst>
              <a:ext uri="{FF2B5EF4-FFF2-40B4-BE49-F238E27FC236}">
                <a16:creationId xmlns:a16="http://schemas.microsoft.com/office/drawing/2014/main" id="{4AA59D13-D431-88C5-91F1-C3826518CD3B}"/>
              </a:ext>
            </a:extLst>
          </p:cNvPr>
          <p:cNvSpPr/>
          <p:nvPr/>
        </p:nvSpPr>
        <p:spPr>
          <a:xfrm>
            <a:off x="8889395" y="1034652"/>
            <a:ext cx="830679" cy="324000"/>
          </a:xfrm>
          <a:prstGeom prst="roundRect">
            <a:avLst/>
          </a:prstGeom>
          <a:solidFill>
            <a:srgbClr val="1CB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Negocio</a:t>
            </a:r>
          </a:p>
        </p:txBody>
      </p:sp>
      <p:sp>
        <p:nvSpPr>
          <p:cNvPr id="28" name="Rectángulo redondeado 51">
            <a:extLst>
              <a:ext uri="{FF2B5EF4-FFF2-40B4-BE49-F238E27FC236}">
                <a16:creationId xmlns:a16="http://schemas.microsoft.com/office/drawing/2014/main" id="{040D9127-7C6B-10AD-24E2-5F75070FC016}"/>
              </a:ext>
            </a:extLst>
          </p:cNvPr>
          <p:cNvSpPr/>
          <p:nvPr/>
        </p:nvSpPr>
        <p:spPr>
          <a:xfrm>
            <a:off x="10275689" y="1027116"/>
            <a:ext cx="830679" cy="324000"/>
          </a:xfrm>
          <a:prstGeom prst="roundRect">
            <a:avLst/>
          </a:prstGeom>
          <a:solidFill>
            <a:srgbClr val="1CB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BAU</a:t>
            </a:r>
          </a:p>
        </p:txBody>
      </p:sp>
      <p:sp>
        <p:nvSpPr>
          <p:cNvPr id="30" name="AutoShape 39">
            <a:extLst>
              <a:ext uri="{FF2B5EF4-FFF2-40B4-BE49-F238E27FC236}">
                <a16:creationId xmlns:a16="http://schemas.microsoft.com/office/drawing/2014/main" id="{90E82E45-68BF-C6B1-9926-35069DBDA7DA}"/>
              </a:ext>
            </a:extLst>
          </p:cNvPr>
          <p:cNvSpPr>
            <a:spLocks/>
          </p:cNvSpPr>
          <p:nvPr/>
        </p:nvSpPr>
        <p:spPr bwMode="auto">
          <a:xfrm>
            <a:off x="9174817" y="1495131"/>
            <a:ext cx="259833" cy="209625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rgbClr val="1CB498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1" name="AutoShape 39">
            <a:extLst>
              <a:ext uri="{FF2B5EF4-FFF2-40B4-BE49-F238E27FC236}">
                <a16:creationId xmlns:a16="http://schemas.microsoft.com/office/drawing/2014/main" id="{312D6406-F7E1-6C48-72F6-62991CCDA786}"/>
              </a:ext>
            </a:extLst>
          </p:cNvPr>
          <p:cNvSpPr>
            <a:spLocks/>
          </p:cNvSpPr>
          <p:nvPr/>
        </p:nvSpPr>
        <p:spPr bwMode="auto">
          <a:xfrm>
            <a:off x="9174817" y="2016891"/>
            <a:ext cx="259833" cy="209625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rgbClr val="1CB498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2" name="AutoShape 39">
            <a:extLst>
              <a:ext uri="{FF2B5EF4-FFF2-40B4-BE49-F238E27FC236}">
                <a16:creationId xmlns:a16="http://schemas.microsoft.com/office/drawing/2014/main" id="{390F3AF4-B797-3CBD-8A20-2C47D21A15A1}"/>
              </a:ext>
            </a:extLst>
          </p:cNvPr>
          <p:cNvSpPr>
            <a:spLocks/>
          </p:cNvSpPr>
          <p:nvPr/>
        </p:nvSpPr>
        <p:spPr bwMode="auto">
          <a:xfrm>
            <a:off x="9174817" y="2976035"/>
            <a:ext cx="259833" cy="209625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rgbClr val="1CB498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3" name="AutoShape 39">
            <a:extLst>
              <a:ext uri="{FF2B5EF4-FFF2-40B4-BE49-F238E27FC236}">
                <a16:creationId xmlns:a16="http://schemas.microsoft.com/office/drawing/2014/main" id="{BD7433C5-04AF-B5B4-6972-FA05F376F15C}"/>
              </a:ext>
            </a:extLst>
          </p:cNvPr>
          <p:cNvSpPr>
            <a:spLocks/>
          </p:cNvSpPr>
          <p:nvPr/>
        </p:nvSpPr>
        <p:spPr bwMode="auto">
          <a:xfrm>
            <a:off x="9174816" y="3548380"/>
            <a:ext cx="259833" cy="209625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rgbClr val="1CB498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4" name="AutoShape 39">
            <a:extLst>
              <a:ext uri="{FF2B5EF4-FFF2-40B4-BE49-F238E27FC236}">
                <a16:creationId xmlns:a16="http://schemas.microsoft.com/office/drawing/2014/main" id="{F40709FE-C360-26BE-EDED-B2FA2377471D}"/>
              </a:ext>
            </a:extLst>
          </p:cNvPr>
          <p:cNvSpPr>
            <a:spLocks/>
          </p:cNvSpPr>
          <p:nvPr/>
        </p:nvSpPr>
        <p:spPr bwMode="auto">
          <a:xfrm>
            <a:off x="9144000" y="4054977"/>
            <a:ext cx="259833" cy="209625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rgbClr val="1CB498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5" name="AutoShape 39">
            <a:extLst>
              <a:ext uri="{FF2B5EF4-FFF2-40B4-BE49-F238E27FC236}">
                <a16:creationId xmlns:a16="http://schemas.microsoft.com/office/drawing/2014/main" id="{B809C6EB-A0AE-0955-E850-FD28B7C98DE8}"/>
              </a:ext>
            </a:extLst>
          </p:cNvPr>
          <p:cNvSpPr>
            <a:spLocks/>
          </p:cNvSpPr>
          <p:nvPr/>
        </p:nvSpPr>
        <p:spPr bwMode="auto">
          <a:xfrm>
            <a:off x="10668406" y="4555794"/>
            <a:ext cx="259833" cy="209625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rgbClr val="1CB498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6" name="AutoShape 39">
            <a:extLst>
              <a:ext uri="{FF2B5EF4-FFF2-40B4-BE49-F238E27FC236}">
                <a16:creationId xmlns:a16="http://schemas.microsoft.com/office/drawing/2014/main" id="{DAAB7D41-8F0E-865C-C8C2-AACAA89CE364}"/>
              </a:ext>
            </a:extLst>
          </p:cNvPr>
          <p:cNvSpPr>
            <a:spLocks/>
          </p:cNvSpPr>
          <p:nvPr/>
        </p:nvSpPr>
        <p:spPr bwMode="auto">
          <a:xfrm>
            <a:off x="10643695" y="5102088"/>
            <a:ext cx="259833" cy="209625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rgbClr val="1CB498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8" name="AutoShape 39">
            <a:extLst>
              <a:ext uri="{FF2B5EF4-FFF2-40B4-BE49-F238E27FC236}">
                <a16:creationId xmlns:a16="http://schemas.microsoft.com/office/drawing/2014/main" id="{C430F17A-D4FF-B994-E9FC-CE2287C0A082}"/>
              </a:ext>
            </a:extLst>
          </p:cNvPr>
          <p:cNvSpPr>
            <a:spLocks/>
          </p:cNvSpPr>
          <p:nvPr/>
        </p:nvSpPr>
        <p:spPr bwMode="auto">
          <a:xfrm>
            <a:off x="10643694" y="5591064"/>
            <a:ext cx="259833" cy="209625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rgbClr val="1CB498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" name="AutoShape 39">
            <a:extLst>
              <a:ext uri="{FF2B5EF4-FFF2-40B4-BE49-F238E27FC236}">
                <a16:creationId xmlns:a16="http://schemas.microsoft.com/office/drawing/2014/main" id="{074C3FD5-019B-7EF8-7A51-8E1E47560CCD}"/>
              </a:ext>
            </a:extLst>
          </p:cNvPr>
          <p:cNvSpPr>
            <a:spLocks/>
          </p:cNvSpPr>
          <p:nvPr/>
        </p:nvSpPr>
        <p:spPr bwMode="auto">
          <a:xfrm>
            <a:off x="9144000" y="2561732"/>
            <a:ext cx="259833" cy="209625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rgbClr val="1CB498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13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688859"/>
            <a:ext cx="2133600" cy="365125"/>
          </a:xfrm>
          <a:noFill/>
        </p:spPr>
        <p:txBody>
          <a:bodyPr/>
          <a:lstStyle/>
          <a:p>
            <a:fld id="{52B26D83-CF36-44D4-88CB-7FE04938E55C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2765AF-1E8C-366A-6047-1001A2CC38C8}"/>
              </a:ext>
            </a:extLst>
          </p:cNvPr>
          <p:cNvSpPr txBox="1"/>
          <p:nvPr/>
        </p:nvSpPr>
        <p:spPr>
          <a:xfrm>
            <a:off x="482094" y="413427"/>
            <a:ext cx="444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08996"/>
                </a:solidFill>
              </a:rPr>
              <a:t>Logros marzo 2023</a:t>
            </a:r>
            <a:endParaRPr lang="es-EC" sz="2250" b="1" i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F00C3B0-83A5-6C57-9496-882A63B72E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453" y="531482"/>
            <a:ext cx="1697453" cy="225556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0ABDAB61-9F9D-DC6B-AF0A-F462C3D0B393}"/>
              </a:ext>
            </a:extLst>
          </p:cNvPr>
          <p:cNvSpPr/>
          <p:nvPr/>
        </p:nvSpPr>
        <p:spPr>
          <a:xfrm>
            <a:off x="10643692" y="5915891"/>
            <a:ext cx="259833" cy="526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3FD60BB-03FE-2658-3E43-E30069C01A74}"/>
              </a:ext>
            </a:extLst>
          </p:cNvPr>
          <p:cNvCxnSpPr>
            <a:cxnSpLocks/>
          </p:cNvCxnSpPr>
          <p:nvPr/>
        </p:nvCxnSpPr>
        <p:spPr>
          <a:xfrm>
            <a:off x="1288473" y="898172"/>
            <a:ext cx="10238509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5" name="Tabla 3">
            <a:extLst>
              <a:ext uri="{FF2B5EF4-FFF2-40B4-BE49-F238E27FC236}">
                <a16:creationId xmlns:a16="http://schemas.microsoft.com/office/drawing/2014/main" id="{992E3D87-240A-317E-8797-2B84EFD4C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469782"/>
              </p:ext>
            </p:extLst>
          </p:nvPr>
        </p:nvGraphicFramePr>
        <p:xfrm>
          <a:off x="1280540" y="1642059"/>
          <a:ext cx="10421433" cy="151028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4352">
                  <a:extLst>
                    <a:ext uri="{9D8B030D-6E8A-4147-A177-3AD203B41FA5}">
                      <a16:colId xmlns:a16="http://schemas.microsoft.com/office/drawing/2014/main" val="2702822342"/>
                    </a:ext>
                  </a:extLst>
                </a:gridCol>
                <a:gridCol w="2797081">
                  <a:extLst>
                    <a:ext uri="{9D8B030D-6E8A-4147-A177-3AD203B41FA5}">
                      <a16:colId xmlns:a16="http://schemas.microsoft.com/office/drawing/2014/main" val="4246213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Optimización en el tiempo de conexión para la empresa Megadatos</a:t>
                      </a:r>
                    </a:p>
                  </a:txBody>
                  <a:tcPr marL="44450" marR="4445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775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Estructura A06 para Municipio de Cuenca </a:t>
                      </a:r>
                    </a:p>
                  </a:txBody>
                  <a:tcPr marL="44450" marR="4445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454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ATM - Autoridad de tránsito municipal actualización del nombre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007172"/>
                  </a:ext>
                </a:extLst>
              </a:tr>
            </a:tbl>
          </a:graphicData>
        </a:graphic>
      </p:graphicFrame>
      <p:sp>
        <p:nvSpPr>
          <p:cNvPr id="26" name="Rectángulo redondeado 49">
            <a:extLst>
              <a:ext uri="{FF2B5EF4-FFF2-40B4-BE49-F238E27FC236}">
                <a16:creationId xmlns:a16="http://schemas.microsoft.com/office/drawing/2014/main" id="{3F076C96-F037-504E-0E81-2A6263C055B0}"/>
              </a:ext>
            </a:extLst>
          </p:cNvPr>
          <p:cNvSpPr/>
          <p:nvPr/>
        </p:nvSpPr>
        <p:spPr>
          <a:xfrm>
            <a:off x="1288473" y="1034652"/>
            <a:ext cx="5611091" cy="324000"/>
          </a:xfrm>
          <a:prstGeom prst="roundRect">
            <a:avLst/>
          </a:prstGeom>
          <a:solidFill>
            <a:srgbClr val="1CB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Hitos Relevantes del Negocio</a:t>
            </a:r>
          </a:p>
        </p:txBody>
      </p:sp>
      <p:sp>
        <p:nvSpPr>
          <p:cNvPr id="27" name="Rectángulo redondeado 50">
            <a:extLst>
              <a:ext uri="{FF2B5EF4-FFF2-40B4-BE49-F238E27FC236}">
                <a16:creationId xmlns:a16="http://schemas.microsoft.com/office/drawing/2014/main" id="{4AA59D13-D431-88C5-91F1-C3826518CD3B}"/>
              </a:ext>
            </a:extLst>
          </p:cNvPr>
          <p:cNvSpPr/>
          <p:nvPr/>
        </p:nvSpPr>
        <p:spPr>
          <a:xfrm>
            <a:off x="8889395" y="1034652"/>
            <a:ext cx="830679" cy="324000"/>
          </a:xfrm>
          <a:prstGeom prst="roundRect">
            <a:avLst/>
          </a:prstGeom>
          <a:solidFill>
            <a:srgbClr val="1CB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Negocio</a:t>
            </a:r>
          </a:p>
        </p:txBody>
      </p:sp>
      <p:sp>
        <p:nvSpPr>
          <p:cNvPr id="28" name="Rectángulo redondeado 51">
            <a:extLst>
              <a:ext uri="{FF2B5EF4-FFF2-40B4-BE49-F238E27FC236}">
                <a16:creationId xmlns:a16="http://schemas.microsoft.com/office/drawing/2014/main" id="{040D9127-7C6B-10AD-24E2-5F75070FC016}"/>
              </a:ext>
            </a:extLst>
          </p:cNvPr>
          <p:cNvSpPr/>
          <p:nvPr/>
        </p:nvSpPr>
        <p:spPr>
          <a:xfrm>
            <a:off x="10275689" y="1027116"/>
            <a:ext cx="830679" cy="324000"/>
          </a:xfrm>
          <a:prstGeom prst="roundRect">
            <a:avLst/>
          </a:prstGeom>
          <a:solidFill>
            <a:srgbClr val="1CB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BAU</a:t>
            </a:r>
          </a:p>
        </p:txBody>
      </p:sp>
      <p:sp>
        <p:nvSpPr>
          <p:cNvPr id="36" name="AutoShape 39">
            <a:extLst>
              <a:ext uri="{FF2B5EF4-FFF2-40B4-BE49-F238E27FC236}">
                <a16:creationId xmlns:a16="http://schemas.microsoft.com/office/drawing/2014/main" id="{DAAB7D41-8F0E-865C-C8C2-AACAA89CE364}"/>
              </a:ext>
            </a:extLst>
          </p:cNvPr>
          <p:cNvSpPr>
            <a:spLocks/>
          </p:cNvSpPr>
          <p:nvPr/>
        </p:nvSpPr>
        <p:spPr bwMode="auto">
          <a:xfrm>
            <a:off x="10643692" y="1678381"/>
            <a:ext cx="259833" cy="209625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rgbClr val="1CB498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AA34D90-94F1-CE48-C27F-C261894A736A}"/>
              </a:ext>
            </a:extLst>
          </p:cNvPr>
          <p:cNvSpPr/>
          <p:nvPr/>
        </p:nvSpPr>
        <p:spPr>
          <a:xfrm>
            <a:off x="7356764" y="6206834"/>
            <a:ext cx="4353142" cy="424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utoShape 39">
            <a:extLst>
              <a:ext uri="{FF2B5EF4-FFF2-40B4-BE49-F238E27FC236}">
                <a16:creationId xmlns:a16="http://schemas.microsoft.com/office/drawing/2014/main" id="{C430F17A-D4FF-B994-E9FC-CE2287C0A082}"/>
              </a:ext>
            </a:extLst>
          </p:cNvPr>
          <p:cNvSpPr>
            <a:spLocks/>
          </p:cNvSpPr>
          <p:nvPr/>
        </p:nvSpPr>
        <p:spPr bwMode="auto">
          <a:xfrm>
            <a:off x="10631112" y="2250614"/>
            <a:ext cx="259833" cy="209625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rgbClr val="1CB498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" name="AutoShape 39">
            <a:extLst>
              <a:ext uri="{FF2B5EF4-FFF2-40B4-BE49-F238E27FC236}">
                <a16:creationId xmlns:a16="http://schemas.microsoft.com/office/drawing/2014/main" id="{ABBC2192-F837-AEB5-CEF9-313614CF48DF}"/>
              </a:ext>
            </a:extLst>
          </p:cNvPr>
          <p:cNvSpPr>
            <a:spLocks/>
          </p:cNvSpPr>
          <p:nvPr/>
        </p:nvSpPr>
        <p:spPr bwMode="auto">
          <a:xfrm>
            <a:off x="10634220" y="2869550"/>
            <a:ext cx="259833" cy="209625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rgbClr val="1CB498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11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  <a:noFill/>
        </p:spPr>
        <p:txBody>
          <a:bodyPr/>
          <a:lstStyle/>
          <a:p>
            <a:fld id="{52B26D83-CF36-44D4-88CB-7FE04938E55C}" type="slidenum">
              <a:rPr lang="es-ES" smtClean="0"/>
              <a:pPr/>
              <a:t>6</a:t>
            </a:fld>
            <a:endParaRPr lang="es-ES" dirty="0"/>
          </a:p>
        </p:txBody>
      </p:sp>
      <p:cxnSp>
        <p:nvCxnSpPr>
          <p:cNvPr id="29" name="Conector recto 28"/>
          <p:cNvCxnSpPr/>
          <p:nvPr/>
        </p:nvCxnSpPr>
        <p:spPr>
          <a:xfrm>
            <a:off x="1590961" y="5712444"/>
            <a:ext cx="863673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o 29"/>
          <p:cNvGrpSpPr/>
          <p:nvPr/>
        </p:nvGrpSpPr>
        <p:grpSpPr>
          <a:xfrm>
            <a:off x="1358828" y="1387141"/>
            <a:ext cx="2280859" cy="2493977"/>
            <a:chOff x="1658422" y="1445372"/>
            <a:chExt cx="3041145" cy="3325303"/>
          </a:xfrm>
        </p:grpSpPr>
        <p:grpSp>
          <p:nvGrpSpPr>
            <p:cNvPr id="31" name="Grupo 30"/>
            <p:cNvGrpSpPr/>
            <p:nvPr/>
          </p:nvGrpSpPr>
          <p:grpSpPr>
            <a:xfrm>
              <a:off x="1955431" y="2075530"/>
              <a:ext cx="2744136" cy="2695145"/>
              <a:chOff x="4183117" y="1896196"/>
              <a:chExt cx="2744136" cy="2695145"/>
            </a:xfrm>
          </p:grpSpPr>
          <p:graphicFrame>
            <p:nvGraphicFramePr>
              <p:cNvPr id="37" name="Gráfico 36"/>
              <p:cNvGraphicFramePr/>
              <p:nvPr/>
            </p:nvGraphicFramePr>
            <p:xfrm>
              <a:off x="4183117" y="1896196"/>
              <a:ext cx="2744136" cy="269514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38" name="CuadroTexto 37"/>
              <p:cNvSpPr txBox="1"/>
              <p:nvPr/>
            </p:nvSpPr>
            <p:spPr>
              <a:xfrm>
                <a:off x="4714796" y="2908971"/>
                <a:ext cx="168678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C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$14.7K</a:t>
                </a:r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>
                <a:off x="4866552" y="3557686"/>
                <a:ext cx="1383287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C" sz="10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Costo de Sprint</a:t>
                </a:r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1658422" y="1445372"/>
              <a:ext cx="1356083" cy="771797"/>
              <a:chOff x="4423687" y="1302498"/>
              <a:chExt cx="1356083" cy="771797"/>
            </a:xfrm>
          </p:grpSpPr>
          <p:sp>
            <p:nvSpPr>
              <p:cNvPr id="34" name="CuadroTexto 33"/>
              <p:cNvSpPr txBox="1"/>
              <p:nvPr/>
            </p:nvSpPr>
            <p:spPr>
              <a:xfrm>
                <a:off x="4423687" y="1302498"/>
                <a:ext cx="101267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C" sz="1500" dirty="0">
                    <a:solidFill>
                      <a:srgbClr val="17B498"/>
                    </a:solidFill>
                  </a:rPr>
                  <a:t>Interno</a:t>
                </a:r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4423687" y="1643408"/>
                <a:ext cx="70575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C" sz="1500" b="1" dirty="0">
                    <a:solidFill>
                      <a:srgbClr val="17B498"/>
                    </a:solidFill>
                  </a:rPr>
                  <a:t>$ 8K</a:t>
                </a:r>
              </a:p>
            </p:txBody>
          </p:sp>
          <p:sp>
            <p:nvSpPr>
              <p:cNvPr id="36" name="Forma libre 35"/>
              <p:cNvSpPr/>
              <p:nvPr/>
            </p:nvSpPr>
            <p:spPr>
              <a:xfrm>
                <a:off x="4533900" y="1673550"/>
                <a:ext cx="1245870" cy="377190"/>
              </a:xfrm>
              <a:custGeom>
                <a:avLst/>
                <a:gdLst>
                  <a:gd name="connsiteX0" fmla="*/ 0 w 1390650"/>
                  <a:gd name="connsiteY0" fmla="*/ 0 h 514350"/>
                  <a:gd name="connsiteX1" fmla="*/ 876300 w 1390650"/>
                  <a:gd name="connsiteY1" fmla="*/ 0 h 514350"/>
                  <a:gd name="connsiteX2" fmla="*/ 1390650 w 1390650"/>
                  <a:gd name="connsiteY2" fmla="*/ 514350 h 514350"/>
                  <a:gd name="connsiteX0" fmla="*/ 0 w 1245870"/>
                  <a:gd name="connsiteY0" fmla="*/ 0 h 377190"/>
                  <a:gd name="connsiteX1" fmla="*/ 876300 w 1245870"/>
                  <a:gd name="connsiteY1" fmla="*/ 0 h 377190"/>
                  <a:gd name="connsiteX2" fmla="*/ 1245870 w 1245870"/>
                  <a:gd name="connsiteY2" fmla="*/ 377190 h 377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5870" h="377190">
                    <a:moveTo>
                      <a:pt x="0" y="0"/>
                    </a:moveTo>
                    <a:lnTo>
                      <a:pt x="876300" y="0"/>
                    </a:lnTo>
                    <a:cubicBezTo>
                      <a:pt x="1047750" y="171450"/>
                      <a:pt x="1074420" y="205740"/>
                      <a:pt x="1245870" y="377190"/>
                    </a:cubicBezTo>
                  </a:path>
                </a:pathLst>
              </a:custGeom>
              <a:noFill/>
              <a:ln>
                <a:solidFill>
                  <a:srgbClr val="17B4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 sz="1350" dirty="0"/>
              </a:p>
            </p:txBody>
          </p:sp>
        </p:grpSp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0648" y="2732615"/>
              <a:ext cx="573701" cy="355148"/>
            </a:xfrm>
            <a:prstGeom prst="rect">
              <a:avLst/>
            </a:prstGeom>
          </p:spPr>
        </p:pic>
      </p:grpSp>
      <p:grpSp>
        <p:nvGrpSpPr>
          <p:cNvPr id="43" name="Grupo 42"/>
          <p:cNvGrpSpPr/>
          <p:nvPr/>
        </p:nvGrpSpPr>
        <p:grpSpPr>
          <a:xfrm>
            <a:off x="4545661" y="1599827"/>
            <a:ext cx="980736" cy="661135"/>
            <a:chOff x="6283105" y="2683260"/>
            <a:chExt cx="1307648" cy="881514"/>
          </a:xfrm>
        </p:grpSpPr>
        <p:sp>
          <p:nvSpPr>
            <p:cNvPr id="44" name="CuadroTexto 43"/>
            <p:cNvSpPr txBox="1"/>
            <p:nvPr/>
          </p:nvSpPr>
          <p:spPr>
            <a:xfrm>
              <a:off x="6283105" y="2683260"/>
              <a:ext cx="652315" cy="677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12</a:t>
              </a: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6342120" y="3226219"/>
              <a:ext cx="1248633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Lanzamientos</a:t>
              </a: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4501498" y="2336486"/>
            <a:ext cx="1127232" cy="671761"/>
            <a:chOff x="6262857" y="2683260"/>
            <a:chExt cx="1502976" cy="895682"/>
          </a:xfrm>
        </p:grpSpPr>
        <p:sp>
          <p:nvSpPr>
            <p:cNvPr id="72" name="CuadroTexto 71"/>
            <p:cNvSpPr txBox="1"/>
            <p:nvPr/>
          </p:nvSpPr>
          <p:spPr>
            <a:xfrm>
              <a:off x="6283105" y="2683260"/>
              <a:ext cx="742084" cy="677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50</a:t>
              </a:r>
              <a:endParaRPr lang="es-EC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6262857" y="3240387"/>
              <a:ext cx="15029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Puntos promedio</a:t>
              </a:r>
            </a:p>
          </p:txBody>
        </p:sp>
      </p:grpSp>
      <p:pic>
        <p:nvPicPr>
          <p:cNvPr id="74" name="Imagen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986" y="1692170"/>
            <a:ext cx="314876" cy="314876"/>
          </a:xfrm>
          <a:prstGeom prst="rect">
            <a:avLst/>
          </a:prstGeom>
        </p:spPr>
      </p:pic>
      <p:pic>
        <p:nvPicPr>
          <p:cNvPr id="75" name="Imagen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9987" y="2448428"/>
            <a:ext cx="364067" cy="254000"/>
          </a:xfrm>
          <a:prstGeom prst="rect">
            <a:avLst/>
          </a:prstGeom>
        </p:spPr>
      </p:pic>
      <p:sp>
        <p:nvSpPr>
          <p:cNvPr id="79" name="Rectángulo redondeado 78"/>
          <p:cNvSpPr/>
          <p:nvPr/>
        </p:nvSpPr>
        <p:spPr>
          <a:xfrm>
            <a:off x="7661011" y="4773429"/>
            <a:ext cx="3160505" cy="8116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35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8327108" y="5005705"/>
            <a:ext cx="24055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es-MX" sz="1050" dirty="0"/>
              <a:t>Desarrollador Asignado al 100%</a:t>
            </a:r>
          </a:p>
          <a:p>
            <a:pPr algn="l"/>
            <a:r>
              <a:rPr lang="es-MX" sz="1050" b="0" dirty="0"/>
              <a:t>para Incidencias y Mantenimiento</a:t>
            </a:r>
            <a:endParaRPr lang="es-EC" sz="1050" b="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7784687" y="4939477"/>
            <a:ext cx="5004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700" dirty="0">
                <a:solidFill>
                  <a:srgbClr val="17B498"/>
                </a:solidFill>
                <a:latin typeface="Impact" panose="020B0806030902050204" pitchFamily="34" charset="0"/>
              </a:rPr>
              <a:t>+1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4519826" y="2944484"/>
            <a:ext cx="1250663" cy="671761"/>
            <a:chOff x="6262857" y="2711396"/>
            <a:chExt cx="1667551" cy="895682"/>
          </a:xfrm>
        </p:grpSpPr>
        <p:sp>
          <p:nvSpPr>
            <p:cNvPr id="83" name="CuadroTexto 82"/>
            <p:cNvSpPr txBox="1"/>
            <p:nvPr/>
          </p:nvSpPr>
          <p:spPr>
            <a:xfrm>
              <a:off x="6283105" y="2711396"/>
              <a:ext cx="494152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5</a:t>
              </a:r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6262857" y="3268523"/>
              <a:ext cx="1667551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Canales soportados</a:t>
              </a:r>
            </a:p>
          </p:txBody>
        </p:sp>
      </p:grpSp>
      <p:sp>
        <p:nvSpPr>
          <p:cNvPr id="85" name="CuadroTexto 135"/>
          <p:cNvSpPr txBox="1"/>
          <p:nvPr/>
        </p:nvSpPr>
        <p:spPr>
          <a:xfrm>
            <a:off x="3443678" y="3195523"/>
            <a:ext cx="8835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s-EC" sz="1350" dirty="0">
                <a:solidFill>
                  <a:srgbClr val="17B498"/>
                </a:solidFill>
                <a:latin typeface="Calibri" panose="020F0502020204030204"/>
              </a:rPr>
              <a:t>Costo </a:t>
            </a:r>
          </a:p>
          <a:p>
            <a:pPr defTabSz="685800">
              <a:defRPr/>
            </a:pPr>
            <a:r>
              <a:rPr lang="es-EC" sz="1350" dirty="0">
                <a:solidFill>
                  <a:srgbClr val="17B498"/>
                </a:solidFill>
                <a:latin typeface="Calibri" panose="020F0502020204030204"/>
              </a:rPr>
              <a:t>Variable *</a:t>
            </a:r>
          </a:p>
        </p:txBody>
      </p:sp>
      <p:sp>
        <p:nvSpPr>
          <p:cNvPr id="86" name="CuadroTexto 136"/>
          <p:cNvSpPr txBox="1"/>
          <p:nvPr/>
        </p:nvSpPr>
        <p:spPr>
          <a:xfrm>
            <a:off x="3396428" y="3687707"/>
            <a:ext cx="6783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s-EC" sz="1500" b="1" dirty="0">
                <a:solidFill>
                  <a:srgbClr val="17B498"/>
                </a:solidFill>
                <a:latin typeface="Calibri" panose="020F0502020204030204"/>
              </a:rPr>
              <a:t>$ 3.5K</a:t>
            </a:r>
          </a:p>
        </p:txBody>
      </p:sp>
      <p:sp>
        <p:nvSpPr>
          <p:cNvPr id="87" name="Forma libre 86"/>
          <p:cNvSpPr/>
          <p:nvPr/>
        </p:nvSpPr>
        <p:spPr>
          <a:xfrm flipH="1" flipV="1">
            <a:off x="3335931" y="3395114"/>
            <a:ext cx="816791" cy="316244"/>
          </a:xfrm>
          <a:custGeom>
            <a:avLst/>
            <a:gdLst>
              <a:gd name="connsiteX0" fmla="*/ 0 w 1390650"/>
              <a:gd name="connsiteY0" fmla="*/ 0 h 514350"/>
              <a:gd name="connsiteX1" fmla="*/ 876300 w 1390650"/>
              <a:gd name="connsiteY1" fmla="*/ 0 h 514350"/>
              <a:gd name="connsiteX2" fmla="*/ 1390650 w 1390650"/>
              <a:gd name="connsiteY2" fmla="*/ 514350 h 514350"/>
              <a:gd name="connsiteX0" fmla="*/ 0 w 1245870"/>
              <a:gd name="connsiteY0" fmla="*/ 0 h 377190"/>
              <a:gd name="connsiteX1" fmla="*/ 876300 w 1245870"/>
              <a:gd name="connsiteY1" fmla="*/ 0 h 377190"/>
              <a:gd name="connsiteX2" fmla="*/ 1245870 w 1245870"/>
              <a:gd name="connsiteY2" fmla="*/ 377190 h 37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870" h="377190">
                <a:moveTo>
                  <a:pt x="0" y="0"/>
                </a:moveTo>
                <a:lnTo>
                  <a:pt x="876300" y="0"/>
                </a:lnTo>
                <a:cubicBezTo>
                  <a:pt x="1047750" y="171450"/>
                  <a:pt x="1074420" y="205740"/>
                  <a:pt x="1245870" y="377190"/>
                </a:cubicBezTo>
              </a:path>
            </a:pathLst>
          </a:custGeom>
          <a:noFill/>
          <a:ln>
            <a:solidFill>
              <a:srgbClr val="17B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es-EC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106321" y="1379329"/>
            <a:ext cx="10199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500" dirty="0">
                <a:solidFill>
                  <a:srgbClr val="17B498"/>
                </a:solidFill>
              </a:rPr>
              <a:t>Externo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3051693" y="1694413"/>
            <a:ext cx="725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500" b="1" dirty="0">
                <a:solidFill>
                  <a:srgbClr val="17B498"/>
                </a:solidFill>
              </a:rPr>
              <a:t>$ 3.2K</a:t>
            </a:r>
          </a:p>
        </p:txBody>
      </p:sp>
      <p:sp>
        <p:nvSpPr>
          <p:cNvPr id="114" name="Forma libre 113"/>
          <p:cNvSpPr/>
          <p:nvPr/>
        </p:nvSpPr>
        <p:spPr>
          <a:xfrm flipH="1">
            <a:off x="2831941" y="1702370"/>
            <a:ext cx="1012993" cy="255132"/>
          </a:xfrm>
          <a:custGeom>
            <a:avLst/>
            <a:gdLst>
              <a:gd name="connsiteX0" fmla="*/ 0 w 1390650"/>
              <a:gd name="connsiteY0" fmla="*/ 0 h 514350"/>
              <a:gd name="connsiteX1" fmla="*/ 876300 w 1390650"/>
              <a:gd name="connsiteY1" fmla="*/ 0 h 514350"/>
              <a:gd name="connsiteX2" fmla="*/ 1390650 w 1390650"/>
              <a:gd name="connsiteY2" fmla="*/ 514350 h 514350"/>
              <a:gd name="connsiteX0" fmla="*/ 0 w 1245870"/>
              <a:gd name="connsiteY0" fmla="*/ 0 h 377190"/>
              <a:gd name="connsiteX1" fmla="*/ 876300 w 1245870"/>
              <a:gd name="connsiteY1" fmla="*/ 0 h 377190"/>
              <a:gd name="connsiteX2" fmla="*/ 1245870 w 1245870"/>
              <a:gd name="connsiteY2" fmla="*/ 377190 h 37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870" h="377190">
                <a:moveTo>
                  <a:pt x="0" y="0"/>
                </a:moveTo>
                <a:lnTo>
                  <a:pt x="876300" y="0"/>
                </a:lnTo>
                <a:cubicBezTo>
                  <a:pt x="1047750" y="171450"/>
                  <a:pt x="1074420" y="205740"/>
                  <a:pt x="1245870" y="377190"/>
                </a:cubicBezTo>
              </a:path>
            </a:pathLst>
          </a:custGeom>
          <a:noFill/>
          <a:ln>
            <a:solidFill>
              <a:srgbClr val="17B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350" dirty="0"/>
          </a:p>
        </p:txBody>
      </p:sp>
      <p:cxnSp>
        <p:nvCxnSpPr>
          <p:cNvPr id="3" name="Conector recto 2"/>
          <p:cNvCxnSpPr/>
          <p:nvPr/>
        </p:nvCxnSpPr>
        <p:spPr>
          <a:xfrm>
            <a:off x="4393750" y="1445758"/>
            <a:ext cx="0" cy="266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redondeado 21">
            <a:extLst>
              <a:ext uri="{FF2B5EF4-FFF2-40B4-BE49-F238E27FC236}">
                <a16:creationId xmlns:a16="http://schemas.microsoft.com/office/drawing/2014/main" id="{DCC12DBA-C97D-8AA4-456D-614178D2DA24}"/>
              </a:ext>
            </a:extLst>
          </p:cNvPr>
          <p:cNvSpPr/>
          <p:nvPr/>
        </p:nvSpPr>
        <p:spPr>
          <a:xfrm>
            <a:off x="1048531" y="4525024"/>
            <a:ext cx="4580684" cy="10821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7A29892-0FED-8DB1-0C60-4460A90C01BC}"/>
              </a:ext>
            </a:extLst>
          </p:cNvPr>
          <p:cNvSpPr txBox="1"/>
          <p:nvPr/>
        </p:nvSpPr>
        <p:spPr>
          <a:xfrm>
            <a:off x="1186563" y="4678872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latin typeface="Impact" panose="020B0806030902050204" pitchFamily="34" charset="0"/>
              </a:rPr>
              <a:t>50%</a:t>
            </a:r>
            <a:endParaRPr lang="es-EC" sz="2800" dirty="0">
              <a:latin typeface="Impact" panose="020B080603090205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4A63962-9E98-A40E-C96A-0C9C312FA759}"/>
              </a:ext>
            </a:extLst>
          </p:cNvPr>
          <p:cNvSpPr txBox="1"/>
          <p:nvPr/>
        </p:nvSpPr>
        <p:spPr>
          <a:xfrm>
            <a:off x="1211570" y="523886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algn="ctr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es-EC" dirty="0">
                <a:solidFill>
                  <a:srgbClr val="17B498"/>
                </a:solidFill>
              </a:rPr>
              <a:t>PILAR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D624F8DB-0B3E-73EE-D28C-A664C4848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894409"/>
              </p:ext>
            </p:extLst>
          </p:nvPr>
        </p:nvGraphicFramePr>
        <p:xfrm>
          <a:off x="1186564" y="5026144"/>
          <a:ext cx="4705360" cy="311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3BE24E73-58D3-DC1B-7D41-9C9564D51248}"/>
              </a:ext>
            </a:extLst>
          </p:cNvPr>
          <p:cNvSpPr txBox="1"/>
          <p:nvPr/>
        </p:nvSpPr>
        <p:spPr>
          <a:xfrm>
            <a:off x="4839659" y="4678872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C" sz="2000" dirty="0">
                <a:latin typeface="Impact" panose="020B0806030902050204" pitchFamily="34" charset="0"/>
              </a:rPr>
              <a:t>50%</a:t>
            </a:r>
            <a:endParaRPr lang="es-EC" sz="2800" dirty="0">
              <a:latin typeface="Impact" panose="020B080603090205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A54E47C-4C9A-6504-5B7D-90D42833EA2A}"/>
              </a:ext>
            </a:extLst>
          </p:cNvPr>
          <p:cNvSpPr txBox="1"/>
          <p:nvPr/>
        </p:nvSpPr>
        <p:spPr>
          <a:xfrm>
            <a:off x="4971105" y="52388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algn="ctr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r>
              <a:rPr lang="es-EC" dirty="0"/>
              <a:t>BAU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78BFF3C-BC7D-71CA-DBDE-387BB19F19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9" y="556946"/>
            <a:ext cx="1697453" cy="2255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F2406C-F9C0-36B7-D879-8D909218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507" y="529050"/>
            <a:ext cx="3044038" cy="480131"/>
          </a:xfr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s-MX" sz="2800" b="1" dirty="0">
                <a:solidFill>
                  <a:srgbClr val="008996"/>
                </a:solidFill>
                <a:latin typeface="+mn-lt"/>
                <a:ea typeface="+mn-ea"/>
                <a:cs typeface="+mn-cs"/>
              </a:rPr>
              <a:t>Datos importantes</a:t>
            </a:r>
            <a:endParaRPr lang="en-US" sz="2800" b="1" dirty="0">
              <a:solidFill>
                <a:srgbClr val="008996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AB0DE9C-57D1-FDE2-F9D7-8C41CD64C3B7}"/>
              </a:ext>
            </a:extLst>
          </p:cNvPr>
          <p:cNvCxnSpPr/>
          <p:nvPr/>
        </p:nvCxnSpPr>
        <p:spPr>
          <a:xfrm>
            <a:off x="1441488" y="1043605"/>
            <a:ext cx="10198358" cy="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91" name="Grupo 90">
            <a:extLst>
              <a:ext uri="{FF2B5EF4-FFF2-40B4-BE49-F238E27FC236}">
                <a16:creationId xmlns:a16="http://schemas.microsoft.com/office/drawing/2014/main" id="{1115B8B0-0E21-03C0-FE76-7063E3D94798}"/>
              </a:ext>
            </a:extLst>
          </p:cNvPr>
          <p:cNvGrpSpPr/>
          <p:nvPr/>
        </p:nvGrpSpPr>
        <p:grpSpPr>
          <a:xfrm>
            <a:off x="7055322" y="1145555"/>
            <a:ext cx="4469744" cy="3577200"/>
            <a:chOff x="7173345" y="705230"/>
            <a:chExt cx="4261714" cy="3494210"/>
          </a:xfrm>
        </p:grpSpPr>
        <p:sp>
          <p:nvSpPr>
            <p:cNvPr id="92" name="Rectángulo redondeado 71">
              <a:extLst>
                <a:ext uri="{FF2B5EF4-FFF2-40B4-BE49-F238E27FC236}">
                  <a16:creationId xmlns:a16="http://schemas.microsoft.com/office/drawing/2014/main" id="{EC030806-AF64-4DFD-FCAB-D8109ACB7FDA}"/>
                </a:ext>
              </a:extLst>
            </p:cNvPr>
            <p:cNvSpPr/>
            <p:nvPr/>
          </p:nvSpPr>
          <p:spPr>
            <a:xfrm>
              <a:off x="7191068" y="705230"/>
              <a:ext cx="4226783" cy="3494210"/>
            </a:xfrm>
            <a:prstGeom prst="roundRect">
              <a:avLst>
                <a:gd name="adj" fmla="val 3692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4F4088B9-2BC7-938B-C13E-925388AB40B1}"/>
                </a:ext>
              </a:extLst>
            </p:cNvPr>
            <p:cNvSpPr txBox="1"/>
            <p:nvPr/>
          </p:nvSpPr>
          <p:spPr>
            <a:xfrm>
              <a:off x="7584444" y="925531"/>
              <a:ext cx="3295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AUTOMATIZACIÓN DE PRUEBAS</a:t>
              </a:r>
            </a:p>
          </p:txBody>
        </p:sp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D184FEA0-1844-BAC4-48DD-E2606D59A151}"/>
                </a:ext>
              </a:extLst>
            </p:cNvPr>
            <p:cNvGrpSpPr/>
            <p:nvPr/>
          </p:nvGrpSpPr>
          <p:grpSpPr>
            <a:xfrm>
              <a:off x="9513581" y="3213490"/>
              <a:ext cx="1597802" cy="615846"/>
              <a:chOff x="9280254" y="2444055"/>
              <a:chExt cx="1597802" cy="615846"/>
            </a:xfrm>
          </p:grpSpPr>
          <p:sp>
            <p:nvSpPr>
              <p:cNvPr id="112" name="CuadroTexto 111">
                <a:extLst>
                  <a:ext uri="{FF2B5EF4-FFF2-40B4-BE49-F238E27FC236}">
                    <a16:creationId xmlns:a16="http://schemas.microsoft.com/office/drawing/2014/main" id="{C2F7FB3F-C5AD-FAC6-3C10-2BD60C364AB1}"/>
                  </a:ext>
                </a:extLst>
              </p:cNvPr>
              <p:cNvSpPr txBox="1"/>
              <p:nvPr/>
            </p:nvSpPr>
            <p:spPr>
              <a:xfrm>
                <a:off x="9521438" y="2444055"/>
                <a:ext cx="945990" cy="47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C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</a:rPr>
                  <a:t>08 %</a:t>
                </a:r>
              </a:p>
            </p:txBody>
          </p:sp>
          <p:sp>
            <p:nvSpPr>
              <p:cNvPr id="113" name="CuadroTexto 112">
                <a:extLst>
                  <a:ext uri="{FF2B5EF4-FFF2-40B4-BE49-F238E27FC236}">
                    <a16:creationId xmlns:a16="http://schemas.microsoft.com/office/drawing/2014/main" id="{1EEFC2A0-9DB6-D200-8F2B-D141911EF362}"/>
                  </a:ext>
                </a:extLst>
              </p:cNvPr>
              <p:cNvSpPr txBox="1"/>
              <p:nvPr/>
            </p:nvSpPr>
            <p:spPr>
              <a:xfrm>
                <a:off x="9280254" y="2830060"/>
                <a:ext cx="1118587" cy="22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C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Utilizado este mes</a:t>
                </a:r>
              </a:p>
            </p:txBody>
          </p:sp>
          <p:pic>
            <p:nvPicPr>
              <p:cNvPr id="115" name="Imagen 114">
                <a:extLst>
                  <a:ext uri="{FF2B5EF4-FFF2-40B4-BE49-F238E27FC236}">
                    <a16:creationId xmlns:a16="http://schemas.microsoft.com/office/drawing/2014/main" id="{5C1B0B30-C696-1DF4-D3F2-6B182D426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18277" y="2531660"/>
                <a:ext cx="459779" cy="394531"/>
              </a:xfrm>
              <a:prstGeom prst="rect">
                <a:avLst/>
              </a:prstGeom>
            </p:spPr>
          </p:pic>
        </p:grpSp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A927442C-4DC7-E22F-B38C-E405ABFE35C9}"/>
                </a:ext>
              </a:extLst>
            </p:cNvPr>
            <p:cNvSpPr/>
            <p:nvPr/>
          </p:nvSpPr>
          <p:spPr>
            <a:xfrm>
              <a:off x="9798744" y="1462856"/>
              <a:ext cx="92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chemeClr val="bg1">
                      <a:lumMod val="50000"/>
                    </a:schemeClr>
                  </a:solidFill>
                </a:rPr>
                <a:t>Meta: </a:t>
              </a:r>
              <a:r>
                <a:rPr lang="es-EC" sz="1200" b="1" dirty="0">
                  <a:solidFill>
                    <a:srgbClr val="149882"/>
                  </a:solidFill>
                </a:rPr>
                <a:t>75%</a:t>
              </a:r>
              <a:endParaRPr lang="es-ES" sz="1200" b="1" dirty="0">
                <a:solidFill>
                  <a:srgbClr val="149882"/>
                </a:solidFill>
              </a:endParaRPr>
            </a:p>
          </p:txBody>
        </p:sp>
        <p:graphicFrame>
          <p:nvGraphicFramePr>
            <p:cNvPr id="96" name="Gráfico 95">
              <a:extLst>
                <a:ext uri="{FF2B5EF4-FFF2-40B4-BE49-F238E27FC236}">
                  <a16:creationId xmlns:a16="http://schemas.microsoft.com/office/drawing/2014/main" id="{5D67C628-5393-A256-7855-AB4889DDB44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43557918"/>
                </p:ext>
              </p:extLst>
            </p:nvPr>
          </p:nvGraphicFramePr>
          <p:xfrm>
            <a:off x="7289251" y="1601355"/>
            <a:ext cx="3572162" cy="16011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id="{8C465401-0D4F-029B-8D36-3DFFE036B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072874" y="1741175"/>
              <a:ext cx="309395" cy="324935"/>
            </a:xfrm>
            <a:prstGeom prst="rect">
              <a:avLst/>
            </a:prstGeom>
          </p:spPr>
        </p:pic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07F2474C-56F3-7C72-6312-339DD2C9174D}"/>
                </a:ext>
              </a:extLst>
            </p:cNvPr>
            <p:cNvSpPr txBox="1"/>
            <p:nvPr/>
          </p:nvSpPr>
          <p:spPr>
            <a:xfrm>
              <a:off x="7291099" y="1795220"/>
              <a:ext cx="888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C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Cobertura</a:t>
              </a:r>
            </a:p>
          </p:txBody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E4794029-15DD-9495-AEE2-7082D62BC6FA}"/>
                </a:ext>
              </a:extLst>
            </p:cNvPr>
            <p:cNvSpPr txBox="1"/>
            <p:nvPr/>
          </p:nvSpPr>
          <p:spPr>
            <a:xfrm>
              <a:off x="7458438" y="2184978"/>
              <a:ext cx="796870" cy="449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58 %</a:t>
              </a:r>
            </a:p>
          </p:txBody>
        </p: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D1417B66-7ED0-6F0B-C86A-99AC444A2377}"/>
                </a:ext>
              </a:extLst>
            </p:cNvPr>
            <p:cNvCxnSpPr/>
            <p:nvPr/>
          </p:nvCxnSpPr>
          <p:spPr>
            <a:xfrm flipH="1">
              <a:off x="10090600" y="2129432"/>
              <a:ext cx="2306" cy="541562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58D7CE1-47F9-235E-8BA3-8CF0320D7799}"/>
                </a:ext>
              </a:extLst>
            </p:cNvPr>
            <p:cNvGrpSpPr/>
            <p:nvPr/>
          </p:nvGrpSpPr>
          <p:grpSpPr>
            <a:xfrm>
              <a:off x="10852329" y="2028577"/>
              <a:ext cx="582730" cy="672634"/>
              <a:chOff x="5554813" y="1766122"/>
              <a:chExt cx="861624" cy="1486682"/>
            </a:xfrm>
          </p:grpSpPr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5E18644C-5DA8-B689-4CFB-7B307DD5B94E}"/>
                  </a:ext>
                </a:extLst>
              </p:cNvPr>
              <p:cNvSpPr txBox="1"/>
              <p:nvPr/>
            </p:nvSpPr>
            <p:spPr>
              <a:xfrm>
                <a:off x="5625236" y="1842997"/>
                <a:ext cx="621873" cy="510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ES"/>
                </a:defPPr>
                <a:lvl1pPr algn="ctr">
                  <a:defRPr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lvl1pPr>
              </a:lstStyle>
              <a:p>
                <a:r>
                  <a:rPr lang="es-EC" sz="900" dirty="0">
                    <a:solidFill>
                      <a:schemeClr val="bg1">
                        <a:lumMod val="50000"/>
                      </a:schemeClr>
                    </a:solidFill>
                  </a:rPr>
                  <a:t>&gt;75%</a:t>
                </a:r>
              </a:p>
            </p:txBody>
          </p:sp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E92C1851-2D37-A1CF-2BB0-4DD3B837D298}"/>
                  </a:ext>
                </a:extLst>
              </p:cNvPr>
              <p:cNvSpPr/>
              <p:nvPr/>
            </p:nvSpPr>
            <p:spPr>
              <a:xfrm rot="5400000">
                <a:off x="5400215" y="2955423"/>
                <a:ext cx="457201" cy="52646"/>
              </a:xfrm>
              <a:prstGeom prst="rect">
                <a:avLst/>
              </a:prstGeom>
              <a:solidFill>
                <a:srgbClr val="E834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107" name="Rectángulo 106">
                <a:extLst>
                  <a:ext uri="{FF2B5EF4-FFF2-40B4-BE49-F238E27FC236}">
                    <a16:creationId xmlns:a16="http://schemas.microsoft.com/office/drawing/2014/main" id="{F7390E3C-28E1-511D-22FE-FF59614D02A6}"/>
                  </a:ext>
                </a:extLst>
              </p:cNvPr>
              <p:cNvSpPr/>
              <p:nvPr/>
            </p:nvSpPr>
            <p:spPr>
              <a:xfrm rot="5400000">
                <a:off x="5400215" y="2504823"/>
                <a:ext cx="457201" cy="52646"/>
              </a:xfrm>
              <a:prstGeom prst="rect">
                <a:avLst/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108" name="CuadroTexto 107">
                <a:extLst>
                  <a:ext uri="{FF2B5EF4-FFF2-40B4-BE49-F238E27FC236}">
                    <a16:creationId xmlns:a16="http://schemas.microsoft.com/office/drawing/2014/main" id="{127A2815-BB7F-43FD-288C-88A493B2F1E4}"/>
                  </a:ext>
                </a:extLst>
              </p:cNvPr>
              <p:cNvSpPr txBox="1"/>
              <p:nvPr/>
            </p:nvSpPr>
            <p:spPr>
              <a:xfrm>
                <a:off x="5650592" y="2742544"/>
                <a:ext cx="631884" cy="510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ES"/>
                </a:defPPr>
                <a:lvl1pPr algn="ctr">
                  <a:defRPr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lvl1pPr>
              </a:lstStyle>
              <a:p>
                <a:pPr algn="l"/>
                <a:r>
                  <a:rPr lang="es-EC" sz="900" dirty="0">
                    <a:solidFill>
                      <a:schemeClr val="bg1">
                        <a:lumMod val="50000"/>
                      </a:schemeClr>
                    </a:solidFill>
                  </a:rPr>
                  <a:t>&lt;50%</a:t>
                </a:r>
              </a:p>
            </p:txBody>
          </p:sp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8D6B4762-DFDD-63CD-1215-3384284466A6}"/>
                  </a:ext>
                </a:extLst>
              </p:cNvPr>
              <p:cNvSpPr txBox="1"/>
              <p:nvPr/>
            </p:nvSpPr>
            <p:spPr>
              <a:xfrm>
                <a:off x="5633687" y="2346747"/>
                <a:ext cx="782750" cy="423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ES"/>
                </a:defPPr>
                <a:lvl1pPr algn="ctr">
                  <a:defRPr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lvl1pPr>
              </a:lstStyle>
              <a:p>
                <a:pPr algn="l"/>
                <a:r>
                  <a:rPr lang="es-EC" sz="900" dirty="0">
                    <a:solidFill>
                      <a:schemeClr val="bg1">
                        <a:lumMod val="50000"/>
                      </a:schemeClr>
                    </a:solidFill>
                  </a:rPr>
                  <a:t>50%-75%</a:t>
                </a:r>
              </a:p>
            </p:txBody>
          </p:sp>
          <p:sp>
            <p:nvSpPr>
              <p:cNvPr id="110" name="Triángulo isósceles 109">
                <a:extLst>
                  <a:ext uri="{FF2B5EF4-FFF2-40B4-BE49-F238E27FC236}">
                    <a16:creationId xmlns:a16="http://schemas.microsoft.com/office/drawing/2014/main" id="{08EDD20A-604A-9224-973B-63B103D982DA}"/>
                  </a:ext>
                </a:extLst>
              </p:cNvPr>
              <p:cNvSpPr/>
              <p:nvPr/>
            </p:nvSpPr>
            <p:spPr>
              <a:xfrm>
                <a:off x="5554813" y="1766122"/>
                <a:ext cx="137160" cy="92188"/>
              </a:xfrm>
              <a:prstGeom prst="triangle">
                <a:avLst/>
              </a:prstGeom>
              <a:solidFill>
                <a:srgbClr val="17B4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111" name="Rectángulo 110">
                <a:extLst>
                  <a:ext uri="{FF2B5EF4-FFF2-40B4-BE49-F238E27FC236}">
                    <a16:creationId xmlns:a16="http://schemas.microsoft.com/office/drawing/2014/main" id="{723E7152-A515-BBFE-5102-9C64157F4226}"/>
                  </a:ext>
                </a:extLst>
              </p:cNvPr>
              <p:cNvSpPr/>
              <p:nvPr/>
            </p:nvSpPr>
            <p:spPr>
              <a:xfrm rot="5400000">
                <a:off x="5400211" y="2052045"/>
                <a:ext cx="457201" cy="52646"/>
              </a:xfrm>
              <a:prstGeom prst="rect">
                <a:avLst/>
              </a:prstGeom>
              <a:solidFill>
                <a:srgbClr val="17B4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340519C7-AA4E-B8D0-A528-64A148EF6C78}"/>
                </a:ext>
              </a:extLst>
            </p:cNvPr>
            <p:cNvGrpSpPr/>
            <p:nvPr/>
          </p:nvGrpSpPr>
          <p:grpSpPr>
            <a:xfrm>
              <a:off x="7173345" y="2721040"/>
              <a:ext cx="1804210" cy="585309"/>
              <a:chOff x="7039995" y="3102040"/>
              <a:chExt cx="1804210" cy="585309"/>
            </a:xfrm>
          </p:grpSpPr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BCF4627-8A3C-E3ED-7C67-4847FCC95EBA}"/>
                  </a:ext>
                </a:extLst>
              </p:cNvPr>
              <p:cNvSpPr txBox="1"/>
              <p:nvPr/>
            </p:nvSpPr>
            <p:spPr>
              <a:xfrm>
                <a:off x="7626076" y="3102040"/>
                <a:ext cx="931381" cy="343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C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</a:rPr>
                  <a:t>127/219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4DA8146D-F76B-FA39-6BB1-B918F93CD8F2}"/>
                  </a:ext>
                </a:extLst>
              </p:cNvPr>
              <p:cNvSpPr txBox="1"/>
              <p:nvPr/>
            </p:nvSpPr>
            <p:spPr>
              <a:xfrm>
                <a:off x="7039995" y="3410350"/>
                <a:ext cx="18042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C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Construidos vs Inventario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070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D79DC64-5E9A-DD9B-21BE-425B90A32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7" y="244772"/>
            <a:ext cx="1057465" cy="1048689"/>
          </a:xfrm>
          <a:prstGeom prst="rect">
            <a:avLst/>
          </a:prstGeom>
        </p:spPr>
      </p:pic>
      <p:pic>
        <p:nvPicPr>
          <p:cNvPr id="81" name="Imagen 80">
            <a:extLst>
              <a:ext uri="{FF2B5EF4-FFF2-40B4-BE49-F238E27FC236}">
                <a16:creationId xmlns:a16="http://schemas.microsoft.com/office/drawing/2014/main" id="{6882C4C1-01E7-01BE-16A5-559D1EE712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629" y="229543"/>
            <a:ext cx="1697453" cy="225556"/>
          </a:xfrm>
          <a:prstGeom prst="rect">
            <a:avLst/>
          </a:prstGeom>
        </p:spPr>
      </p:pic>
      <p:sp>
        <p:nvSpPr>
          <p:cNvPr id="82" name="Title 1">
            <a:extLst>
              <a:ext uri="{FF2B5EF4-FFF2-40B4-BE49-F238E27FC236}">
                <a16:creationId xmlns:a16="http://schemas.microsoft.com/office/drawing/2014/main" id="{D04C83EB-326B-A44A-C148-FD814BCA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98" y="525548"/>
            <a:ext cx="2417778" cy="480131"/>
          </a:xfr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s-MX" sz="2800" b="1" dirty="0">
                <a:solidFill>
                  <a:srgbClr val="008996"/>
                </a:solidFill>
                <a:latin typeface="+mn-lt"/>
                <a:ea typeface="+mn-ea"/>
                <a:cs typeface="+mn-cs"/>
              </a:rPr>
              <a:t>Roadmap 2023</a:t>
            </a:r>
            <a:endParaRPr lang="en-US" sz="2800" b="1" dirty="0">
              <a:solidFill>
                <a:srgbClr val="008996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>
            <a:extLst>
              <a:ext uri="{FF2B5EF4-FFF2-40B4-BE49-F238E27FC236}">
                <a16:creationId xmlns:a16="http://schemas.microsoft.com/office/drawing/2014/main" id="{D131B737-AF52-709F-E20A-5CB8A042067D}"/>
              </a:ext>
            </a:extLst>
          </p:cNvPr>
          <p:cNvGrpSpPr/>
          <p:nvPr/>
        </p:nvGrpSpPr>
        <p:grpSpPr>
          <a:xfrm>
            <a:off x="1207898" y="1163744"/>
            <a:ext cx="10222102" cy="450660"/>
            <a:chOff x="4764" y="1147172"/>
            <a:chExt cx="12024301" cy="517489"/>
          </a:xfrm>
        </p:grpSpPr>
        <p:cxnSp>
          <p:nvCxnSpPr>
            <p:cNvPr id="4" name="Conector recto 180">
              <a:extLst>
                <a:ext uri="{FF2B5EF4-FFF2-40B4-BE49-F238E27FC236}">
                  <a16:creationId xmlns:a16="http://schemas.microsoft.com/office/drawing/2014/main" id="{2A28C197-D0B1-23B2-B85C-7E177507E59D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4764" y="1401230"/>
              <a:ext cx="11325019" cy="11629"/>
            </a:xfrm>
            <a:prstGeom prst="line">
              <a:avLst/>
            </a:prstGeom>
            <a:ln w="38100">
              <a:solidFill>
                <a:srgbClr val="17B49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Grupo 3">
              <a:extLst>
                <a:ext uri="{FF2B5EF4-FFF2-40B4-BE49-F238E27FC236}">
                  <a16:creationId xmlns:a16="http://schemas.microsoft.com/office/drawing/2014/main" id="{A555D965-2C77-2490-3128-F19CEABCB0E9}"/>
                </a:ext>
              </a:extLst>
            </p:cNvPr>
            <p:cNvGrpSpPr/>
            <p:nvPr/>
          </p:nvGrpSpPr>
          <p:grpSpPr>
            <a:xfrm>
              <a:off x="865866" y="1147172"/>
              <a:ext cx="1591872" cy="508094"/>
              <a:chOff x="1712078" y="1066715"/>
              <a:chExt cx="1554993" cy="508424"/>
            </a:xfrm>
          </p:grpSpPr>
          <p:sp>
            <p:nvSpPr>
              <p:cNvPr id="16" name="Rectángulo redondeado 234">
                <a:extLst>
                  <a:ext uri="{FF2B5EF4-FFF2-40B4-BE49-F238E27FC236}">
                    <a16:creationId xmlns:a16="http://schemas.microsoft.com/office/drawing/2014/main" id="{CD373E68-4084-9BD1-26C1-2251B1BE1C52}"/>
                  </a:ext>
                </a:extLst>
              </p:cNvPr>
              <p:cNvSpPr/>
              <p:nvPr/>
            </p:nvSpPr>
            <p:spPr>
              <a:xfrm>
                <a:off x="1712078" y="1066715"/>
                <a:ext cx="1554993" cy="508424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17B4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s-EC" sz="1400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CuadroTexto 176">
                <a:extLst>
                  <a:ext uri="{FF2B5EF4-FFF2-40B4-BE49-F238E27FC236}">
                    <a16:creationId xmlns:a16="http://schemas.microsoft.com/office/drawing/2014/main" id="{4E83D32F-ADE9-F41D-8D05-35901F3D3B14}"/>
                  </a:ext>
                </a:extLst>
              </p:cNvPr>
              <p:cNvSpPr txBox="1"/>
              <p:nvPr/>
            </p:nvSpPr>
            <p:spPr>
              <a:xfrm>
                <a:off x="1712326" y="1159311"/>
                <a:ext cx="1545846" cy="353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s-EC" sz="1400" b="1" spc="3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" panose="020F0502020204030204"/>
                  </a:rPr>
                  <a:t>Ene 2023</a:t>
                </a:r>
              </a:p>
            </p:txBody>
          </p:sp>
        </p:grpSp>
        <p:grpSp>
          <p:nvGrpSpPr>
            <p:cNvPr id="6" name="Grupo 4">
              <a:extLst>
                <a:ext uri="{FF2B5EF4-FFF2-40B4-BE49-F238E27FC236}">
                  <a16:creationId xmlns:a16="http://schemas.microsoft.com/office/drawing/2014/main" id="{57861F97-7C6D-8FC4-5492-8782163A01DC}"/>
                </a:ext>
              </a:extLst>
            </p:cNvPr>
            <p:cNvGrpSpPr/>
            <p:nvPr/>
          </p:nvGrpSpPr>
          <p:grpSpPr>
            <a:xfrm>
              <a:off x="3219654" y="1156567"/>
              <a:ext cx="1579129" cy="508094"/>
              <a:chOff x="4389377" y="1076116"/>
              <a:chExt cx="1580155" cy="508424"/>
            </a:xfrm>
          </p:grpSpPr>
          <p:sp>
            <p:nvSpPr>
              <p:cNvPr id="14" name="Rectángulo redondeado 121">
                <a:extLst>
                  <a:ext uri="{FF2B5EF4-FFF2-40B4-BE49-F238E27FC236}">
                    <a16:creationId xmlns:a16="http://schemas.microsoft.com/office/drawing/2014/main" id="{C204009E-10A7-A941-423B-0D5FB25B6DAF}"/>
                  </a:ext>
                </a:extLst>
              </p:cNvPr>
              <p:cNvSpPr/>
              <p:nvPr/>
            </p:nvSpPr>
            <p:spPr>
              <a:xfrm>
                <a:off x="4389377" y="1076116"/>
                <a:ext cx="1554993" cy="508424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17B4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s-EC" sz="1400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CuadroTexto 120">
                <a:extLst>
                  <a:ext uri="{FF2B5EF4-FFF2-40B4-BE49-F238E27FC236}">
                    <a16:creationId xmlns:a16="http://schemas.microsoft.com/office/drawing/2014/main" id="{F6C0CE54-4EC1-9850-EF1B-778E3943622A}"/>
                  </a:ext>
                </a:extLst>
              </p:cNvPr>
              <p:cNvSpPr txBox="1"/>
              <p:nvPr/>
            </p:nvSpPr>
            <p:spPr>
              <a:xfrm>
                <a:off x="4398209" y="1168711"/>
                <a:ext cx="1571323" cy="353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s-EC" sz="1400" b="1" spc="3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" panose="020F0502020204030204"/>
                  </a:rPr>
                  <a:t>Feb 2023</a:t>
                </a:r>
              </a:p>
            </p:txBody>
          </p:sp>
        </p:grpSp>
        <p:grpSp>
          <p:nvGrpSpPr>
            <p:cNvPr id="7" name="Grupo 5">
              <a:extLst>
                <a:ext uri="{FF2B5EF4-FFF2-40B4-BE49-F238E27FC236}">
                  <a16:creationId xmlns:a16="http://schemas.microsoft.com/office/drawing/2014/main" id="{DE5D7D84-5336-FE96-10F7-633A757A9DF4}"/>
                </a:ext>
              </a:extLst>
            </p:cNvPr>
            <p:cNvGrpSpPr/>
            <p:nvPr/>
          </p:nvGrpSpPr>
          <p:grpSpPr>
            <a:xfrm>
              <a:off x="5895871" y="1147172"/>
              <a:ext cx="1647609" cy="508094"/>
              <a:chOff x="7087658" y="1066715"/>
              <a:chExt cx="1648680" cy="508424"/>
            </a:xfrm>
          </p:grpSpPr>
          <p:sp>
            <p:nvSpPr>
              <p:cNvPr id="12" name="Rectángulo redondeado 124">
                <a:extLst>
                  <a:ext uri="{FF2B5EF4-FFF2-40B4-BE49-F238E27FC236}">
                    <a16:creationId xmlns:a16="http://schemas.microsoft.com/office/drawing/2014/main" id="{1DEBF086-7090-28AD-73E0-1CA864E7FF08}"/>
                  </a:ext>
                </a:extLst>
              </p:cNvPr>
              <p:cNvSpPr/>
              <p:nvPr/>
            </p:nvSpPr>
            <p:spPr>
              <a:xfrm>
                <a:off x="7117507" y="1066715"/>
                <a:ext cx="1554993" cy="508424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17B4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s-EC" sz="1400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CuadroTexto 123">
                <a:extLst>
                  <a:ext uri="{FF2B5EF4-FFF2-40B4-BE49-F238E27FC236}">
                    <a16:creationId xmlns:a16="http://schemas.microsoft.com/office/drawing/2014/main" id="{AFA9682B-B6D1-A551-126E-2C1F9F8CB02B}"/>
                  </a:ext>
                </a:extLst>
              </p:cNvPr>
              <p:cNvSpPr txBox="1"/>
              <p:nvPr/>
            </p:nvSpPr>
            <p:spPr>
              <a:xfrm>
                <a:off x="7087658" y="1159311"/>
                <a:ext cx="1648680" cy="353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s-EC" sz="1400" b="1" spc="30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" panose="020F0502020204030204"/>
                  </a:rPr>
                  <a:t>Mzo</a:t>
                </a:r>
                <a:r>
                  <a:rPr lang="es-EC" sz="1400" b="1" spc="3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" panose="020F0502020204030204"/>
                  </a:rPr>
                  <a:t> 2023</a:t>
                </a:r>
              </a:p>
            </p:txBody>
          </p:sp>
        </p:grpSp>
        <p:grpSp>
          <p:nvGrpSpPr>
            <p:cNvPr id="8" name="Grupo 6">
              <a:extLst>
                <a:ext uri="{FF2B5EF4-FFF2-40B4-BE49-F238E27FC236}">
                  <a16:creationId xmlns:a16="http://schemas.microsoft.com/office/drawing/2014/main" id="{9FCB73E4-B543-9739-1E3D-659E78EDDA11}"/>
                </a:ext>
              </a:extLst>
            </p:cNvPr>
            <p:cNvGrpSpPr/>
            <p:nvPr/>
          </p:nvGrpSpPr>
          <p:grpSpPr>
            <a:xfrm>
              <a:off x="8674929" y="1147172"/>
              <a:ext cx="1581983" cy="508094"/>
              <a:chOff x="9642969" y="1066715"/>
              <a:chExt cx="1583011" cy="508424"/>
            </a:xfrm>
          </p:grpSpPr>
          <p:sp>
            <p:nvSpPr>
              <p:cNvPr id="10" name="Rectángulo redondeado 127">
                <a:extLst>
                  <a:ext uri="{FF2B5EF4-FFF2-40B4-BE49-F238E27FC236}">
                    <a16:creationId xmlns:a16="http://schemas.microsoft.com/office/drawing/2014/main" id="{7BDF442C-2AE5-D747-C393-1026ED5D5DD3}"/>
                  </a:ext>
                </a:extLst>
              </p:cNvPr>
              <p:cNvSpPr/>
              <p:nvPr/>
            </p:nvSpPr>
            <p:spPr>
              <a:xfrm>
                <a:off x="9642969" y="1066715"/>
                <a:ext cx="1554993" cy="508424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17B4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s-EC" sz="1400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" name="CuadroTexto 126">
                <a:extLst>
                  <a:ext uri="{FF2B5EF4-FFF2-40B4-BE49-F238E27FC236}">
                    <a16:creationId xmlns:a16="http://schemas.microsoft.com/office/drawing/2014/main" id="{B573A027-1011-16BC-B8C3-64398D76B335}"/>
                  </a:ext>
                </a:extLst>
              </p:cNvPr>
              <p:cNvSpPr txBox="1"/>
              <p:nvPr/>
            </p:nvSpPr>
            <p:spPr>
              <a:xfrm>
                <a:off x="9648940" y="1159311"/>
                <a:ext cx="1577040" cy="353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s-EC" sz="1400" b="1" spc="3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" panose="020F0502020204030204"/>
                  </a:rPr>
                  <a:t>Abr 2023</a:t>
                </a:r>
              </a:p>
            </p:txBody>
          </p:sp>
        </p:grpSp>
        <p:pic>
          <p:nvPicPr>
            <p:cNvPr id="9" name="Imagen 17">
              <a:extLst>
                <a:ext uri="{FF2B5EF4-FFF2-40B4-BE49-F238E27FC236}">
                  <a16:creationId xmlns:a16="http://schemas.microsoft.com/office/drawing/2014/main" id="{2C4CBB30-0432-625B-9780-9C1F1D7AE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29785" y="1268638"/>
              <a:ext cx="699280" cy="288430"/>
            </a:xfrm>
            <a:prstGeom prst="rect">
              <a:avLst/>
            </a:prstGeom>
          </p:spPr>
        </p:pic>
      </p:grpSp>
      <p:sp>
        <p:nvSpPr>
          <p:cNvPr id="18" name="Cheurón 8">
            <a:extLst>
              <a:ext uri="{FF2B5EF4-FFF2-40B4-BE49-F238E27FC236}">
                <a16:creationId xmlns:a16="http://schemas.microsoft.com/office/drawing/2014/main" id="{DB96E01A-2BE4-BB02-47FD-07C0781946F7}"/>
              </a:ext>
            </a:extLst>
          </p:cNvPr>
          <p:cNvSpPr/>
          <p:nvPr/>
        </p:nvSpPr>
        <p:spPr>
          <a:xfrm>
            <a:off x="1752164" y="1700971"/>
            <a:ext cx="9906436" cy="4138377"/>
          </a:xfrm>
          <a:prstGeom prst="chevron">
            <a:avLst>
              <a:gd name="adj" fmla="val 288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s-EC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CuadroTexto 11">
            <a:extLst>
              <a:ext uri="{FF2B5EF4-FFF2-40B4-BE49-F238E27FC236}">
                <a16:creationId xmlns:a16="http://schemas.microsoft.com/office/drawing/2014/main" id="{5A0DB95E-0755-2DF5-EE3F-C1F98034F5F3}"/>
              </a:ext>
            </a:extLst>
          </p:cNvPr>
          <p:cNvSpPr/>
          <p:nvPr/>
        </p:nvSpPr>
        <p:spPr>
          <a:xfrm>
            <a:off x="1451255" y="1634399"/>
            <a:ext cx="2417778" cy="391524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32" tIns="44961" rIns="89932" bIns="44961" anchor="t" anchorCtr="0" compatLnSpc="0">
            <a:spAutoFit/>
          </a:bodyPr>
          <a:lstStyle/>
          <a:p>
            <a:pPr marL="285605" indent="-179910" defTabSz="913854">
              <a:lnSpc>
                <a:spcPts val="2000"/>
              </a:lnSpc>
              <a:buClr>
                <a:srgbClr val="33CCCC"/>
              </a:buClr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Actualización voucher matriculación vehicular en ventanilla</a:t>
            </a:r>
          </a:p>
          <a:p>
            <a:pPr marL="285605" indent="-179910" defTabSz="913854">
              <a:lnSpc>
                <a:spcPts val="2000"/>
              </a:lnSpc>
              <a:buClr>
                <a:srgbClr val="33CCCC"/>
              </a:buClr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Municipio de Daule - oficina de retiro en canales físicos y virtuales</a:t>
            </a:r>
          </a:p>
          <a:p>
            <a:pPr marL="285605" indent="-179910" defTabSz="913854">
              <a:lnSpc>
                <a:spcPts val="2000"/>
              </a:lnSpc>
              <a:buClr>
                <a:srgbClr val="33CCCC"/>
              </a:buClr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Recaudación ANT ventanilla</a:t>
            </a:r>
          </a:p>
          <a:p>
            <a:pPr marL="285605" indent="-179910" defTabSz="913854">
              <a:lnSpc>
                <a:spcPts val="2000"/>
              </a:lnSpc>
              <a:buClr>
                <a:srgbClr val="33CCCC"/>
              </a:buClr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Recaudación ANT SAT</a:t>
            </a:r>
          </a:p>
          <a:p>
            <a:pPr marL="285605" indent="-179910" defTabSz="913854">
              <a:lnSpc>
                <a:spcPts val="2000"/>
              </a:lnSpc>
              <a:buClr>
                <a:srgbClr val="33CCCC"/>
              </a:buClr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Reporte A06 pago de universidades</a:t>
            </a:r>
          </a:p>
          <a:p>
            <a:pPr marL="285605" indent="-179910" defTabSz="913854">
              <a:lnSpc>
                <a:spcPts val="2000"/>
              </a:lnSpc>
              <a:buClr>
                <a:srgbClr val="33CCCC"/>
              </a:buClr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Acreditación automática depósitos temporales</a:t>
            </a:r>
          </a:p>
          <a:p>
            <a:pPr marL="285605" indent="-179910" defTabSz="913854">
              <a:lnSpc>
                <a:spcPts val="2000"/>
              </a:lnSpc>
              <a:buClr>
                <a:srgbClr val="33CCCC"/>
              </a:buClr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Municipio de Daule ajuste en el comprobante</a:t>
            </a:r>
          </a:p>
          <a:p>
            <a:pPr marL="285605" indent="-179910" defTabSz="913854">
              <a:lnSpc>
                <a:spcPts val="2000"/>
              </a:lnSpc>
              <a:buClr>
                <a:srgbClr val="33CCCC"/>
              </a:buClr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Rec. CMA CGM en 24online</a:t>
            </a:r>
          </a:p>
        </p:txBody>
      </p:sp>
      <p:sp>
        <p:nvSpPr>
          <p:cNvPr id="20" name="CuadroTexto 11">
            <a:extLst>
              <a:ext uri="{FF2B5EF4-FFF2-40B4-BE49-F238E27FC236}">
                <a16:creationId xmlns:a16="http://schemas.microsoft.com/office/drawing/2014/main" id="{C0219916-F1E1-D705-17FA-B24757E0CAFB}"/>
              </a:ext>
            </a:extLst>
          </p:cNvPr>
          <p:cNvSpPr/>
          <p:nvPr/>
        </p:nvSpPr>
        <p:spPr>
          <a:xfrm>
            <a:off x="3625676" y="1710099"/>
            <a:ext cx="2329586" cy="368152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32" tIns="44961" rIns="89932" bIns="44961" anchor="t" anchorCtr="0" compatLnSpc="0">
            <a:spAutoFit/>
          </a:bodyPr>
          <a:lstStyle/>
          <a:p>
            <a:pPr marL="285605" indent="-179910" defTabSz="913854">
              <a:lnSpc>
                <a:spcPts val="2000"/>
              </a:lnSpc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Rec. CMA CGM en canal SAT</a:t>
            </a:r>
          </a:p>
          <a:p>
            <a:pPr marL="285605" indent="-179910" defTabSz="913854">
              <a:lnSpc>
                <a:spcPts val="2000"/>
              </a:lnSpc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Pago de municipios con Tarjeta de crédito en canal SAT</a:t>
            </a:r>
          </a:p>
          <a:p>
            <a:pPr marL="285605" indent="-179910" defTabSz="913854">
              <a:lnSpc>
                <a:spcPts val="2000"/>
              </a:lnSpc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Homologación de mensajes de error en Microservicios </a:t>
            </a:r>
          </a:p>
          <a:p>
            <a:pPr marL="285605" indent="-179910" defTabSz="913854">
              <a:lnSpc>
                <a:spcPts val="2000"/>
              </a:lnSpc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Notificaciones Latinia Aguapen</a:t>
            </a:r>
          </a:p>
          <a:p>
            <a:pPr marL="285605" indent="-179910" defTabSz="913854">
              <a:lnSpc>
                <a:spcPts val="2000"/>
              </a:lnSpc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Mejoras conciliación de recargas y notificaciones </a:t>
            </a:r>
            <a:r>
              <a:rPr lang="es-MX" sz="1200" kern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latinia</a:t>
            </a: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 </a:t>
            </a:r>
          </a:p>
          <a:p>
            <a:pPr marL="105695" defTabSz="913854">
              <a:lnSpc>
                <a:spcPts val="2000"/>
              </a:lnSpc>
              <a:buSzPct val="2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200" kern="0" dirty="0">
              <a:solidFill>
                <a:srgbClr val="000000"/>
              </a:solidFill>
              <a:latin typeface="Calibri" pitchFamily="34"/>
              <a:ea typeface="Microsoft YaHei" pitchFamily="2"/>
              <a:cs typeface="Arial" pitchFamily="2"/>
            </a:endParaRPr>
          </a:p>
          <a:p>
            <a:pPr marL="285605" indent="-179910" defTabSz="913854">
              <a:lnSpc>
                <a:spcPts val="2000"/>
              </a:lnSpc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200" kern="0" dirty="0">
              <a:solidFill>
                <a:srgbClr val="000000"/>
              </a:solidFill>
              <a:latin typeface="Calibri" pitchFamily="34"/>
              <a:ea typeface="Microsoft YaHei" pitchFamily="2"/>
              <a:cs typeface="Arial" pitchFamily="2"/>
            </a:endParaRPr>
          </a:p>
          <a:p>
            <a:pPr marL="105695" defTabSz="913854">
              <a:lnSpc>
                <a:spcPts val="2000"/>
              </a:lnSpc>
              <a:buSzPct val="2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000" kern="0" dirty="0">
              <a:solidFill>
                <a:srgbClr val="000000"/>
              </a:solidFill>
              <a:latin typeface="Calibri" pitchFamily="34"/>
              <a:ea typeface="Microsoft YaHei" pitchFamily="2"/>
              <a:cs typeface="Arial" pitchFamily="2"/>
            </a:endParaRPr>
          </a:p>
        </p:txBody>
      </p:sp>
      <p:sp>
        <p:nvSpPr>
          <p:cNvPr id="21" name="CuadroTexto 11">
            <a:extLst>
              <a:ext uri="{FF2B5EF4-FFF2-40B4-BE49-F238E27FC236}">
                <a16:creationId xmlns:a16="http://schemas.microsoft.com/office/drawing/2014/main" id="{36B3710D-52D9-6450-57CE-C95DED9817A3}"/>
              </a:ext>
            </a:extLst>
          </p:cNvPr>
          <p:cNvSpPr/>
          <p:nvPr/>
        </p:nvSpPr>
        <p:spPr>
          <a:xfrm>
            <a:off x="5958463" y="1703457"/>
            <a:ext cx="2356824" cy="368152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32" tIns="44961" rIns="89932" bIns="44961" anchor="t" anchorCtr="0" compatLnSpc="0">
            <a:spAutoFit/>
          </a:bodyPr>
          <a:lstStyle/>
          <a:p>
            <a:pPr marL="285605" indent="-179910" defTabSz="913854">
              <a:lnSpc>
                <a:spcPts val="2000"/>
              </a:lnSpc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Pago L/C pago interbancario</a:t>
            </a:r>
          </a:p>
          <a:p>
            <a:pPr marL="285605" indent="-179910" defTabSz="913854">
              <a:lnSpc>
                <a:spcPts val="2000"/>
              </a:lnSpc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Mejoras notificaciones Latinia </a:t>
            </a:r>
            <a:r>
              <a:rPr lang="es-MX" sz="1200" kern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Megadatos</a:t>
            </a:r>
            <a:endParaRPr lang="es-MX" sz="1200" kern="0" dirty="0">
              <a:solidFill>
                <a:srgbClr val="000000"/>
              </a:solidFill>
              <a:latin typeface="Calibri" pitchFamily="34"/>
              <a:ea typeface="Microsoft YaHei" pitchFamily="2"/>
              <a:cs typeface="Arial" pitchFamily="2"/>
            </a:endParaRPr>
          </a:p>
          <a:p>
            <a:pPr marL="285605" indent="-179910" defTabSz="913854">
              <a:lnSpc>
                <a:spcPts val="2000"/>
              </a:lnSpc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Migración CSP Claro Servicios Fijos </a:t>
            </a:r>
          </a:p>
          <a:p>
            <a:pPr marL="285605" indent="-179910" defTabSz="913854">
              <a:lnSpc>
                <a:spcPts val="2000"/>
              </a:lnSpc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Recaudación Agencia Nacional de Tránsito</a:t>
            </a:r>
          </a:p>
          <a:p>
            <a:pPr marL="285605" indent="-179910" defTabSz="913854">
              <a:lnSpc>
                <a:spcPts val="2000"/>
              </a:lnSpc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Rec. CMA CGM en canal ventanilla</a:t>
            </a:r>
          </a:p>
          <a:p>
            <a:pPr marL="285605" indent="-179910" defTabSz="913854">
              <a:lnSpc>
                <a:spcPts val="2000"/>
              </a:lnSpc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Rec. Municipio de Cuenca en ventanilla</a:t>
            </a:r>
          </a:p>
          <a:p>
            <a:pPr marL="285605" indent="-179910" defTabSz="913854">
              <a:lnSpc>
                <a:spcPts val="2000"/>
              </a:lnSpc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200" kern="0" dirty="0">
              <a:solidFill>
                <a:srgbClr val="000000"/>
              </a:solidFill>
              <a:latin typeface="Calibri" pitchFamily="34"/>
              <a:ea typeface="Microsoft YaHei" pitchFamily="2"/>
              <a:cs typeface="Arial" pitchFamily="2"/>
            </a:endParaRPr>
          </a:p>
          <a:p>
            <a:pPr marL="285605" indent="-179910" defTabSz="913854">
              <a:lnSpc>
                <a:spcPts val="2000"/>
              </a:lnSpc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200" kern="0" dirty="0">
              <a:solidFill>
                <a:srgbClr val="000000"/>
              </a:solidFill>
              <a:latin typeface="Calibri" pitchFamily="34"/>
              <a:ea typeface="Microsoft YaHei" pitchFamily="2"/>
              <a:cs typeface="Arial" pitchFamily="2"/>
            </a:endParaRPr>
          </a:p>
          <a:p>
            <a:pPr marL="285605" indent="-179910" defTabSz="913854">
              <a:lnSpc>
                <a:spcPts val="2000"/>
              </a:lnSpc>
              <a:buSzPct val="200000"/>
              <a:buBlip>
                <a:blip r:embed="rId6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000" kern="0" dirty="0">
              <a:solidFill>
                <a:srgbClr val="000000"/>
              </a:solidFill>
              <a:latin typeface="Calibri" pitchFamily="34"/>
              <a:ea typeface="Microsoft YaHei" pitchFamily="2"/>
              <a:cs typeface="Arial" pitchFamily="2"/>
            </a:endParaRP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BACFCB73-694D-B7CD-0CDF-5E563F15421D}"/>
              </a:ext>
            </a:extLst>
          </p:cNvPr>
          <p:cNvSpPr/>
          <p:nvPr/>
        </p:nvSpPr>
        <p:spPr>
          <a:xfrm>
            <a:off x="8315287" y="1410766"/>
            <a:ext cx="2653904" cy="288355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32" tIns="44961" rIns="89932" bIns="44961" anchor="t" anchorCtr="0" compatLnSpc="0">
            <a:spAutoFit/>
          </a:bodyPr>
          <a:lstStyle/>
          <a:p>
            <a:pPr marL="105695" defTabSz="913854">
              <a:lnSpc>
                <a:spcPts val="2000"/>
              </a:lnSpc>
              <a:buSzPct val="2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200" kern="0" dirty="0">
              <a:solidFill>
                <a:srgbClr val="000000"/>
              </a:solidFill>
              <a:latin typeface="Calibri" pitchFamily="34"/>
              <a:ea typeface="Microsoft YaHei" pitchFamily="2"/>
              <a:cs typeface="Arial" pitchFamily="2"/>
            </a:endParaRPr>
          </a:p>
          <a:p>
            <a:pPr marL="182563" indent="-182563" defTabSz="913854">
              <a:lnSpc>
                <a:spcPct val="150000"/>
              </a:lnSpc>
              <a:buSzPct val="200000"/>
              <a:buBlip>
                <a:blip r:embed="rId7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Pago de Matrícula vehicular con Tarjeta de crédito en 24online y 24móvil</a:t>
            </a:r>
          </a:p>
          <a:p>
            <a:pPr marL="182563" indent="-182563" defTabSz="913854">
              <a:lnSpc>
                <a:spcPct val="150000"/>
              </a:lnSpc>
              <a:buSzPct val="200000"/>
              <a:buBlip>
                <a:blip r:embed="rId7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Backoffice</a:t>
            </a: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 de municipios en canal 24móvil con f/p cuenta y tarjeta de crédito</a:t>
            </a:r>
          </a:p>
          <a:p>
            <a:pPr marL="182563" indent="-182563" defTabSz="913854">
              <a:lnSpc>
                <a:spcPct val="150000"/>
              </a:lnSpc>
              <a:buSzPct val="200000"/>
              <a:buBlip>
                <a:blip r:embed="rId7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Control por canal OTC</a:t>
            </a:r>
          </a:p>
          <a:p>
            <a:pPr marL="182563" indent="-182563" defTabSz="913854">
              <a:lnSpc>
                <a:spcPct val="150000"/>
              </a:lnSpc>
              <a:buSzPct val="200000"/>
              <a:buBlip>
                <a:blip r:embed="rId7"/>
              </a:buBlip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200" kern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Pago mixto ventanilla - </a:t>
            </a:r>
            <a:r>
              <a:rPr lang="es-MX" sz="1200" kern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Arial" pitchFamily="2"/>
              </a:rPr>
              <a:t>microservicios</a:t>
            </a:r>
            <a:endParaRPr lang="es-MX" sz="1200" kern="0" dirty="0">
              <a:solidFill>
                <a:srgbClr val="000000"/>
              </a:solidFill>
              <a:latin typeface="Calibri" pitchFamily="34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7769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5DD429CB-7D67-3DB5-E0E2-2ACDDB05A18E}"/>
              </a:ext>
            </a:extLst>
          </p:cNvPr>
          <p:cNvSpPr txBox="1"/>
          <p:nvPr/>
        </p:nvSpPr>
        <p:spPr>
          <a:xfrm>
            <a:off x="1109683" y="469262"/>
            <a:ext cx="4039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s-MX" sz="2800" b="1" dirty="0">
                <a:solidFill>
                  <a:srgbClr val="008996"/>
                </a:solidFill>
              </a:rPr>
              <a:t>NUEVAS RECAUDACIONES</a:t>
            </a:r>
            <a:endParaRPr kumimoji="0" lang="es-EC" sz="2800" b="1" i="0" u="none" strike="noStrike" kern="1200" cap="none" spc="0" normalizeH="0" baseline="0" noProof="0" dirty="0">
              <a:ln>
                <a:noFill/>
              </a:ln>
              <a:solidFill>
                <a:srgbClr val="00899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5700A3D-A63F-061C-75AE-BA43D4454A0B}"/>
              </a:ext>
            </a:extLst>
          </p:cNvPr>
          <p:cNvSpPr/>
          <p:nvPr/>
        </p:nvSpPr>
        <p:spPr>
          <a:xfrm>
            <a:off x="1334862" y="960836"/>
            <a:ext cx="359980" cy="53996"/>
          </a:xfrm>
          <a:prstGeom prst="rect">
            <a:avLst/>
          </a:prstGeom>
          <a:solidFill>
            <a:srgbClr val="FFC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4502F-EEAB-083A-33E5-B90E1046164A}"/>
              </a:ext>
            </a:extLst>
          </p:cNvPr>
          <p:cNvSpPr txBox="1"/>
          <p:nvPr/>
        </p:nvSpPr>
        <p:spPr>
          <a:xfrm>
            <a:off x="2511573" y="980624"/>
            <a:ext cx="2956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Ingresos</a:t>
            </a:r>
            <a:r>
              <a:rPr kumimoji="0" lang="es-EC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nuevas</a:t>
            </a:r>
            <a:r>
              <a:rPr kumimoji="0" lang="es-EC" sz="16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Recaudaciones:</a:t>
            </a:r>
            <a:endParaRPr kumimoji="0" lang="es-EC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DC18CFF7-5DCF-ACAC-55AD-251A83A521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590" y="498645"/>
            <a:ext cx="1697453" cy="225556"/>
          </a:xfrm>
          <a:prstGeom prst="rect">
            <a:avLst/>
          </a:prstGeom>
        </p:spPr>
      </p:pic>
      <p:sp>
        <p:nvSpPr>
          <p:cNvPr id="30" name="Rectángulo redondeado 402">
            <a:extLst>
              <a:ext uri="{FF2B5EF4-FFF2-40B4-BE49-F238E27FC236}">
                <a16:creationId xmlns:a16="http://schemas.microsoft.com/office/drawing/2014/main" id="{E490FE4C-94A9-F6EB-BC55-9FFA13763282}"/>
              </a:ext>
            </a:extLst>
          </p:cNvPr>
          <p:cNvSpPr/>
          <p:nvPr/>
        </p:nvSpPr>
        <p:spPr>
          <a:xfrm>
            <a:off x="3854241" y="1524976"/>
            <a:ext cx="1168427" cy="1357356"/>
          </a:xfrm>
          <a:prstGeom prst="roundRect">
            <a:avLst>
              <a:gd name="adj" fmla="val 190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77800" dist="635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712796E-9530-1692-FA1E-B69F1803BFFC}"/>
              </a:ext>
            </a:extLst>
          </p:cNvPr>
          <p:cNvSpPr txBox="1"/>
          <p:nvPr/>
        </p:nvSpPr>
        <p:spPr>
          <a:xfrm>
            <a:off x="3917430" y="1903954"/>
            <a:ext cx="1105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Recaudaciones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Privadas</a:t>
            </a:r>
          </a:p>
        </p:txBody>
      </p:sp>
      <p:sp>
        <p:nvSpPr>
          <p:cNvPr id="32" name="Rectángulo redondeado 415">
            <a:extLst>
              <a:ext uri="{FF2B5EF4-FFF2-40B4-BE49-F238E27FC236}">
                <a16:creationId xmlns:a16="http://schemas.microsoft.com/office/drawing/2014/main" id="{1A928DEF-F980-8243-0919-65AE4D21C1B3}"/>
              </a:ext>
            </a:extLst>
          </p:cNvPr>
          <p:cNvSpPr/>
          <p:nvPr/>
        </p:nvSpPr>
        <p:spPr>
          <a:xfrm>
            <a:off x="5187824" y="1524976"/>
            <a:ext cx="1168427" cy="1357356"/>
          </a:xfrm>
          <a:prstGeom prst="roundRect">
            <a:avLst>
              <a:gd name="adj" fmla="val 190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77800" dist="635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96B28A9-810D-CF50-2448-9A603CE700A9}"/>
              </a:ext>
            </a:extLst>
          </p:cNvPr>
          <p:cNvSpPr txBox="1"/>
          <p:nvPr/>
        </p:nvSpPr>
        <p:spPr>
          <a:xfrm>
            <a:off x="5251013" y="1903954"/>
            <a:ext cx="1105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Recaudaciones Públicas</a:t>
            </a:r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202F2479-A3FA-E002-F507-34AD1C3C9D9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18093" y="1641741"/>
            <a:ext cx="236972" cy="215908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6452839D-096C-7F2F-9035-2CBE696386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10680" y="1641741"/>
            <a:ext cx="236972" cy="215908"/>
          </a:xfrm>
          <a:prstGeom prst="rect">
            <a:avLst/>
          </a:prstGeom>
        </p:spPr>
      </p:pic>
      <p:sp>
        <p:nvSpPr>
          <p:cNvPr id="60" name="Google Shape;614;p37">
            <a:extLst>
              <a:ext uri="{FF2B5EF4-FFF2-40B4-BE49-F238E27FC236}">
                <a16:creationId xmlns:a16="http://schemas.microsoft.com/office/drawing/2014/main" id="{44A70F9C-D42A-0240-A8AF-DB731050B178}"/>
              </a:ext>
            </a:extLst>
          </p:cNvPr>
          <p:cNvSpPr txBox="1"/>
          <p:nvPr/>
        </p:nvSpPr>
        <p:spPr>
          <a:xfrm>
            <a:off x="3972368" y="2236627"/>
            <a:ext cx="922650" cy="61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800" b="1" noProof="0" dirty="0">
                <a:solidFill>
                  <a:srgbClr val="008996"/>
                </a:solidFill>
                <a:latin typeface="Calibri" panose="020F0502020204030204"/>
                <a:ea typeface="Bebas Neue"/>
                <a:cs typeface="Bebas Neue"/>
                <a:sym typeface="Bebas Neue"/>
              </a:rPr>
              <a:t>1K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srgbClr val="008996"/>
              </a:solidFill>
              <a:effectLst/>
              <a:uLnTx/>
              <a:uFillTx/>
              <a:latin typeface="Calibri" panose="020F0502020204030204"/>
              <a:ea typeface="Bebas Neue"/>
              <a:cs typeface="Bebas Neue"/>
              <a:sym typeface="Bebas Neue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B2EF205-1000-89D8-B1D1-B5783DECAFA8}"/>
              </a:ext>
            </a:extLst>
          </p:cNvPr>
          <p:cNvSpPr txBox="1"/>
          <p:nvPr/>
        </p:nvSpPr>
        <p:spPr>
          <a:xfrm>
            <a:off x="3953805" y="1642359"/>
            <a:ext cx="1031281" cy="261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USD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198C246A-49F8-B170-D89A-3FAB62CF2647}"/>
              </a:ext>
            </a:extLst>
          </p:cNvPr>
          <p:cNvSpPr txBox="1"/>
          <p:nvPr/>
        </p:nvSpPr>
        <p:spPr>
          <a:xfrm>
            <a:off x="5231820" y="1657293"/>
            <a:ext cx="1031281" cy="261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USD</a:t>
            </a:r>
          </a:p>
        </p:txBody>
      </p:sp>
      <p:sp>
        <p:nvSpPr>
          <p:cNvPr id="63" name="Google Shape;614;p37">
            <a:extLst>
              <a:ext uri="{FF2B5EF4-FFF2-40B4-BE49-F238E27FC236}">
                <a16:creationId xmlns:a16="http://schemas.microsoft.com/office/drawing/2014/main" id="{58204819-1AC0-6C4D-7E3E-DD1797FA6AB4}"/>
              </a:ext>
            </a:extLst>
          </p:cNvPr>
          <p:cNvSpPr txBox="1"/>
          <p:nvPr/>
        </p:nvSpPr>
        <p:spPr>
          <a:xfrm>
            <a:off x="5310712" y="2236627"/>
            <a:ext cx="922650" cy="61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800" b="1" noProof="0" dirty="0">
                <a:solidFill>
                  <a:srgbClr val="008996"/>
                </a:solidFill>
                <a:latin typeface="Calibri" panose="020F0502020204030204"/>
                <a:ea typeface="Bebas Neue"/>
                <a:cs typeface="Bebas Neue"/>
                <a:sym typeface="Bebas Neue"/>
              </a:rPr>
              <a:t>156K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srgbClr val="008996"/>
              </a:solidFill>
              <a:effectLst/>
              <a:uLnTx/>
              <a:uFillTx/>
              <a:latin typeface="Calibri" panose="020F0502020204030204"/>
              <a:ea typeface="Bebas Neue"/>
              <a:cs typeface="Bebas Neue"/>
              <a:sym typeface="Bebas Neue"/>
            </a:endParaRPr>
          </a:p>
        </p:txBody>
      </p:sp>
      <p:sp>
        <p:nvSpPr>
          <p:cNvPr id="64" name="Rectángulo redondeado 130">
            <a:extLst>
              <a:ext uri="{FF2B5EF4-FFF2-40B4-BE49-F238E27FC236}">
                <a16:creationId xmlns:a16="http://schemas.microsoft.com/office/drawing/2014/main" id="{BFCFC00D-3968-E5E9-055B-4363FDD8227F}"/>
              </a:ext>
            </a:extLst>
          </p:cNvPr>
          <p:cNvSpPr/>
          <p:nvPr/>
        </p:nvSpPr>
        <p:spPr>
          <a:xfrm>
            <a:off x="6521407" y="1524976"/>
            <a:ext cx="1168427" cy="1357356"/>
          </a:xfrm>
          <a:prstGeom prst="roundRect">
            <a:avLst>
              <a:gd name="adj" fmla="val 190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77800" dist="635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D193ABB-6A61-BB99-C5F5-656EACC4218B}"/>
              </a:ext>
            </a:extLst>
          </p:cNvPr>
          <p:cNvSpPr txBox="1"/>
          <p:nvPr/>
        </p:nvSpPr>
        <p:spPr>
          <a:xfrm>
            <a:off x="6584596" y="1903954"/>
            <a:ext cx="1105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Cumplimiento</a:t>
            </a:r>
            <a:endParaRPr lang="es-EC" sz="11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Ingresos</a:t>
            </a:r>
          </a:p>
        </p:txBody>
      </p:sp>
      <p:sp>
        <p:nvSpPr>
          <p:cNvPr id="66" name="Google Shape;614;p37">
            <a:extLst>
              <a:ext uri="{FF2B5EF4-FFF2-40B4-BE49-F238E27FC236}">
                <a16:creationId xmlns:a16="http://schemas.microsoft.com/office/drawing/2014/main" id="{7E99D33F-DA87-6437-EE2F-73503DAEA2DB}"/>
              </a:ext>
            </a:extLst>
          </p:cNvPr>
          <p:cNvSpPr txBox="1"/>
          <p:nvPr/>
        </p:nvSpPr>
        <p:spPr>
          <a:xfrm>
            <a:off x="6614445" y="2236627"/>
            <a:ext cx="1045539" cy="61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800" b="1" dirty="0">
                <a:solidFill>
                  <a:srgbClr val="FFC000"/>
                </a:solidFill>
                <a:latin typeface="Calibri" panose="020F0502020204030204"/>
                <a:ea typeface="Bebas Neue"/>
                <a:cs typeface="Bebas Neue"/>
                <a:sym typeface="Bebas Neue"/>
              </a:rPr>
              <a:t>74%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Bebas Neue"/>
              <a:cs typeface="Bebas Neue"/>
              <a:sym typeface="Bebas Neue"/>
            </a:endParaRPr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7C04E2D3-F898-1226-9586-0A33EAF24D0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79232" y="1654475"/>
            <a:ext cx="220120" cy="1969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4516B46-EB64-4584-2CCF-5D88D888C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763" y="3116950"/>
            <a:ext cx="8024555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3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E598CC1-9781-F6E3-B0BD-BA2D1F922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41" y="3865478"/>
            <a:ext cx="3169849" cy="24681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BF2F1A-FF49-32BE-4693-889C74936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595"/>
          <a:stretch/>
        </p:blipFill>
        <p:spPr>
          <a:xfrm>
            <a:off x="2645281" y="2553913"/>
            <a:ext cx="1645418" cy="190266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076226-0AF9-BC87-A92E-28083FF7AB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994"/>
          <a:stretch/>
        </p:blipFill>
        <p:spPr>
          <a:xfrm>
            <a:off x="2636676" y="4442066"/>
            <a:ext cx="1645418" cy="1887617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BF2E20C6-5479-65BB-1EA8-F0DFB8308872}"/>
              </a:ext>
            </a:extLst>
          </p:cNvPr>
          <p:cNvGrpSpPr/>
          <p:nvPr/>
        </p:nvGrpSpPr>
        <p:grpSpPr>
          <a:xfrm flipH="1">
            <a:off x="3365459" y="2297992"/>
            <a:ext cx="1208251" cy="1729839"/>
            <a:chOff x="707714" y="2002068"/>
            <a:chExt cx="1208323" cy="1729939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85E028DB-4BFC-650C-BFE1-4F09C2AC906D}"/>
                </a:ext>
              </a:extLst>
            </p:cNvPr>
            <p:cNvGrpSpPr/>
            <p:nvPr/>
          </p:nvGrpSpPr>
          <p:grpSpPr>
            <a:xfrm>
              <a:off x="707714" y="2002068"/>
              <a:ext cx="1051901" cy="1081200"/>
              <a:chOff x="1101726" y="2281458"/>
              <a:chExt cx="1051901" cy="1081200"/>
            </a:xfrm>
          </p:grpSpPr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166968E0-0867-1CD6-7002-7E9CC99EA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1726" y="2281458"/>
                <a:ext cx="1051901" cy="1081200"/>
              </a:xfrm>
              <a:prstGeom prst="rect">
                <a:avLst/>
              </a:prstGeom>
              <a:noFill/>
            </p:spPr>
          </p:pic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C53673D-F091-82AF-A54B-DEFFE8A292D7}"/>
                  </a:ext>
                </a:extLst>
              </p:cNvPr>
              <p:cNvSpPr txBox="1"/>
              <p:nvPr/>
            </p:nvSpPr>
            <p:spPr>
              <a:xfrm>
                <a:off x="1294136" y="2453842"/>
                <a:ext cx="667082" cy="523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Lato" panose="020F0502020204030203" pitchFamily="34" charset="0"/>
                    <a:cs typeface="Calibri" panose="020F0502020204030204" pitchFamily="34" charset="0"/>
                  </a:rPr>
                  <a:t>Transf.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sz="1400" b="1" dirty="0">
                    <a:solidFill>
                      <a:prstClr val="white"/>
                    </a:solidFill>
                    <a:latin typeface="Calibri" panose="020F0502020204030204" pitchFamily="34" charset="0"/>
                    <a:ea typeface="Lato" panose="020F0502020204030203" pitchFamily="34" charset="0"/>
                    <a:cs typeface="Calibri" panose="020F0502020204030204" pitchFamily="34" charset="0"/>
                  </a:rPr>
                  <a:t>Digital</a:t>
                </a:r>
                <a:endParaRPr kumimoji="0" lang="es-EC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Lato" panose="020F0502020204030203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78E728E8-86C5-A015-CEC9-8F1EA9EF95B9}"/>
                </a:ext>
              </a:extLst>
            </p:cNvPr>
            <p:cNvSpPr txBox="1"/>
            <p:nvPr/>
          </p:nvSpPr>
          <p:spPr>
            <a:xfrm>
              <a:off x="1012625" y="3331874"/>
              <a:ext cx="903412" cy="400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C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Pilar</a:t>
              </a:r>
              <a:r>
                <a:rPr kumimoji="0" lang="es-EC" sz="1000" b="1" i="0" u="none" strike="noStrike" kern="1200" cap="none" spc="0" normalizeH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C" sz="1000" b="1" i="0" u="none" strike="noStrike" kern="1200" cap="none" spc="0" normalizeH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estratégico</a:t>
              </a:r>
              <a:endParaRPr kumimoji="0" lang="es-EC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C58B81D-C83A-FC86-BACC-760BD4C25EAC}"/>
              </a:ext>
            </a:extLst>
          </p:cNvPr>
          <p:cNvGrpSpPr/>
          <p:nvPr/>
        </p:nvGrpSpPr>
        <p:grpSpPr>
          <a:xfrm>
            <a:off x="2961153" y="4737601"/>
            <a:ext cx="459659" cy="276999"/>
            <a:chOff x="3052673" y="3348618"/>
            <a:chExt cx="459685" cy="277015"/>
          </a:xfrm>
        </p:grpSpPr>
        <p:sp>
          <p:nvSpPr>
            <p:cNvPr id="13" name="Rectángulo redondeado 167">
              <a:extLst>
                <a:ext uri="{FF2B5EF4-FFF2-40B4-BE49-F238E27FC236}">
                  <a16:creationId xmlns:a16="http://schemas.microsoft.com/office/drawing/2014/main" id="{AE82BDA0-3D7D-5AB3-1AFE-2814EB9925E7}"/>
                </a:ext>
              </a:extLst>
            </p:cNvPr>
            <p:cNvSpPr/>
            <p:nvPr/>
          </p:nvSpPr>
          <p:spPr>
            <a:xfrm>
              <a:off x="3052673" y="3387548"/>
              <a:ext cx="406067" cy="205794"/>
            </a:xfrm>
            <a:prstGeom prst="roundRect">
              <a:avLst/>
            </a:prstGeom>
            <a:solidFill>
              <a:srgbClr val="D5F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C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628156C-EDE6-D136-8E94-EE78B69ED2CE}"/>
                </a:ext>
              </a:extLst>
            </p:cNvPr>
            <p:cNvSpPr txBox="1"/>
            <p:nvPr/>
          </p:nvSpPr>
          <p:spPr>
            <a:xfrm>
              <a:off x="3058361" y="3348618"/>
              <a:ext cx="453997" cy="277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C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57B17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25%</a:t>
              </a:r>
            </a:p>
          </p:txBody>
        </p:sp>
        <p:sp>
          <p:nvSpPr>
            <p:cNvPr id="15" name="Triángulo isósceles 14">
              <a:extLst>
                <a:ext uri="{FF2B5EF4-FFF2-40B4-BE49-F238E27FC236}">
                  <a16:creationId xmlns:a16="http://schemas.microsoft.com/office/drawing/2014/main" id="{50BEB8E4-CAFC-BEDD-54A5-3B0B4562B4AE}"/>
                </a:ext>
              </a:extLst>
            </p:cNvPr>
            <p:cNvSpPr/>
            <p:nvPr/>
          </p:nvSpPr>
          <p:spPr>
            <a:xfrm>
              <a:off x="3074891" y="3462041"/>
              <a:ext cx="71662" cy="51056"/>
            </a:xfrm>
            <a:prstGeom prst="triangle">
              <a:avLst/>
            </a:prstGeom>
            <a:solidFill>
              <a:srgbClr val="57B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C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DD429CB-7D67-3DB5-E0E2-2ACDDB05A18E}"/>
              </a:ext>
            </a:extLst>
          </p:cNvPr>
          <p:cNvSpPr txBox="1"/>
          <p:nvPr/>
        </p:nvSpPr>
        <p:spPr>
          <a:xfrm>
            <a:off x="1109683" y="469262"/>
            <a:ext cx="3747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s-MX" sz="2800" b="1" dirty="0">
                <a:solidFill>
                  <a:srgbClr val="008996"/>
                </a:solidFill>
              </a:rPr>
              <a:t>GENERACIÓN DE VALOR</a:t>
            </a:r>
            <a:endParaRPr kumimoji="0" lang="es-EC" sz="2800" b="1" i="0" u="none" strike="noStrike" kern="1200" cap="none" spc="0" normalizeH="0" baseline="0" noProof="0" dirty="0">
              <a:ln>
                <a:noFill/>
              </a:ln>
              <a:solidFill>
                <a:srgbClr val="00899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2BEA33D-CD1E-77A4-0500-D6505C227A3E}"/>
              </a:ext>
            </a:extLst>
          </p:cNvPr>
          <p:cNvSpPr txBox="1"/>
          <p:nvPr/>
        </p:nvSpPr>
        <p:spPr>
          <a:xfrm>
            <a:off x="1792391" y="1093248"/>
            <a:ext cx="170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Derivación Online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5700A3D-A63F-061C-75AE-BA43D4454A0B}"/>
              </a:ext>
            </a:extLst>
          </p:cNvPr>
          <p:cNvSpPr/>
          <p:nvPr/>
        </p:nvSpPr>
        <p:spPr>
          <a:xfrm>
            <a:off x="1821324" y="1432384"/>
            <a:ext cx="359980" cy="53996"/>
          </a:xfrm>
          <a:prstGeom prst="rect">
            <a:avLst/>
          </a:prstGeom>
          <a:solidFill>
            <a:srgbClr val="FFC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4502F-EEAB-083A-33E5-B90E1046164A}"/>
              </a:ext>
            </a:extLst>
          </p:cNvPr>
          <p:cNvSpPr txBox="1"/>
          <p:nvPr/>
        </p:nvSpPr>
        <p:spPr>
          <a:xfrm>
            <a:off x="6244843" y="883132"/>
            <a:ext cx="2854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Ingresos</a:t>
            </a:r>
            <a:r>
              <a:rPr kumimoji="0" lang="es-EC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s-EC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0" lang="es-EC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uevas</a:t>
            </a:r>
            <a:r>
              <a:rPr kumimoji="0" lang="es-EC" sz="16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Recaudaciones</a:t>
            </a:r>
            <a:endParaRPr kumimoji="0" lang="es-EC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984FDF3-9615-C367-0632-1435DAFB40DB}"/>
              </a:ext>
            </a:extLst>
          </p:cNvPr>
          <p:cNvSpPr/>
          <p:nvPr/>
        </p:nvSpPr>
        <p:spPr>
          <a:xfrm>
            <a:off x="6424911" y="1229088"/>
            <a:ext cx="359980" cy="53996"/>
          </a:xfrm>
          <a:prstGeom prst="rect">
            <a:avLst/>
          </a:prstGeom>
          <a:solidFill>
            <a:srgbClr val="FFC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9CA9647-14C3-1789-1DB9-F455381E78E2}"/>
              </a:ext>
            </a:extLst>
          </p:cNvPr>
          <p:cNvSpPr/>
          <p:nvPr/>
        </p:nvSpPr>
        <p:spPr>
          <a:xfrm>
            <a:off x="1722251" y="4433627"/>
            <a:ext cx="2643899" cy="21327"/>
          </a:xfrm>
          <a:prstGeom prst="rect">
            <a:avLst/>
          </a:prstGeom>
          <a:gradFill flip="none" rotWithShape="1">
            <a:gsLst>
              <a:gs pos="0">
                <a:srgbClr val="17B498"/>
              </a:gs>
              <a:gs pos="100000">
                <a:srgbClr val="17B498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8AB15D2-1B6C-9047-9376-7D5D1E475456}"/>
              </a:ext>
            </a:extLst>
          </p:cNvPr>
          <p:cNvGrpSpPr/>
          <p:nvPr/>
        </p:nvGrpSpPr>
        <p:grpSpPr>
          <a:xfrm>
            <a:off x="1702926" y="1896883"/>
            <a:ext cx="2943311" cy="305760"/>
            <a:chOff x="583178" y="3226734"/>
            <a:chExt cx="3193453" cy="290893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586527A0-C8A6-D258-B416-283E62D67C2E}"/>
                </a:ext>
              </a:extLst>
            </p:cNvPr>
            <p:cNvSpPr/>
            <p:nvPr/>
          </p:nvSpPr>
          <p:spPr>
            <a:xfrm>
              <a:off x="583178" y="3360377"/>
              <a:ext cx="2915127" cy="21328"/>
            </a:xfrm>
            <a:prstGeom prst="rect">
              <a:avLst/>
            </a:prstGeom>
            <a:gradFill flip="none" rotWithShape="1">
              <a:gsLst>
                <a:gs pos="0">
                  <a:srgbClr val="17B498"/>
                </a:gs>
                <a:gs pos="100000">
                  <a:srgbClr val="17B498">
                    <a:alpha val="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C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C0FE9B7D-3730-B418-922C-F55C59A4A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30754" y="3226734"/>
              <a:ext cx="527247" cy="290893"/>
            </a:xfrm>
            <a:prstGeom prst="rect">
              <a:avLst/>
            </a:prstGeom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53C94CAA-D971-7888-3C4B-1D8D11FC7EF7}"/>
                </a:ext>
              </a:extLst>
            </p:cNvPr>
            <p:cNvSpPr txBox="1"/>
            <p:nvPr/>
          </p:nvSpPr>
          <p:spPr>
            <a:xfrm>
              <a:off x="3277746" y="3234898"/>
              <a:ext cx="498885" cy="277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C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2022</a:t>
              </a:r>
            </a:p>
          </p:txBody>
        </p:sp>
      </p:grp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AE140FF-D220-FECE-1D2B-597D8623D918}"/>
              </a:ext>
            </a:extLst>
          </p:cNvPr>
          <p:cNvSpPr/>
          <p:nvPr/>
        </p:nvSpPr>
        <p:spPr>
          <a:xfrm>
            <a:off x="1703622" y="5746808"/>
            <a:ext cx="2433692" cy="21327"/>
          </a:xfrm>
          <a:prstGeom prst="rect">
            <a:avLst/>
          </a:prstGeom>
          <a:gradFill flip="none" rotWithShape="1">
            <a:gsLst>
              <a:gs pos="0">
                <a:srgbClr val="17B498"/>
              </a:gs>
              <a:gs pos="100000">
                <a:srgbClr val="17B498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" name="Rectángulo redondeado 274">
            <a:extLst>
              <a:ext uri="{FF2B5EF4-FFF2-40B4-BE49-F238E27FC236}">
                <a16:creationId xmlns:a16="http://schemas.microsoft.com/office/drawing/2014/main" id="{930A81D8-313F-FE2C-56AB-D360C5430DA2}"/>
              </a:ext>
            </a:extLst>
          </p:cNvPr>
          <p:cNvSpPr/>
          <p:nvPr/>
        </p:nvSpPr>
        <p:spPr>
          <a:xfrm>
            <a:off x="2618099" y="4490647"/>
            <a:ext cx="806168" cy="285882"/>
          </a:xfrm>
          <a:prstGeom prst="roundRect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8" name="Rectángulo redondeado 277">
            <a:extLst>
              <a:ext uri="{FF2B5EF4-FFF2-40B4-BE49-F238E27FC236}">
                <a16:creationId xmlns:a16="http://schemas.microsoft.com/office/drawing/2014/main" id="{E27A81B0-5B8D-0EA3-C32E-CC96A7E1DDF1}"/>
              </a:ext>
            </a:extLst>
          </p:cNvPr>
          <p:cNvSpPr/>
          <p:nvPr/>
        </p:nvSpPr>
        <p:spPr>
          <a:xfrm>
            <a:off x="3520941" y="5921725"/>
            <a:ext cx="930786" cy="265824"/>
          </a:xfrm>
          <a:prstGeom prst="roundRect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DC18CFF7-5DCF-ACAC-55AD-251A83A521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590" y="498645"/>
            <a:ext cx="1697453" cy="225556"/>
          </a:xfrm>
          <a:prstGeom prst="rect">
            <a:avLst/>
          </a:prstGeom>
        </p:spPr>
      </p:pic>
      <p:sp>
        <p:nvSpPr>
          <p:cNvPr id="30" name="Rectángulo redondeado 402">
            <a:extLst>
              <a:ext uri="{FF2B5EF4-FFF2-40B4-BE49-F238E27FC236}">
                <a16:creationId xmlns:a16="http://schemas.microsoft.com/office/drawing/2014/main" id="{E490FE4C-94A9-F6EB-BC55-9FFA13763282}"/>
              </a:ext>
            </a:extLst>
          </p:cNvPr>
          <p:cNvSpPr/>
          <p:nvPr/>
        </p:nvSpPr>
        <p:spPr>
          <a:xfrm>
            <a:off x="6763689" y="1483411"/>
            <a:ext cx="1168427" cy="1357356"/>
          </a:xfrm>
          <a:prstGeom prst="roundRect">
            <a:avLst>
              <a:gd name="adj" fmla="val 190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77800" dist="635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712796E-9530-1692-FA1E-B69F1803BFFC}"/>
              </a:ext>
            </a:extLst>
          </p:cNvPr>
          <p:cNvSpPr txBox="1"/>
          <p:nvPr/>
        </p:nvSpPr>
        <p:spPr>
          <a:xfrm>
            <a:off x="6826878" y="1862389"/>
            <a:ext cx="1105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Recaudaciones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Privadas</a:t>
            </a:r>
          </a:p>
        </p:txBody>
      </p:sp>
      <p:sp>
        <p:nvSpPr>
          <p:cNvPr id="32" name="Rectángulo redondeado 415">
            <a:extLst>
              <a:ext uri="{FF2B5EF4-FFF2-40B4-BE49-F238E27FC236}">
                <a16:creationId xmlns:a16="http://schemas.microsoft.com/office/drawing/2014/main" id="{1A928DEF-F980-8243-0919-65AE4D21C1B3}"/>
              </a:ext>
            </a:extLst>
          </p:cNvPr>
          <p:cNvSpPr/>
          <p:nvPr/>
        </p:nvSpPr>
        <p:spPr>
          <a:xfrm>
            <a:off x="8097272" y="1483411"/>
            <a:ext cx="1168427" cy="1357356"/>
          </a:xfrm>
          <a:prstGeom prst="roundRect">
            <a:avLst>
              <a:gd name="adj" fmla="val 190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77800" dist="635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96B28A9-810D-CF50-2448-9A603CE700A9}"/>
              </a:ext>
            </a:extLst>
          </p:cNvPr>
          <p:cNvSpPr txBox="1"/>
          <p:nvPr/>
        </p:nvSpPr>
        <p:spPr>
          <a:xfrm>
            <a:off x="8160461" y="1862389"/>
            <a:ext cx="1105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Recaudaciones Públicas</a:t>
            </a:r>
          </a:p>
        </p:txBody>
      </p:sp>
      <p:sp>
        <p:nvSpPr>
          <p:cNvPr id="35" name="Rectángulo redondeado 1">
            <a:extLst>
              <a:ext uri="{FF2B5EF4-FFF2-40B4-BE49-F238E27FC236}">
                <a16:creationId xmlns:a16="http://schemas.microsoft.com/office/drawing/2014/main" id="{7EDF850E-D03C-24CF-3448-4186F2C08840}"/>
              </a:ext>
            </a:extLst>
          </p:cNvPr>
          <p:cNvSpPr/>
          <p:nvPr/>
        </p:nvSpPr>
        <p:spPr>
          <a:xfrm>
            <a:off x="2563393" y="1805849"/>
            <a:ext cx="177738" cy="132285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 </a:t>
            </a:r>
          </a:p>
        </p:txBody>
      </p:sp>
      <p:sp>
        <p:nvSpPr>
          <p:cNvPr id="36" name="Rectángulo redondeado 100">
            <a:extLst>
              <a:ext uri="{FF2B5EF4-FFF2-40B4-BE49-F238E27FC236}">
                <a16:creationId xmlns:a16="http://schemas.microsoft.com/office/drawing/2014/main" id="{A476CB40-ABEE-B7C2-A1AF-A5795E156A00}"/>
              </a:ext>
            </a:extLst>
          </p:cNvPr>
          <p:cNvSpPr/>
          <p:nvPr/>
        </p:nvSpPr>
        <p:spPr>
          <a:xfrm>
            <a:off x="3491441" y="1803472"/>
            <a:ext cx="177738" cy="13228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9E6A165-AE7F-7976-3F90-47135CB7F64E}"/>
              </a:ext>
            </a:extLst>
          </p:cNvPr>
          <p:cNvSpPr txBox="1"/>
          <p:nvPr/>
        </p:nvSpPr>
        <p:spPr>
          <a:xfrm>
            <a:off x="2704840" y="1741018"/>
            <a:ext cx="948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b="1" dirty="0">
                <a:solidFill>
                  <a:schemeClr val="bg1">
                    <a:lumMod val="50000"/>
                  </a:schemeClr>
                </a:solidFill>
              </a:rPr>
              <a:t>Online Vs.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1F9420D-3F94-EE23-53E6-D659A8A65098}"/>
              </a:ext>
            </a:extLst>
          </p:cNvPr>
          <p:cNvSpPr txBox="1"/>
          <p:nvPr/>
        </p:nvSpPr>
        <p:spPr>
          <a:xfrm>
            <a:off x="3598353" y="1740412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200" b="1" dirty="0">
                <a:solidFill>
                  <a:schemeClr val="bg1">
                    <a:lumMod val="50000"/>
                  </a:schemeClr>
                </a:solidFill>
              </a:rPr>
              <a:t>Oficina</a:t>
            </a:r>
          </a:p>
        </p:txBody>
      </p:sp>
      <p:graphicFrame>
        <p:nvGraphicFramePr>
          <p:cNvPr id="39" name="Gráfico 38">
            <a:extLst>
              <a:ext uri="{FF2B5EF4-FFF2-40B4-BE49-F238E27FC236}">
                <a16:creationId xmlns:a16="http://schemas.microsoft.com/office/drawing/2014/main" id="{54FCA407-4389-3E62-778D-B1ED5A13A6A0}"/>
              </a:ext>
            </a:extLst>
          </p:cNvPr>
          <p:cNvGraphicFramePr/>
          <p:nvPr/>
        </p:nvGraphicFramePr>
        <p:xfrm>
          <a:off x="1454117" y="1824453"/>
          <a:ext cx="1668602" cy="124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0" name="Google Shape;614;p37">
            <a:extLst>
              <a:ext uri="{FF2B5EF4-FFF2-40B4-BE49-F238E27FC236}">
                <a16:creationId xmlns:a16="http://schemas.microsoft.com/office/drawing/2014/main" id="{81E1BB04-A445-1F56-C942-C107CF4F5E89}"/>
              </a:ext>
            </a:extLst>
          </p:cNvPr>
          <p:cNvSpPr txBox="1"/>
          <p:nvPr/>
        </p:nvSpPr>
        <p:spPr>
          <a:xfrm>
            <a:off x="1846463" y="2135094"/>
            <a:ext cx="922650" cy="61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800" b="1" noProof="0" dirty="0">
                <a:solidFill>
                  <a:srgbClr val="000000"/>
                </a:solidFill>
                <a:latin typeface="Calibri" panose="020F0502020204030204"/>
                <a:ea typeface="Bebas Neue"/>
                <a:cs typeface="Bebas Neue"/>
                <a:sym typeface="Bebas Neue"/>
              </a:rPr>
              <a:t>80</a:t>
            </a:r>
            <a:r>
              <a:rPr kumimoji="0" lang="e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Bebas Neue"/>
                <a:cs typeface="Bebas Neue"/>
                <a:sym typeface="Bebas Neue"/>
              </a:rPr>
              <a:t>%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41" name="Gráfico 40">
            <a:extLst>
              <a:ext uri="{FF2B5EF4-FFF2-40B4-BE49-F238E27FC236}">
                <a16:creationId xmlns:a16="http://schemas.microsoft.com/office/drawing/2014/main" id="{E7AB9132-CB9E-92A3-72E5-EB0C1294FA7F}"/>
              </a:ext>
            </a:extLst>
          </p:cNvPr>
          <p:cNvGraphicFramePr/>
          <p:nvPr/>
        </p:nvGraphicFramePr>
        <p:xfrm>
          <a:off x="1457855" y="3704761"/>
          <a:ext cx="1717463" cy="1217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2" name="Google Shape;614;p37">
            <a:extLst>
              <a:ext uri="{FF2B5EF4-FFF2-40B4-BE49-F238E27FC236}">
                <a16:creationId xmlns:a16="http://schemas.microsoft.com/office/drawing/2014/main" id="{525CE1E3-E5A1-3C67-32AC-B41E07C9B7AF}"/>
              </a:ext>
            </a:extLst>
          </p:cNvPr>
          <p:cNvSpPr txBox="1"/>
          <p:nvPr/>
        </p:nvSpPr>
        <p:spPr>
          <a:xfrm>
            <a:off x="1923127" y="4029706"/>
            <a:ext cx="846484" cy="58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800" b="1" noProof="0" dirty="0">
                <a:solidFill>
                  <a:srgbClr val="000000"/>
                </a:solidFill>
                <a:latin typeface="Calibri" panose="020F0502020204030204"/>
                <a:ea typeface="Bebas Neue"/>
                <a:cs typeface="Bebas Neue"/>
                <a:sym typeface="Bebas Neue"/>
              </a:rPr>
              <a:t>89</a:t>
            </a:r>
            <a:r>
              <a:rPr kumimoji="0" lang="e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Bebas Neue"/>
                <a:cs typeface="Bebas Neue"/>
                <a:sym typeface="Bebas Neue"/>
              </a:rPr>
              <a:t>%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43" name="Gráfico 42">
            <a:extLst>
              <a:ext uri="{FF2B5EF4-FFF2-40B4-BE49-F238E27FC236}">
                <a16:creationId xmlns:a16="http://schemas.microsoft.com/office/drawing/2014/main" id="{956A672D-84DE-331F-3525-8C6EBCDDE722}"/>
              </a:ext>
            </a:extLst>
          </p:cNvPr>
          <p:cNvGraphicFramePr/>
          <p:nvPr/>
        </p:nvGraphicFramePr>
        <p:xfrm>
          <a:off x="1334862" y="5074606"/>
          <a:ext cx="1965274" cy="1181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Google Shape;614;p37">
            <a:extLst>
              <a:ext uri="{FF2B5EF4-FFF2-40B4-BE49-F238E27FC236}">
                <a16:creationId xmlns:a16="http://schemas.microsoft.com/office/drawing/2014/main" id="{7996F4B8-BE72-5C45-181E-8F32D2EE8238}"/>
              </a:ext>
            </a:extLst>
          </p:cNvPr>
          <p:cNvSpPr txBox="1"/>
          <p:nvPr/>
        </p:nvSpPr>
        <p:spPr>
          <a:xfrm>
            <a:off x="1930946" y="5438366"/>
            <a:ext cx="830846" cy="45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800" b="1" dirty="0">
                <a:solidFill>
                  <a:srgbClr val="000000"/>
                </a:solidFill>
                <a:latin typeface="Calibri" panose="020F0502020204030204"/>
                <a:ea typeface="Bebas Neue"/>
                <a:cs typeface="Bebas Neue"/>
                <a:sym typeface="Bebas Neue"/>
              </a:rPr>
              <a:t>64</a:t>
            </a:r>
            <a:r>
              <a:rPr kumimoji="0" lang="e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Bebas Neue"/>
                <a:cs typeface="Bebas Neue"/>
                <a:sym typeface="Bebas Neue"/>
              </a:rPr>
              <a:t>%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Bebas Neue"/>
              <a:cs typeface="Bebas Neue"/>
              <a:sym typeface="Bebas Neue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8558F53-EEA5-88AF-F959-64B3B8BBF386}"/>
              </a:ext>
            </a:extLst>
          </p:cNvPr>
          <p:cNvSpPr txBox="1"/>
          <p:nvPr/>
        </p:nvSpPr>
        <p:spPr>
          <a:xfrm>
            <a:off x="2618099" y="4508362"/>
            <a:ext cx="814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Volumen</a:t>
            </a:r>
            <a:endParaRPr lang="es-EC" sz="1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F622892F-4AC5-1FB4-8E4E-45DB0B1A4C6B}"/>
              </a:ext>
            </a:extLst>
          </p:cNvPr>
          <p:cNvGrpSpPr/>
          <p:nvPr/>
        </p:nvGrpSpPr>
        <p:grpSpPr>
          <a:xfrm>
            <a:off x="1807476" y="3189567"/>
            <a:ext cx="509830" cy="276983"/>
            <a:chOff x="2307550" y="2122379"/>
            <a:chExt cx="509860" cy="276999"/>
          </a:xfrm>
        </p:grpSpPr>
        <p:sp>
          <p:nvSpPr>
            <p:cNvPr id="47" name="Rectángulo redondeado 163">
              <a:extLst>
                <a:ext uri="{FF2B5EF4-FFF2-40B4-BE49-F238E27FC236}">
                  <a16:creationId xmlns:a16="http://schemas.microsoft.com/office/drawing/2014/main" id="{CA3F55AF-9472-97CF-02E4-4764DC17A8A6}"/>
                </a:ext>
              </a:extLst>
            </p:cNvPr>
            <p:cNvSpPr/>
            <p:nvPr/>
          </p:nvSpPr>
          <p:spPr>
            <a:xfrm>
              <a:off x="2307550" y="2155861"/>
              <a:ext cx="473026" cy="205794"/>
            </a:xfrm>
            <a:prstGeom prst="roundRect">
              <a:avLst/>
            </a:prstGeom>
            <a:solidFill>
              <a:srgbClr val="D5F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C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BF9F2071-579C-CB49-2AB0-5D350B4068C1}"/>
                </a:ext>
              </a:extLst>
            </p:cNvPr>
            <p:cNvSpPr txBox="1"/>
            <p:nvPr/>
          </p:nvSpPr>
          <p:spPr>
            <a:xfrm>
              <a:off x="2324925" y="2122379"/>
              <a:ext cx="492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C" sz="1200" b="1" dirty="0">
                  <a:solidFill>
                    <a:srgbClr val="57B17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r>
                <a:rPr kumimoji="0" lang="es-EC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57B17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%</a:t>
              </a:r>
            </a:p>
          </p:txBody>
        </p:sp>
        <p:sp>
          <p:nvSpPr>
            <p:cNvPr id="49" name="Triángulo isósceles 48">
              <a:extLst>
                <a:ext uri="{FF2B5EF4-FFF2-40B4-BE49-F238E27FC236}">
                  <a16:creationId xmlns:a16="http://schemas.microsoft.com/office/drawing/2014/main" id="{44B868C6-8592-1684-C929-8A78EEF99DED}"/>
                </a:ext>
              </a:extLst>
            </p:cNvPr>
            <p:cNvSpPr/>
            <p:nvPr/>
          </p:nvSpPr>
          <p:spPr>
            <a:xfrm>
              <a:off x="2345007" y="2230354"/>
              <a:ext cx="77742" cy="51056"/>
            </a:xfrm>
            <a:prstGeom prst="triangle">
              <a:avLst/>
            </a:prstGeom>
            <a:solidFill>
              <a:srgbClr val="57B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C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50" name="Rectángulo redondeado 117">
            <a:extLst>
              <a:ext uri="{FF2B5EF4-FFF2-40B4-BE49-F238E27FC236}">
                <a16:creationId xmlns:a16="http://schemas.microsoft.com/office/drawing/2014/main" id="{63B51B3B-5735-F689-B18A-7EFA243C0F8D}"/>
              </a:ext>
            </a:extLst>
          </p:cNvPr>
          <p:cNvSpPr/>
          <p:nvPr/>
        </p:nvSpPr>
        <p:spPr>
          <a:xfrm>
            <a:off x="1822830" y="2962224"/>
            <a:ext cx="1122851" cy="232832"/>
          </a:xfrm>
          <a:prstGeom prst="roundRect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CD7B5D4-AB2C-E421-1530-79AB4809F67F}"/>
              </a:ext>
            </a:extLst>
          </p:cNvPr>
          <p:cNvSpPr txBox="1"/>
          <p:nvPr/>
        </p:nvSpPr>
        <p:spPr>
          <a:xfrm>
            <a:off x="1798100" y="2926344"/>
            <a:ext cx="1169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Transacciones</a:t>
            </a:r>
            <a:endParaRPr lang="es-EC" sz="1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F28BAEE-BBD3-4B3F-501D-03DF306145C6}"/>
              </a:ext>
            </a:extLst>
          </p:cNvPr>
          <p:cNvGrpSpPr/>
          <p:nvPr/>
        </p:nvGrpSpPr>
        <p:grpSpPr>
          <a:xfrm>
            <a:off x="3031780" y="6036867"/>
            <a:ext cx="420385" cy="276999"/>
            <a:chOff x="3052673" y="3348618"/>
            <a:chExt cx="420409" cy="277015"/>
          </a:xfrm>
        </p:grpSpPr>
        <p:sp>
          <p:nvSpPr>
            <p:cNvPr id="53" name="Rectángulo redondeado 119">
              <a:extLst>
                <a:ext uri="{FF2B5EF4-FFF2-40B4-BE49-F238E27FC236}">
                  <a16:creationId xmlns:a16="http://schemas.microsoft.com/office/drawing/2014/main" id="{F5A7F182-6D1D-0598-3A9E-86C73E39283F}"/>
                </a:ext>
              </a:extLst>
            </p:cNvPr>
            <p:cNvSpPr/>
            <p:nvPr/>
          </p:nvSpPr>
          <p:spPr>
            <a:xfrm>
              <a:off x="3052673" y="3387548"/>
              <a:ext cx="406067" cy="205794"/>
            </a:xfrm>
            <a:prstGeom prst="roundRect">
              <a:avLst/>
            </a:prstGeom>
            <a:solidFill>
              <a:srgbClr val="D5F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C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2ABC937D-FDDD-91F7-C603-62FF1CDA7543}"/>
                </a:ext>
              </a:extLst>
            </p:cNvPr>
            <p:cNvSpPr txBox="1"/>
            <p:nvPr/>
          </p:nvSpPr>
          <p:spPr>
            <a:xfrm>
              <a:off x="3097638" y="3348618"/>
              <a:ext cx="375444" cy="277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C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57B17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5%</a:t>
              </a:r>
            </a:p>
          </p:txBody>
        </p:sp>
        <p:sp>
          <p:nvSpPr>
            <p:cNvPr id="55" name="Triángulo isósceles 54">
              <a:extLst>
                <a:ext uri="{FF2B5EF4-FFF2-40B4-BE49-F238E27FC236}">
                  <a16:creationId xmlns:a16="http://schemas.microsoft.com/office/drawing/2014/main" id="{50B78C4A-F6E4-DFAD-A4EC-4BBB654CD31E}"/>
                </a:ext>
              </a:extLst>
            </p:cNvPr>
            <p:cNvSpPr/>
            <p:nvPr/>
          </p:nvSpPr>
          <p:spPr>
            <a:xfrm>
              <a:off x="3074891" y="3462041"/>
              <a:ext cx="71662" cy="51056"/>
            </a:xfrm>
            <a:prstGeom prst="triangle">
              <a:avLst/>
            </a:prstGeom>
            <a:solidFill>
              <a:srgbClr val="57B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C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56" name="Rectángulo redondeado 122">
            <a:extLst>
              <a:ext uri="{FF2B5EF4-FFF2-40B4-BE49-F238E27FC236}">
                <a16:creationId xmlns:a16="http://schemas.microsoft.com/office/drawing/2014/main" id="{F8C02FD7-C672-B13E-A3F9-B4719CB99D80}"/>
              </a:ext>
            </a:extLst>
          </p:cNvPr>
          <p:cNvSpPr/>
          <p:nvPr/>
        </p:nvSpPr>
        <p:spPr>
          <a:xfrm>
            <a:off x="2647993" y="5816454"/>
            <a:ext cx="806168" cy="243031"/>
          </a:xfrm>
          <a:prstGeom prst="roundRect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9BFD5F5-D44B-E99C-DEEE-AAD76BB64A13}"/>
              </a:ext>
            </a:extLst>
          </p:cNvPr>
          <p:cNvSpPr txBox="1"/>
          <p:nvPr/>
        </p:nvSpPr>
        <p:spPr>
          <a:xfrm>
            <a:off x="2649997" y="5788688"/>
            <a:ext cx="79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Ingresos</a:t>
            </a:r>
            <a:endParaRPr lang="es-EC" sz="1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202F2479-A3FA-E002-F507-34AD1C3C9D9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27541" y="1600176"/>
            <a:ext cx="236972" cy="215908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6452839D-096C-7F2F-9035-2CBE6963865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20128" y="1600176"/>
            <a:ext cx="236972" cy="215908"/>
          </a:xfrm>
          <a:prstGeom prst="rect">
            <a:avLst/>
          </a:prstGeom>
        </p:spPr>
      </p:pic>
      <p:sp>
        <p:nvSpPr>
          <p:cNvPr id="60" name="Google Shape;614;p37">
            <a:extLst>
              <a:ext uri="{FF2B5EF4-FFF2-40B4-BE49-F238E27FC236}">
                <a16:creationId xmlns:a16="http://schemas.microsoft.com/office/drawing/2014/main" id="{44A70F9C-D42A-0240-A8AF-DB731050B178}"/>
              </a:ext>
            </a:extLst>
          </p:cNvPr>
          <p:cNvSpPr txBox="1"/>
          <p:nvPr/>
        </p:nvSpPr>
        <p:spPr>
          <a:xfrm>
            <a:off x="6881816" y="2195062"/>
            <a:ext cx="922650" cy="61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800" b="1" noProof="0" dirty="0">
                <a:solidFill>
                  <a:srgbClr val="008996"/>
                </a:solidFill>
                <a:latin typeface="Calibri" panose="020F0502020204030204"/>
                <a:ea typeface="Bebas Neue"/>
                <a:cs typeface="Bebas Neue"/>
                <a:sym typeface="Bebas Neue"/>
              </a:rPr>
              <a:t>3K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srgbClr val="008996"/>
              </a:solidFill>
              <a:effectLst/>
              <a:uLnTx/>
              <a:uFillTx/>
              <a:latin typeface="Calibri" panose="020F0502020204030204"/>
              <a:ea typeface="Bebas Neue"/>
              <a:cs typeface="Bebas Neue"/>
              <a:sym typeface="Bebas Neue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B2EF205-1000-89D8-B1D1-B5783DECAFA8}"/>
              </a:ext>
            </a:extLst>
          </p:cNvPr>
          <p:cNvSpPr txBox="1"/>
          <p:nvPr/>
        </p:nvSpPr>
        <p:spPr>
          <a:xfrm>
            <a:off x="6863253" y="1600794"/>
            <a:ext cx="1031281" cy="261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USD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198C246A-49F8-B170-D89A-3FAB62CF2647}"/>
              </a:ext>
            </a:extLst>
          </p:cNvPr>
          <p:cNvSpPr txBox="1"/>
          <p:nvPr/>
        </p:nvSpPr>
        <p:spPr>
          <a:xfrm>
            <a:off x="8141268" y="1615728"/>
            <a:ext cx="1031281" cy="261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USD</a:t>
            </a:r>
          </a:p>
        </p:txBody>
      </p:sp>
      <p:sp>
        <p:nvSpPr>
          <p:cNvPr id="63" name="Google Shape;614;p37">
            <a:extLst>
              <a:ext uri="{FF2B5EF4-FFF2-40B4-BE49-F238E27FC236}">
                <a16:creationId xmlns:a16="http://schemas.microsoft.com/office/drawing/2014/main" id="{58204819-1AC0-6C4D-7E3E-DD1797FA6AB4}"/>
              </a:ext>
            </a:extLst>
          </p:cNvPr>
          <p:cNvSpPr txBox="1"/>
          <p:nvPr/>
        </p:nvSpPr>
        <p:spPr>
          <a:xfrm>
            <a:off x="8220160" y="2195062"/>
            <a:ext cx="922650" cy="61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800" b="1" noProof="0" dirty="0">
                <a:solidFill>
                  <a:srgbClr val="008996"/>
                </a:solidFill>
                <a:latin typeface="Calibri" panose="020F0502020204030204"/>
                <a:ea typeface="Bebas Neue"/>
                <a:cs typeface="Bebas Neue"/>
                <a:sym typeface="Bebas Neue"/>
              </a:rPr>
              <a:t>107K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srgbClr val="008996"/>
              </a:solidFill>
              <a:effectLst/>
              <a:uLnTx/>
              <a:uFillTx/>
              <a:latin typeface="Calibri" panose="020F0502020204030204"/>
              <a:ea typeface="Bebas Neue"/>
              <a:cs typeface="Bebas Neue"/>
              <a:sym typeface="Bebas Neue"/>
            </a:endParaRPr>
          </a:p>
        </p:txBody>
      </p:sp>
      <p:sp>
        <p:nvSpPr>
          <p:cNvPr id="64" name="Rectángulo redondeado 130">
            <a:extLst>
              <a:ext uri="{FF2B5EF4-FFF2-40B4-BE49-F238E27FC236}">
                <a16:creationId xmlns:a16="http://schemas.microsoft.com/office/drawing/2014/main" id="{BFCFC00D-3968-E5E9-055B-4363FDD8227F}"/>
              </a:ext>
            </a:extLst>
          </p:cNvPr>
          <p:cNvSpPr/>
          <p:nvPr/>
        </p:nvSpPr>
        <p:spPr>
          <a:xfrm>
            <a:off x="9430855" y="1483411"/>
            <a:ext cx="1168427" cy="1357356"/>
          </a:xfrm>
          <a:prstGeom prst="roundRect">
            <a:avLst>
              <a:gd name="adj" fmla="val 190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77800" dist="635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D193ABB-6A61-BB99-C5F5-656EACC4218B}"/>
              </a:ext>
            </a:extLst>
          </p:cNvPr>
          <p:cNvSpPr txBox="1"/>
          <p:nvPr/>
        </p:nvSpPr>
        <p:spPr>
          <a:xfrm>
            <a:off x="9494044" y="1862389"/>
            <a:ext cx="1105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Cumplimiento</a:t>
            </a:r>
            <a:endParaRPr lang="es-EC" sz="11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Ingresos</a:t>
            </a:r>
          </a:p>
        </p:txBody>
      </p:sp>
      <p:sp>
        <p:nvSpPr>
          <p:cNvPr id="66" name="Google Shape;614;p37">
            <a:extLst>
              <a:ext uri="{FF2B5EF4-FFF2-40B4-BE49-F238E27FC236}">
                <a16:creationId xmlns:a16="http://schemas.microsoft.com/office/drawing/2014/main" id="{7E99D33F-DA87-6437-EE2F-73503DAEA2DB}"/>
              </a:ext>
            </a:extLst>
          </p:cNvPr>
          <p:cNvSpPr txBox="1"/>
          <p:nvPr/>
        </p:nvSpPr>
        <p:spPr>
          <a:xfrm>
            <a:off x="9523893" y="2195062"/>
            <a:ext cx="1045539" cy="61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800" b="1" dirty="0">
                <a:solidFill>
                  <a:srgbClr val="FFC000"/>
                </a:solidFill>
                <a:latin typeface="Calibri" panose="020F0502020204030204"/>
                <a:ea typeface="Bebas Neue"/>
                <a:cs typeface="Bebas Neue"/>
                <a:sym typeface="Bebas Neue"/>
              </a:rPr>
              <a:t>53%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Bebas Neue"/>
              <a:cs typeface="Bebas Neue"/>
              <a:sym typeface="Bebas Neue"/>
            </a:endParaRPr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7C04E2D3-F898-1226-9586-0A33EAF24D0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88680" y="1612910"/>
            <a:ext cx="220120" cy="196949"/>
          </a:xfrm>
          <a:prstGeom prst="rect">
            <a:avLst/>
          </a:prstGeom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14AB5B5-5B24-231D-D27A-9ACBDD98A38A}"/>
              </a:ext>
            </a:extLst>
          </p:cNvPr>
          <p:cNvGraphicFramePr>
            <a:graphicFrameLocks noGrp="1"/>
          </p:cNvGraphicFramePr>
          <p:nvPr/>
        </p:nvGraphicFramePr>
        <p:xfrm>
          <a:off x="5412394" y="3088943"/>
          <a:ext cx="6692266" cy="2890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7678">
                  <a:extLst>
                    <a:ext uri="{9D8B030D-6E8A-4147-A177-3AD203B41FA5}">
                      <a16:colId xmlns:a16="http://schemas.microsoft.com/office/drawing/2014/main" val="2274910934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3917272975"/>
                    </a:ext>
                  </a:extLst>
                </a:gridCol>
                <a:gridCol w="1149052">
                  <a:extLst>
                    <a:ext uri="{9D8B030D-6E8A-4147-A177-3AD203B41FA5}">
                      <a16:colId xmlns:a16="http://schemas.microsoft.com/office/drawing/2014/main" val="3262135947"/>
                    </a:ext>
                  </a:extLst>
                </a:gridCol>
                <a:gridCol w="1595340">
                  <a:extLst>
                    <a:ext uri="{9D8B030D-6E8A-4147-A177-3AD203B41FA5}">
                      <a16:colId xmlns:a16="http://schemas.microsoft.com/office/drawing/2014/main" val="352974606"/>
                    </a:ext>
                  </a:extLst>
                </a:gridCol>
                <a:gridCol w="1401214">
                  <a:extLst>
                    <a:ext uri="{9D8B030D-6E8A-4147-A177-3AD203B41FA5}">
                      <a16:colId xmlns:a16="http://schemas.microsoft.com/office/drawing/2014/main" val="3866865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Recaudación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E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TIPO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E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PROYECCIÒN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E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Ingresos reales (Acumulado)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E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Cumplimiento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E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8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TERCON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PRIVADO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$2,058.00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$798.77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39%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23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TELETAG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PRIVADO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$1,000.00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$2,482.37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248%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6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CNEL  (BANRED)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PUBLICO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$187,000.00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$105,117.00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56%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47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MUNICIPIO CON TC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PUBLICO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$8,433.00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$2,369.00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28%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67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PAQUETES MOVISTAR/TUENTI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PRIVADO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$12,000.00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$35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0.29%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3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EA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EA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$210,491.00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EA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$110,802.14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E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53%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E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950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716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B4D0BF06EC1A41A66C31C0A658A238" ma:contentTypeVersion="10" ma:contentTypeDescription="Crear nuevo documento." ma:contentTypeScope="" ma:versionID="05ad1d24d3abdad8710156ddbb3ea78f">
  <xsd:schema xmlns:xsd="http://www.w3.org/2001/XMLSchema" xmlns:xs="http://www.w3.org/2001/XMLSchema" xmlns:p="http://schemas.microsoft.com/office/2006/metadata/properties" xmlns:ns2="f8c6acd7-cd2e-4157-870c-b5535e1b1654" xmlns:ns3="ecb43689-9007-480b-88c0-5772a4949efa" targetNamespace="http://schemas.microsoft.com/office/2006/metadata/properties" ma:root="true" ma:fieldsID="7569cf1510ca84268e03741b7512b26a" ns2:_="" ns3:_="">
    <xsd:import namespace="f8c6acd7-cd2e-4157-870c-b5535e1b1654"/>
    <xsd:import namespace="ecb43689-9007-480b-88c0-5772a4949e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c6acd7-cd2e-4157-870c-b5535e1b1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b43689-9007-480b-88c0-5772a4949ef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D62808-B15F-4CD1-9EFD-18084AEE33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972E9C-C7AA-4DB6-BC11-4FDD914B8974}">
  <ds:schemaRefs>
    <ds:schemaRef ds:uri="http://www.w3.org/XML/1998/namespace"/>
    <ds:schemaRef ds:uri="ecb43689-9007-480b-88c0-5772a4949efa"/>
    <ds:schemaRef ds:uri="http://purl.org/dc/terms/"/>
    <ds:schemaRef ds:uri="http://schemas.microsoft.com/office/2006/documentManagement/types"/>
    <ds:schemaRef ds:uri="f8c6acd7-cd2e-4157-870c-b5535e1b1654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1B2A756-653A-46C0-8EEF-3C2E788EE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c6acd7-cd2e-4157-870c-b5535e1b1654"/>
    <ds:schemaRef ds:uri="ecb43689-9007-480b-88c0-5772a4949e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30783</TotalTime>
  <Words>914</Words>
  <Application>Microsoft Office PowerPoint</Application>
  <PresentationFormat>Panorámica</PresentationFormat>
  <Paragraphs>282</Paragraphs>
  <Slides>12</Slides>
  <Notes>8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Gill Sans</vt:lpstr>
      <vt:lpstr>Hadassah Friedlaender</vt:lpstr>
      <vt:lpstr>Impact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Datos importantes</vt:lpstr>
      <vt:lpstr>Roadmap 2023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Lara</dc:creator>
  <cp:lastModifiedBy>Heidi Perez Espinoza</cp:lastModifiedBy>
  <cp:revision>188</cp:revision>
  <cp:lastPrinted>2022-07-05T14:56:20Z</cp:lastPrinted>
  <dcterms:created xsi:type="dcterms:W3CDTF">2022-05-09T18:20:01Z</dcterms:created>
  <dcterms:modified xsi:type="dcterms:W3CDTF">2023-04-12T21:20:01Z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0x010100AEB4D0BF06EC1A41A66C31C0A658A238</vt:lpwstr>
  </property>
</Properties>
</file>