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3" r:id="rId1"/>
  </p:sldMasterIdLst>
  <p:notesMasterIdLst>
    <p:notesMasterId r:id="rId27"/>
  </p:notesMasterIdLst>
  <p:sldIdLst>
    <p:sldId id="256" r:id="rId2"/>
    <p:sldId id="263" r:id="rId3"/>
    <p:sldId id="277" r:id="rId4"/>
    <p:sldId id="278" r:id="rId5"/>
    <p:sldId id="280" r:id="rId6"/>
    <p:sldId id="281" r:id="rId7"/>
    <p:sldId id="282" r:id="rId8"/>
    <p:sldId id="260" r:id="rId9"/>
    <p:sldId id="265" r:id="rId10"/>
    <p:sldId id="266" r:id="rId11"/>
    <p:sldId id="26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2" r:id="rId21"/>
    <p:sldId id="275" r:id="rId22"/>
    <p:sldId id="283" r:id="rId23"/>
    <p:sldId id="284" r:id="rId24"/>
    <p:sldId id="28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na Montoya Pow" initials="AMP" lastIdx="1" clrIdx="0">
    <p:extLst>
      <p:ext uri="{19B8F6BF-5375-455C-9EA6-DF929625EA0E}">
        <p15:presenceInfo xmlns:p15="http://schemas.microsoft.com/office/powerpoint/2012/main" userId="S-1-5-21-57940100-378953975-1396134992-23590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2T09:02:01.764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4776C-85C5-4D42-9401-9C461946D63E}" type="datetimeFigureOut">
              <a:rPr lang="es-EC" smtClean="0"/>
              <a:t>06/13/2019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9E647-00D6-419F-846C-64B056FB29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6528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err="1" smtClean="0"/>
              <a:t>cdjzfhajsdbhcfjkas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9E647-00D6-419F-846C-64B056FB2999}" type="slidenum">
              <a:rPr lang="es-EC" smtClean="0"/>
              <a:t>10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5465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4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93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7969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528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5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056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46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6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4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452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511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803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MICROSERVICIOS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smtClean="0"/>
              <a:t>CONCEPTOS </a:t>
            </a:r>
            <a:r>
              <a:rPr lang="es-EC" dirty="0"/>
              <a:t>BASICOS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81191" y="5098473"/>
            <a:ext cx="2204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>
                <a:solidFill>
                  <a:schemeClr val="bg1"/>
                </a:solidFill>
              </a:rPr>
              <a:t>Elaborado por: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>
                <a:solidFill>
                  <a:schemeClr val="bg1"/>
                </a:solidFill>
              </a:rPr>
              <a:t>Andreína Montoya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>
                <a:solidFill>
                  <a:schemeClr val="bg1"/>
                </a:solidFill>
              </a:rPr>
              <a:t>Luis Maridueña</a:t>
            </a:r>
            <a:endParaRPr lang="es-EC" dirty="0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microservic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886" y="605804"/>
            <a:ext cx="2479962" cy="247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40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SERVICIOS WEB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algn="just"/>
            <a:r>
              <a:rPr lang="es-EC" sz="2000" b="1" dirty="0" smtClean="0"/>
              <a:t>REST </a:t>
            </a:r>
            <a:r>
              <a:rPr lang="en-US" sz="2000" b="1" dirty="0"/>
              <a:t>(Representational State Transfer Web Services)</a:t>
            </a:r>
            <a:r>
              <a:rPr lang="es-EC" sz="2000" b="1" dirty="0"/>
              <a:t>:</a:t>
            </a:r>
          </a:p>
          <a:p>
            <a:pPr lvl="1" algn="just"/>
            <a:r>
              <a:rPr lang="es-MX" sz="1800" dirty="0" smtClean="0"/>
              <a:t>Se </a:t>
            </a:r>
            <a:r>
              <a:rPr lang="es-MX" sz="1800" dirty="0"/>
              <a:t>basan en el protocolo de aplicación HTTP, utilizando </a:t>
            </a:r>
            <a:r>
              <a:rPr lang="es-MX" sz="1800" dirty="0" smtClean="0"/>
              <a:t>sus métodos (por ejemplo GET y POST) </a:t>
            </a:r>
            <a:r>
              <a:rPr lang="es-MX" sz="1800" dirty="0"/>
              <a:t>y </a:t>
            </a:r>
            <a:r>
              <a:rPr lang="es-MX" sz="1800" dirty="0" smtClean="0"/>
              <a:t>sus códigos </a:t>
            </a:r>
            <a:r>
              <a:rPr lang="es-MX" sz="1800" dirty="0"/>
              <a:t>de </a:t>
            </a:r>
            <a:r>
              <a:rPr lang="es-MX" sz="1800" dirty="0" smtClean="0"/>
              <a:t>respuesta.</a:t>
            </a:r>
          </a:p>
          <a:p>
            <a:pPr lvl="1" algn="just"/>
            <a:r>
              <a:rPr lang="es-MX" sz="1800" dirty="0" smtClean="0"/>
              <a:t>Envío de </a:t>
            </a:r>
            <a:r>
              <a:rPr lang="es-MX" sz="1800" dirty="0"/>
              <a:t>información en distintos </a:t>
            </a:r>
            <a:r>
              <a:rPr lang="es-MX" sz="1800" dirty="0" smtClean="0"/>
              <a:t>formatos como JSON y XML.</a:t>
            </a:r>
          </a:p>
          <a:p>
            <a:pPr lvl="1" algn="just"/>
            <a:r>
              <a:rPr lang="es-MX" sz="1800" dirty="0" smtClean="0"/>
              <a:t>Servicios </a:t>
            </a:r>
            <a:r>
              <a:rPr lang="es-MX" sz="1800" dirty="0"/>
              <a:t>más ligeros y </a:t>
            </a:r>
            <a:r>
              <a:rPr lang="es-MX" sz="1800" dirty="0" smtClean="0"/>
              <a:t>simples.</a:t>
            </a:r>
            <a:endParaRPr lang="es-EC" sz="18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370"/>
          <a:stretch/>
        </p:blipFill>
        <p:spPr>
          <a:xfrm>
            <a:off x="6882620" y="2590799"/>
            <a:ext cx="4242580" cy="2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9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TECNOLOGIAS UTILIZADAS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C" sz="2000" b="1" dirty="0" smtClean="0"/>
              <a:t>JAVA 8</a:t>
            </a:r>
          </a:p>
          <a:p>
            <a:pPr algn="just"/>
            <a:r>
              <a:rPr lang="es-EC" sz="2000" b="1" dirty="0" smtClean="0"/>
              <a:t>SPRING BOOT: </a:t>
            </a:r>
            <a:r>
              <a:rPr lang="es-MX" dirty="0" smtClean="0"/>
              <a:t>Facilita </a:t>
            </a:r>
            <a:r>
              <a:rPr lang="es-MX" dirty="0"/>
              <a:t>la creación de aplicaciones </a:t>
            </a:r>
            <a:r>
              <a:rPr lang="es-EC" dirty="0" smtClean="0"/>
              <a:t>basadas </a:t>
            </a:r>
            <a:r>
              <a:rPr lang="es-EC" dirty="0"/>
              <a:t>en </a:t>
            </a:r>
            <a:r>
              <a:rPr lang="es-EC" dirty="0" smtClean="0"/>
              <a:t>Spring </a:t>
            </a:r>
            <a:r>
              <a:rPr lang="es-MX" dirty="0"/>
              <a:t>con muy poca configuración. La poca configuración que se necesita está en forma de anotaciones, así que nada de XML</a:t>
            </a:r>
            <a:r>
              <a:rPr lang="es-EC" dirty="0" smtClean="0"/>
              <a:t>.</a:t>
            </a:r>
            <a:endParaRPr lang="es-EC" sz="2000" b="1" dirty="0" smtClean="0"/>
          </a:p>
          <a:p>
            <a:pPr algn="just"/>
            <a:r>
              <a:rPr lang="es-EC" sz="2000" b="1" dirty="0" smtClean="0"/>
              <a:t>MAVEN: </a:t>
            </a:r>
            <a:r>
              <a:rPr lang="es-MX" dirty="0"/>
              <a:t>H</a:t>
            </a:r>
            <a:r>
              <a:rPr lang="es-MX" dirty="0" smtClean="0"/>
              <a:t>erramienta </a:t>
            </a:r>
            <a:r>
              <a:rPr lang="es-MX" dirty="0"/>
              <a:t>de compilación que </a:t>
            </a:r>
            <a:r>
              <a:rPr lang="es-MX" dirty="0" smtClean="0"/>
              <a:t>admite la </a:t>
            </a:r>
            <a:r>
              <a:rPr lang="es-EC" dirty="0" smtClean="0"/>
              <a:t>administración </a:t>
            </a:r>
            <a:r>
              <a:rPr lang="es-EC" dirty="0"/>
              <a:t>de </a:t>
            </a:r>
            <a:r>
              <a:rPr lang="es-EC" dirty="0" smtClean="0"/>
              <a:t>dependencias.</a:t>
            </a:r>
            <a:endParaRPr lang="es-EC" sz="2000" b="1" dirty="0" smtClean="0"/>
          </a:p>
          <a:p>
            <a:pPr algn="just"/>
            <a:r>
              <a:rPr lang="es-EC" sz="2000" b="1" dirty="0" smtClean="0"/>
              <a:t>CAMEL: </a:t>
            </a:r>
            <a:r>
              <a:rPr lang="es-MX" dirty="0" smtClean="0"/>
              <a:t>Permite </a:t>
            </a:r>
            <a:r>
              <a:rPr lang="es-MX" dirty="0"/>
              <a:t>crear Patrones de Integración Empresarial para </a:t>
            </a:r>
            <a:r>
              <a:rPr lang="es-MX" dirty="0" smtClean="0"/>
              <a:t>implementar reglas </a:t>
            </a:r>
            <a:r>
              <a:rPr lang="es-MX" dirty="0"/>
              <a:t>de enrutamiento y </a:t>
            </a:r>
            <a:r>
              <a:rPr lang="es-MX" dirty="0" smtClean="0"/>
              <a:t>mediación </a:t>
            </a:r>
            <a:r>
              <a:rPr lang="es-MX" dirty="0"/>
              <a:t>en </a:t>
            </a:r>
            <a:r>
              <a:rPr lang="es-MX" dirty="0" smtClean="0"/>
              <a:t>un Lenguaje </a:t>
            </a:r>
            <a:r>
              <a:rPr lang="es-MX" dirty="0"/>
              <a:t>Específico de </a:t>
            </a:r>
            <a:r>
              <a:rPr lang="es-MX" dirty="0" smtClean="0"/>
              <a:t>Dominio </a:t>
            </a:r>
            <a:r>
              <a:rPr lang="es-EC" dirty="0" smtClean="0"/>
              <a:t>basado </a:t>
            </a:r>
            <a:r>
              <a:rPr lang="es-EC" dirty="0"/>
              <a:t>en </a:t>
            </a:r>
            <a:r>
              <a:rPr lang="es-EC" dirty="0" smtClean="0"/>
              <a:t>Java o </a:t>
            </a:r>
            <a:r>
              <a:rPr lang="es-EC" dirty="0"/>
              <a:t>a través de archivos de </a:t>
            </a:r>
            <a:r>
              <a:rPr lang="es-EC" dirty="0" smtClean="0"/>
              <a:t>configuración XML basados </a:t>
            </a:r>
            <a:r>
              <a:rPr lang="es-EC" dirty="0"/>
              <a:t>en </a:t>
            </a:r>
            <a:r>
              <a:rPr lang="es-EC" dirty="0" smtClean="0"/>
              <a:t>Spring.</a:t>
            </a:r>
            <a:endParaRPr lang="es-EC" sz="2000" b="1" dirty="0" smtClean="0"/>
          </a:p>
          <a:p>
            <a:pPr algn="just"/>
            <a:r>
              <a:rPr lang="es-EC" sz="2000" b="1" dirty="0" smtClean="0"/>
              <a:t>DOCKER: </a:t>
            </a:r>
            <a:r>
              <a:rPr lang="es-MX" dirty="0" smtClean="0"/>
              <a:t>Tecnología </a:t>
            </a:r>
            <a:r>
              <a:rPr lang="es-MX" dirty="0"/>
              <a:t>de creación de </a:t>
            </a:r>
            <a:r>
              <a:rPr lang="es-MX" dirty="0" smtClean="0"/>
              <a:t>contenedores, </a:t>
            </a:r>
            <a:r>
              <a:rPr lang="es-MX" dirty="0"/>
              <a:t>empaqueta software en “contenedores” que incluyen en ellos todo lo necesario para que dicho software se ejecute, incluidas </a:t>
            </a:r>
            <a:r>
              <a:rPr lang="es-MX" dirty="0" smtClean="0"/>
              <a:t>librerías.</a:t>
            </a:r>
            <a:endParaRPr lang="es-EC" sz="2000" b="1" dirty="0" smtClean="0"/>
          </a:p>
          <a:p>
            <a:pPr algn="just"/>
            <a:endParaRPr lang="es-EC" sz="2000" b="1" dirty="0"/>
          </a:p>
        </p:txBody>
      </p:sp>
    </p:spTree>
    <p:extLst>
      <p:ext uri="{BB962C8B-B14F-4D97-AF65-F5344CB8AC3E}">
        <p14:creationId xmlns:p14="http://schemas.microsoft.com/office/powerpoint/2010/main" val="179053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TECNOLOGIAS UTILIZADAS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just"/>
            <a:r>
              <a:rPr lang="es-EC" sz="2000" b="1" dirty="0" smtClean="0"/>
              <a:t>DOCKER:</a:t>
            </a:r>
            <a:endParaRPr lang="es-EC" sz="20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312" y="2557213"/>
            <a:ext cx="4115374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HERRAMIENTAS PARA DESARROLLO</a:t>
            </a:r>
            <a:endParaRPr lang="es-EC" dirty="0"/>
          </a:p>
        </p:txBody>
      </p:sp>
      <p:sp>
        <p:nvSpPr>
          <p:cNvPr id="4" name="AutoShape 2" descr="https://spring.io/img/tools4/spring-tools-logo-eb07f2a96f83f79168816628b9137e68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19" name="Picture 4" descr="Resultado de imagen para spring tool suit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638" y="2685132"/>
            <a:ext cx="20383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para jdk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352" y="2687992"/>
            <a:ext cx="2112004" cy="225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o 19"/>
          <p:cNvGrpSpPr/>
          <p:nvPr/>
        </p:nvGrpSpPr>
        <p:grpSpPr>
          <a:xfrm>
            <a:off x="8644481" y="2816303"/>
            <a:ext cx="2355273" cy="2436423"/>
            <a:chOff x="8894618" y="3268793"/>
            <a:chExt cx="2355273" cy="2436423"/>
          </a:xfrm>
        </p:grpSpPr>
        <p:pic>
          <p:nvPicPr>
            <p:cNvPr id="2056" name="Picture 8" descr="Imagen relacionada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1" r="64414"/>
            <a:stretch/>
          </p:blipFill>
          <p:spPr bwMode="auto">
            <a:xfrm>
              <a:off x="9469581" y="3268793"/>
              <a:ext cx="1205346" cy="1520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8" descr="Imagen relacionada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31" r="3993"/>
            <a:stretch/>
          </p:blipFill>
          <p:spPr bwMode="auto">
            <a:xfrm>
              <a:off x="8894618" y="4185173"/>
              <a:ext cx="2355273" cy="1520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964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Estructura BASE de microservicio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180497"/>
            <a:ext cx="3173389" cy="451868"/>
          </a:xfrm>
        </p:spPr>
        <p:txBody>
          <a:bodyPr anchor="t"/>
          <a:lstStyle/>
          <a:p>
            <a:pPr lvl="0"/>
            <a:r>
              <a:rPr lang="es-ES" dirty="0"/>
              <a:t>Estructura de </a:t>
            </a:r>
            <a:r>
              <a:rPr lang="es-ES" dirty="0" smtClean="0"/>
              <a:t>directorios</a:t>
            </a:r>
            <a:endParaRPr lang="es-EC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45586" y="2572689"/>
            <a:ext cx="4500828" cy="365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03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Estructura BASE de microservicio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180496"/>
            <a:ext cx="4655825" cy="2294521"/>
          </a:xfrm>
        </p:spPr>
        <p:txBody>
          <a:bodyPr anchor="t">
            <a:normAutofit/>
          </a:bodyPr>
          <a:lstStyle/>
          <a:p>
            <a:pPr lvl="0"/>
            <a:r>
              <a:rPr lang="es-ES" dirty="0"/>
              <a:t>Nomenclatura de </a:t>
            </a:r>
            <a:r>
              <a:rPr lang="es-ES" dirty="0" smtClean="0"/>
              <a:t>paquetes</a:t>
            </a:r>
            <a:endParaRPr lang="es-EC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3459463" y="3689853"/>
            <a:ext cx="5273074" cy="19859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673" y="2812934"/>
            <a:ext cx="8180654" cy="43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62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Estructura BASE de microservicio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180496"/>
            <a:ext cx="5057607" cy="1006049"/>
          </a:xfrm>
        </p:spPr>
        <p:txBody>
          <a:bodyPr anchor="t">
            <a:normAutofit/>
          </a:bodyPr>
          <a:lstStyle/>
          <a:p>
            <a:pPr lvl="0"/>
            <a:r>
              <a:rPr lang="es-ES" dirty="0"/>
              <a:t>Archivos de </a:t>
            </a:r>
            <a:r>
              <a:rPr lang="es-ES" dirty="0" smtClean="0"/>
              <a:t>configuración</a:t>
            </a:r>
          </a:p>
          <a:p>
            <a:r>
              <a:rPr lang="es-ES" dirty="0"/>
              <a:t>Configuración de archivos de log</a:t>
            </a:r>
            <a:endParaRPr lang="es-EC" dirty="0"/>
          </a:p>
          <a:p>
            <a:pPr lvl="0"/>
            <a:endParaRPr lang="es-EC" dirty="0"/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t="505"/>
          <a:stretch/>
        </p:blipFill>
        <p:spPr>
          <a:xfrm>
            <a:off x="2455699" y="3103417"/>
            <a:ext cx="7280601" cy="272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9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Estructura BASE de microservicio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4" y="2180497"/>
            <a:ext cx="2549934" cy="562704"/>
          </a:xfrm>
        </p:spPr>
        <p:txBody>
          <a:bodyPr anchor="t">
            <a:normAutofit/>
          </a:bodyPr>
          <a:lstStyle/>
          <a:p>
            <a:pPr lvl="0"/>
            <a:r>
              <a:rPr lang="es-ES" dirty="0" smtClean="0"/>
              <a:t>Banners</a:t>
            </a:r>
            <a:endParaRPr lang="es-EC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76713" y="3818889"/>
            <a:ext cx="7438573" cy="1390419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 rotWithShape="1">
          <a:blip r:embed="rId3"/>
          <a:srcRect t="54266" b="34373"/>
          <a:stretch/>
        </p:blipFill>
        <p:spPr>
          <a:xfrm>
            <a:off x="3301319" y="3022966"/>
            <a:ext cx="5589360" cy="51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Estructura BASE de microservicio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4" y="2180497"/>
            <a:ext cx="3201098" cy="521140"/>
          </a:xfrm>
        </p:spPr>
        <p:txBody>
          <a:bodyPr anchor="t">
            <a:normAutofit/>
          </a:bodyPr>
          <a:lstStyle/>
          <a:p>
            <a:pPr lvl="0"/>
            <a:r>
              <a:rPr lang="es-ES" dirty="0" smtClean="0"/>
              <a:t>Construcción </a:t>
            </a:r>
            <a:r>
              <a:rPr lang="es-ES" dirty="0"/>
              <a:t>de </a:t>
            </a:r>
            <a:r>
              <a:rPr lang="es-ES" dirty="0" smtClean="0"/>
              <a:t>binarios</a:t>
            </a:r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875" y="2999858"/>
            <a:ext cx="7320250" cy="20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Estructura BASE de microservicio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180496"/>
            <a:ext cx="3264393" cy="392193"/>
          </a:xfrm>
        </p:spPr>
        <p:txBody>
          <a:bodyPr anchor="t">
            <a:normAutofit/>
          </a:bodyPr>
          <a:lstStyle/>
          <a:p>
            <a:r>
              <a:rPr lang="es-ES" dirty="0" smtClean="0"/>
              <a:t>Archivo </a:t>
            </a:r>
            <a:r>
              <a:rPr lang="es-ES" dirty="0"/>
              <a:t>POM</a:t>
            </a:r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575" y="2180496"/>
            <a:ext cx="6032850" cy="440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7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AGENDA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Qué Son Microservicios</a:t>
            </a:r>
          </a:p>
          <a:p>
            <a:r>
              <a:rPr lang="es-EC" dirty="0" smtClean="0"/>
              <a:t>Ventajas de Microservicios</a:t>
            </a:r>
          </a:p>
          <a:p>
            <a:r>
              <a:rPr lang="es-EC" dirty="0" smtClean="0"/>
              <a:t>Servicios Web REST/SOAP</a:t>
            </a:r>
          </a:p>
          <a:p>
            <a:r>
              <a:rPr lang="es-EC" dirty="0" smtClean="0"/>
              <a:t>Tecnología Utilizadas</a:t>
            </a:r>
          </a:p>
          <a:p>
            <a:r>
              <a:rPr lang="es-EC" dirty="0" smtClean="0"/>
              <a:t>Herramientas Para Desarrollo de Microservicios</a:t>
            </a:r>
          </a:p>
          <a:p>
            <a:r>
              <a:rPr lang="es-EC" dirty="0" smtClean="0"/>
              <a:t>Estructura Base de Microservicios</a:t>
            </a:r>
          </a:p>
          <a:p>
            <a:r>
              <a:rPr lang="es-EC" dirty="0" smtClean="0"/>
              <a:t>Arquitectura de Banca Móvil</a:t>
            </a:r>
          </a:p>
          <a:p>
            <a:r>
              <a:rPr lang="es-EC" dirty="0" smtClean="0"/>
              <a:t>Plantillas de Microservicios</a:t>
            </a:r>
          </a:p>
        </p:txBody>
      </p:sp>
    </p:spTree>
    <p:extLst>
      <p:ext uri="{BB962C8B-B14F-4D97-AF65-F5344CB8AC3E}">
        <p14:creationId xmlns:p14="http://schemas.microsoft.com/office/powerpoint/2010/main" val="193307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ARQUITECTURA DE BANCA MÓVIL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250496"/>
            <a:ext cx="11029615" cy="3825241"/>
          </a:xfrm>
        </p:spPr>
      </p:pic>
    </p:spTree>
    <p:extLst>
      <p:ext uri="{BB962C8B-B14F-4D97-AF65-F5344CB8AC3E}">
        <p14:creationId xmlns:p14="http://schemas.microsoft.com/office/powerpoint/2010/main" val="7678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PLANTILLAS DE MICROSERVICIOS</a:t>
            </a:r>
            <a:endParaRPr lang="es-EC" dirty="0"/>
          </a:p>
        </p:txBody>
      </p:sp>
      <p:sp>
        <p:nvSpPr>
          <p:cNvPr id="4" name="Rectángulo redondeado 3"/>
          <p:cNvSpPr/>
          <p:nvPr/>
        </p:nvSpPr>
        <p:spPr>
          <a:xfrm>
            <a:off x="581192" y="3942603"/>
            <a:ext cx="1911927" cy="16902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/>
          <p:cNvSpPr/>
          <p:nvPr/>
        </p:nvSpPr>
        <p:spPr>
          <a:xfrm>
            <a:off x="792123" y="2363565"/>
            <a:ext cx="1490064" cy="554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MYSQL</a:t>
            </a:r>
            <a:endParaRPr lang="es-MX" dirty="0"/>
          </a:p>
        </p:txBody>
      </p:sp>
      <p:cxnSp>
        <p:nvCxnSpPr>
          <p:cNvPr id="7" name="Conector recto 6"/>
          <p:cNvCxnSpPr>
            <a:endCxn id="4" idx="0"/>
          </p:cNvCxnSpPr>
          <p:nvPr/>
        </p:nvCxnSpPr>
        <p:spPr>
          <a:xfrm>
            <a:off x="1537155" y="2847090"/>
            <a:ext cx="1" cy="1095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5555672" y="2046779"/>
            <a:ext cx="619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/>
              <a:t>Servicio proxy con cache</a:t>
            </a:r>
            <a:endParaRPr lang="es-MX" sz="36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5680363" y="27330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11" name="Elipse 10"/>
          <p:cNvSpPr/>
          <p:nvPr/>
        </p:nvSpPr>
        <p:spPr>
          <a:xfrm>
            <a:off x="3355214" y="4510639"/>
            <a:ext cx="1490064" cy="554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REDIS</a:t>
            </a:r>
            <a:endParaRPr lang="es-MX" dirty="0"/>
          </a:p>
        </p:txBody>
      </p:sp>
      <p:cxnSp>
        <p:nvCxnSpPr>
          <p:cNvPr id="13" name="Conector recto 12"/>
          <p:cNvCxnSpPr>
            <a:stCxn id="4" idx="3"/>
            <a:endCxn id="11" idx="2"/>
          </p:cNvCxnSpPr>
          <p:nvPr/>
        </p:nvCxnSpPr>
        <p:spPr>
          <a:xfrm flipV="1">
            <a:off x="2493119" y="4787730"/>
            <a:ext cx="8620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733123" y="3394846"/>
            <a:ext cx="5838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Estos servicios </a:t>
            </a:r>
            <a:r>
              <a:rPr lang="es-MX" dirty="0"/>
              <a:t>están desplegados sobre contenedores en AWS y </a:t>
            </a:r>
            <a:r>
              <a:rPr lang="es-MX" dirty="0" smtClean="0"/>
              <a:t>son los encargados de atender requerimientos que necesiten acceder a bases de datos MYSQL  y a cache REDIS en la nube de AWS.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Ejemplo:</a:t>
            </a:r>
          </a:p>
          <a:p>
            <a:pPr algn="just"/>
            <a:r>
              <a:rPr lang="es-MX" dirty="0" smtClean="0"/>
              <a:t>Obtener configuración para aplicaciones móviles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262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PLANTILLAS DE MICROSERVICIOS</a:t>
            </a:r>
            <a:endParaRPr lang="es-EC" dirty="0"/>
          </a:p>
        </p:txBody>
      </p:sp>
      <p:sp>
        <p:nvSpPr>
          <p:cNvPr id="4" name="Rectángulo redondeado 3"/>
          <p:cNvSpPr/>
          <p:nvPr/>
        </p:nvSpPr>
        <p:spPr>
          <a:xfrm>
            <a:off x="581192" y="3942603"/>
            <a:ext cx="1911927" cy="16902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5555672" y="2046779"/>
            <a:ext cx="6192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/>
              <a:t>Servicio proxy sin cache con llamada a bus</a:t>
            </a:r>
            <a:endParaRPr lang="es-MX" sz="36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5680363" y="27330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11" name="Elipse 10"/>
          <p:cNvSpPr/>
          <p:nvPr/>
        </p:nvSpPr>
        <p:spPr>
          <a:xfrm>
            <a:off x="3355214" y="4510639"/>
            <a:ext cx="1490064" cy="554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</a:t>
            </a:r>
            <a:endParaRPr lang="es-MX" dirty="0"/>
          </a:p>
        </p:txBody>
      </p:sp>
      <p:cxnSp>
        <p:nvCxnSpPr>
          <p:cNvPr id="13" name="Conector recto 12"/>
          <p:cNvCxnSpPr>
            <a:stCxn id="4" idx="3"/>
            <a:endCxn id="11" idx="2"/>
          </p:cNvCxnSpPr>
          <p:nvPr/>
        </p:nvCxnSpPr>
        <p:spPr>
          <a:xfrm flipV="1">
            <a:off x="2493119" y="4787730"/>
            <a:ext cx="8620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719268" y="3394846"/>
            <a:ext cx="5838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Estos servicios están desplegados sobre contenedores en AWS y son los encargados de realizar llamadas al bus de servicios utilizando los mecanismos de seguridad necesarios.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Ejemplo:</a:t>
            </a:r>
          </a:p>
          <a:p>
            <a:pPr algn="just"/>
            <a:r>
              <a:rPr lang="es-MX" dirty="0" smtClean="0"/>
              <a:t>Realizar un Pago rápido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7761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PLANTILLAS DE MICROSERVICIOS</a:t>
            </a:r>
            <a:endParaRPr lang="es-EC" dirty="0"/>
          </a:p>
        </p:txBody>
      </p:sp>
      <p:sp>
        <p:nvSpPr>
          <p:cNvPr id="4" name="Rectángulo redondeado 3"/>
          <p:cNvSpPr/>
          <p:nvPr/>
        </p:nvSpPr>
        <p:spPr>
          <a:xfrm>
            <a:off x="581192" y="3942603"/>
            <a:ext cx="1911927" cy="16902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/>
          <p:cNvSpPr/>
          <p:nvPr/>
        </p:nvSpPr>
        <p:spPr>
          <a:xfrm>
            <a:off x="792123" y="2363565"/>
            <a:ext cx="1490064" cy="554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</a:t>
            </a:r>
            <a:endParaRPr lang="es-MX" dirty="0"/>
          </a:p>
        </p:txBody>
      </p:sp>
      <p:cxnSp>
        <p:nvCxnSpPr>
          <p:cNvPr id="7" name="Conector recto 6"/>
          <p:cNvCxnSpPr>
            <a:endCxn id="4" idx="0"/>
          </p:cNvCxnSpPr>
          <p:nvPr/>
        </p:nvCxnSpPr>
        <p:spPr>
          <a:xfrm>
            <a:off x="1537155" y="2847090"/>
            <a:ext cx="1" cy="1095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5555672" y="2046779"/>
            <a:ext cx="6192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/>
              <a:t>Servicio proxy sin cache</a:t>
            </a:r>
          </a:p>
          <a:p>
            <a:r>
              <a:rPr lang="es-MX" sz="3600" b="1" dirty="0" smtClean="0"/>
              <a:t>bus – MS </a:t>
            </a:r>
            <a:r>
              <a:rPr lang="es-MX" sz="3600" b="1" dirty="0" err="1" smtClean="0"/>
              <a:t>onpremise</a:t>
            </a:r>
            <a:endParaRPr lang="es-MX" sz="36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5733123" y="27330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11" name="Elipse 10"/>
          <p:cNvSpPr/>
          <p:nvPr/>
        </p:nvSpPr>
        <p:spPr>
          <a:xfrm>
            <a:off x="3355214" y="4510639"/>
            <a:ext cx="1490064" cy="554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MS</a:t>
            </a:r>
            <a:endParaRPr lang="es-MX" dirty="0"/>
          </a:p>
        </p:txBody>
      </p:sp>
      <p:cxnSp>
        <p:nvCxnSpPr>
          <p:cNvPr id="13" name="Conector recto 12"/>
          <p:cNvCxnSpPr>
            <a:stCxn id="4" idx="3"/>
            <a:endCxn id="11" idx="2"/>
          </p:cNvCxnSpPr>
          <p:nvPr/>
        </p:nvCxnSpPr>
        <p:spPr>
          <a:xfrm flipV="1">
            <a:off x="2493119" y="4787730"/>
            <a:ext cx="8620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733123" y="3494976"/>
            <a:ext cx="5838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Estos servicios </a:t>
            </a:r>
            <a:r>
              <a:rPr lang="es-MX" dirty="0"/>
              <a:t>están desplegados sobre contenedores en AWS y </a:t>
            </a:r>
            <a:r>
              <a:rPr lang="es-MX" dirty="0" smtClean="0"/>
              <a:t>son los encargados de realizar </a:t>
            </a:r>
            <a:r>
              <a:rPr lang="es-MX" dirty="0"/>
              <a:t>llamadas al </a:t>
            </a:r>
            <a:r>
              <a:rPr lang="es-MX" dirty="0" smtClean="0"/>
              <a:t>bus de servicios y </a:t>
            </a:r>
            <a:r>
              <a:rPr lang="es-MX" dirty="0" err="1" smtClean="0"/>
              <a:t>microservicios</a:t>
            </a:r>
            <a:r>
              <a:rPr lang="es-MX" dirty="0" smtClean="0"/>
              <a:t> </a:t>
            </a:r>
            <a:r>
              <a:rPr lang="es-MX" dirty="0" err="1" smtClean="0"/>
              <a:t>onpremise</a:t>
            </a:r>
            <a:r>
              <a:rPr lang="es-MX" dirty="0" smtClean="0"/>
              <a:t> utilizando </a:t>
            </a:r>
            <a:r>
              <a:rPr lang="es-MX" dirty="0"/>
              <a:t>los mecanismos de seguridad necesarios.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Ejemplo:</a:t>
            </a:r>
          </a:p>
          <a:p>
            <a:pPr algn="just"/>
            <a:r>
              <a:rPr lang="es-MX" dirty="0" smtClean="0"/>
              <a:t>Obtener los productos y medios de envío de un cliente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2224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PLANTILLAS DE MICROSERVICIOS</a:t>
            </a:r>
            <a:endParaRPr lang="es-EC" dirty="0"/>
          </a:p>
        </p:txBody>
      </p:sp>
      <p:sp>
        <p:nvSpPr>
          <p:cNvPr id="4" name="Rectángulo redondeado 3"/>
          <p:cNvSpPr/>
          <p:nvPr/>
        </p:nvSpPr>
        <p:spPr>
          <a:xfrm>
            <a:off x="581192" y="3942603"/>
            <a:ext cx="1911927" cy="16902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/>
          <p:cNvSpPr/>
          <p:nvPr/>
        </p:nvSpPr>
        <p:spPr>
          <a:xfrm>
            <a:off x="792123" y="2363565"/>
            <a:ext cx="1490064" cy="554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</a:t>
            </a:r>
            <a:endParaRPr lang="es-MX" dirty="0"/>
          </a:p>
        </p:txBody>
      </p:sp>
      <p:cxnSp>
        <p:nvCxnSpPr>
          <p:cNvPr id="7" name="Conector recto 6"/>
          <p:cNvCxnSpPr>
            <a:endCxn id="4" idx="0"/>
          </p:cNvCxnSpPr>
          <p:nvPr/>
        </p:nvCxnSpPr>
        <p:spPr>
          <a:xfrm>
            <a:off x="1537155" y="2847090"/>
            <a:ext cx="1" cy="1095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5555672" y="2046779"/>
            <a:ext cx="619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/>
              <a:t>Servicio </a:t>
            </a:r>
            <a:r>
              <a:rPr lang="es-MX" sz="3600" b="1" dirty="0" err="1" smtClean="0"/>
              <a:t>onpremise</a:t>
            </a:r>
            <a:endParaRPr lang="es-MX" sz="36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5733123" y="27330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11" name="Elipse 10"/>
          <p:cNvSpPr/>
          <p:nvPr/>
        </p:nvSpPr>
        <p:spPr>
          <a:xfrm>
            <a:off x="3355214" y="4510639"/>
            <a:ext cx="1490064" cy="554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MS</a:t>
            </a:r>
            <a:endParaRPr lang="es-MX" dirty="0"/>
          </a:p>
        </p:txBody>
      </p:sp>
      <p:cxnSp>
        <p:nvCxnSpPr>
          <p:cNvPr id="13" name="Conector recto 12"/>
          <p:cNvCxnSpPr>
            <a:stCxn id="4" idx="3"/>
            <a:endCxn id="11" idx="2"/>
          </p:cNvCxnSpPr>
          <p:nvPr/>
        </p:nvCxnSpPr>
        <p:spPr>
          <a:xfrm flipV="1">
            <a:off x="2493119" y="4787730"/>
            <a:ext cx="8620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825488" y="3494976"/>
            <a:ext cx="5838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Estos servicios </a:t>
            </a:r>
            <a:r>
              <a:rPr lang="es-MX" dirty="0"/>
              <a:t>están desplegados sobre contenedores en </a:t>
            </a:r>
            <a:r>
              <a:rPr lang="es-MX" dirty="0" err="1" smtClean="0"/>
              <a:t>en</a:t>
            </a:r>
            <a:r>
              <a:rPr lang="es-MX" dirty="0" smtClean="0"/>
              <a:t> infraestructura local </a:t>
            </a:r>
            <a:r>
              <a:rPr lang="es-MX" dirty="0"/>
              <a:t>y </a:t>
            </a:r>
            <a:r>
              <a:rPr lang="es-MX" dirty="0" smtClean="0"/>
              <a:t>son los encargados de realizar las orquestaciones entre servicios de bus, bases de datos, </a:t>
            </a:r>
            <a:r>
              <a:rPr lang="es-MX" dirty="0" err="1" smtClean="0"/>
              <a:t>microservicios</a:t>
            </a:r>
            <a:r>
              <a:rPr lang="es-MX" dirty="0"/>
              <a:t> </a:t>
            </a:r>
            <a:r>
              <a:rPr lang="es-MX" dirty="0" smtClean="0"/>
              <a:t>y servicios externos a banca </a:t>
            </a:r>
            <a:r>
              <a:rPr lang="es-MX" dirty="0" err="1" smtClean="0"/>
              <a:t>movil</a:t>
            </a:r>
            <a:r>
              <a:rPr lang="es-MX" dirty="0" smtClean="0"/>
              <a:t>.</a:t>
            </a:r>
            <a:endParaRPr lang="es-MX" dirty="0"/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Ejemplo:</a:t>
            </a:r>
          </a:p>
          <a:p>
            <a:pPr algn="just"/>
            <a:r>
              <a:rPr lang="es-MX" dirty="0" smtClean="0"/>
              <a:t>Iniciar sesión en banca móvil</a:t>
            </a:r>
            <a:endParaRPr lang="es-MX" dirty="0"/>
          </a:p>
        </p:txBody>
      </p:sp>
      <p:sp>
        <p:nvSpPr>
          <p:cNvPr id="12" name="Elipse 11"/>
          <p:cNvSpPr/>
          <p:nvPr/>
        </p:nvSpPr>
        <p:spPr>
          <a:xfrm>
            <a:off x="3358153" y="5114297"/>
            <a:ext cx="1490064" cy="554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CMM</a:t>
            </a:r>
            <a:endParaRPr lang="es-MX" dirty="0"/>
          </a:p>
        </p:txBody>
      </p:sp>
      <p:sp>
        <p:nvSpPr>
          <p:cNvPr id="14" name="Elipse 13"/>
          <p:cNvSpPr/>
          <p:nvPr/>
        </p:nvSpPr>
        <p:spPr>
          <a:xfrm>
            <a:off x="3355214" y="3905979"/>
            <a:ext cx="1490064" cy="554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FWS</a:t>
            </a:r>
            <a:endParaRPr lang="es-MX" dirty="0"/>
          </a:p>
        </p:txBody>
      </p:sp>
      <p:sp>
        <p:nvSpPr>
          <p:cNvPr id="16" name="Elipse 15"/>
          <p:cNvSpPr/>
          <p:nvPr/>
        </p:nvSpPr>
        <p:spPr>
          <a:xfrm>
            <a:off x="3355214" y="3269636"/>
            <a:ext cx="1490064" cy="554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SYBASE</a:t>
            </a:r>
            <a:endParaRPr lang="es-MX" dirty="0"/>
          </a:p>
        </p:txBody>
      </p:sp>
      <p:sp>
        <p:nvSpPr>
          <p:cNvPr id="17" name="Elipse 16"/>
          <p:cNvSpPr/>
          <p:nvPr/>
        </p:nvSpPr>
        <p:spPr>
          <a:xfrm>
            <a:off x="3355214" y="5717955"/>
            <a:ext cx="1490064" cy="554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AD</a:t>
            </a:r>
            <a:endParaRPr lang="es-MX" dirty="0"/>
          </a:p>
        </p:txBody>
      </p:sp>
      <p:cxnSp>
        <p:nvCxnSpPr>
          <p:cNvPr id="6" name="Conector angular 5"/>
          <p:cNvCxnSpPr>
            <a:stCxn id="4" idx="3"/>
            <a:endCxn id="16" idx="2"/>
          </p:cNvCxnSpPr>
          <p:nvPr/>
        </p:nvCxnSpPr>
        <p:spPr>
          <a:xfrm flipV="1">
            <a:off x="2493119" y="3546727"/>
            <a:ext cx="862095" cy="124100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4" idx="3"/>
            <a:endCxn id="14" idx="2"/>
          </p:cNvCxnSpPr>
          <p:nvPr/>
        </p:nvCxnSpPr>
        <p:spPr>
          <a:xfrm flipV="1">
            <a:off x="2493119" y="4183070"/>
            <a:ext cx="862095" cy="6046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4" idx="3"/>
            <a:endCxn id="12" idx="2"/>
          </p:cNvCxnSpPr>
          <p:nvPr/>
        </p:nvCxnSpPr>
        <p:spPr>
          <a:xfrm>
            <a:off x="2493119" y="4787731"/>
            <a:ext cx="865034" cy="6036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4" idx="3"/>
            <a:endCxn id="17" idx="2"/>
          </p:cNvCxnSpPr>
          <p:nvPr/>
        </p:nvCxnSpPr>
        <p:spPr>
          <a:xfrm>
            <a:off x="2493119" y="4787731"/>
            <a:ext cx="862095" cy="12073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157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72691" y="3034142"/>
            <a:ext cx="5666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4800" b="1" dirty="0" smtClean="0">
                <a:solidFill>
                  <a:schemeClr val="accent1">
                    <a:lumMod val="75000"/>
                  </a:schemeClr>
                </a:solidFill>
              </a:rPr>
              <a:t>GRACIAS</a:t>
            </a:r>
            <a:endParaRPr lang="es-EC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4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QUE ES UN MICROSERVICIO?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6" cy="2197540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Una “arquitectura de </a:t>
            </a:r>
            <a:r>
              <a:rPr lang="es-ES" sz="2400" dirty="0" smtClean="0"/>
              <a:t>microservicios</a:t>
            </a:r>
            <a:r>
              <a:rPr lang="es-ES" sz="2400" dirty="0"/>
              <a:t>” es un enfoque para desarrollar una aplicación software como una serie de pequeños servicios, cada uno ejecutándose de forma autónoma y comunicándose entre sí, por ejemplo, a través de peticiones HTTP a sus API</a:t>
            </a:r>
            <a:r>
              <a:rPr lang="es-ES" sz="2400" dirty="0" smtClean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92" y="4378037"/>
            <a:ext cx="3800475" cy="20859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783" y="4349988"/>
            <a:ext cx="3038909" cy="21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MICROSERVICIO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227" y="2061729"/>
            <a:ext cx="8558645" cy="42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6496" y="757573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dirty="0" smtClean="0"/>
              <a:t>MICROSERVICIO</a:t>
            </a:r>
            <a:endParaRPr lang="es-EC" dirty="0"/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594" y="1928812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10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VENTAJAS DE MICROSERVICIOS</a:t>
            </a:r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27" y="2415452"/>
            <a:ext cx="6346081" cy="349473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81192" y="2823989"/>
            <a:ext cx="46835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Independiente del lenguaje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Equipos pequeños de desarrollo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Iteraciones rápidas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Aislamiento de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Ideal para </a:t>
            </a:r>
            <a:r>
              <a:rPr lang="es-MX" sz="2400" dirty="0" err="1" smtClean="0"/>
              <a:t>contenerizar</a:t>
            </a:r>
            <a:endParaRPr lang="es-MX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Escalable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Muy distribuido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3135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C" dirty="0" smtClean="0"/>
              <a:t>DESVENTAJAS DE MICROSERVICIOS</a:t>
            </a:r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282" y="2222356"/>
            <a:ext cx="5837526" cy="370969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81192" y="2823989"/>
            <a:ext cx="46835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Complejidad de </a:t>
            </a:r>
            <a:r>
              <a:rPr lang="es-MX" sz="2400" dirty="0" err="1" smtClean="0"/>
              <a:t>distribucion</a:t>
            </a:r>
            <a:endParaRPr lang="es-MX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Difícil administración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Incrementar cantidad de servidores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Incrementar cantidad de bases de datos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7480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SERVICIOS </a:t>
            </a:r>
            <a:r>
              <a:rPr lang="es-EC" dirty="0" smtClean="0"/>
              <a:t>WEB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180496"/>
            <a:ext cx="5473243" cy="3678303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Un sistema de software </a:t>
            </a:r>
            <a:r>
              <a:rPr lang="es-MX" dirty="0"/>
              <a:t>que permite la comunicación y el intercambio de datos entre aplicaciones y </a:t>
            </a:r>
            <a:r>
              <a:rPr lang="es-MX" dirty="0" smtClean="0"/>
              <a:t>sistemas.</a:t>
            </a:r>
          </a:p>
          <a:p>
            <a:pPr algn="just"/>
            <a:r>
              <a:rPr lang="es-MX" dirty="0" smtClean="0"/>
              <a:t>Distintas </a:t>
            </a:r>
            <a:r>
              <a:rPr lang="es-MX" dirty="0"/>
              <a:t>aplicaciones de software desarrolladas en lenguajes de programación diferentes, y ejecutadas sobre cualquier plataforma, pueden utilizar los servicios web para intercambiar </a:t>
            </a:r>
            <a:r>
              <a:rPr lang="es-MX" dirty="0" smtClean="0"/>
              <a:t>datos.</a:t>
            </a:r>
          </a:p>
          <a:p>
            <a:pPr algn="just"/>
            <a:r>
              <a:rPr lang="es-MX" dirty="0"/>
              <a:t>L</a:t>
            </a:r>
            <a:r>
              <a:rPr lang="es-MX" dirty="0" smtClean="0"/>
              <a:t>a </a:t>
            </a:r>
            <a:r>
              <a:rPr lang="es-MX" dirty="0"/>
              <a:t>interacción se basa en el envío de solicitudes y respuestas entre un cliente y un </a:t>
            </a:r>
            <a:r>
              <a:rPr lang="es-MX" dirty="0" smtClean="0"/>
              <a:t>servidor</a:t>
            </a:r>
            <a:r>
              <a:rPr lang="es-MX" dirty="0"/>
              <a:t>.</a:t>
            </a:r>
            <a:r>
              <a:rPr lang="es-MX" dirty="0" smtClean="0"/>
              <a:t> </a:t>
            </a:r>
            <a:endParaRPr lang="es-MX" dirty="0"/>
          </a:p>
          <a:p>
            <a:pPr algn="just"/>
            <a:endParaRPr lang="es-EC" dirty="0"/>
          </a:p>
        </p:txBody>
      </p:sp>
      <p:pic>
        <p:nvPicPr>
          <p:cNvPr id="1026" name="Picture 2" descr="Web service architectur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83" y="2180496"/>
            <a:ext cx="5354925" cy="367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92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SERVICIOS WEB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algn="just"/>
            <a:r>
              <a:rPr lang="es-EC" sz="2000" b="1" dirty="0" smtClean="0"/>
              <a:t>SOAP </a:t>
            </a:r>
            <a:r>
              <a:rPr lang="es-EC" b="1" dirty="0"/>
              <a:t>(Simple </a:t>
            </a:r>
            <a:r>
              <a:rPr lang="es-EC" b="1" dirty="0" err="1"/>
              <a:t>Object</a:t>
            </a:r>
            <a:r>
              <a:rPr lang="es-EC" b="1" dirty="0"/>
              <a:t> Access </a:t>
            </a:r>
            <a:r>
              <a:rPr lang="es-EC" b="1" dirty="0" err="1"/>
              <a:t>Protocol</a:t>
            </a:r>
            <a:r>
              <a:rPr lang="es-EC" b="1" dirty="0"/>
              <a:t>)</a:t>
            </a:r>
            <a:r>
              <a:rPr lang="es-EC" sz="2000" b="1" dirty="0" smtClean="0"/>
              <a:t>:</a:t>
            </a:r>
          </a:p>
          <a:p>
            <a:pPr lvl="1" algn="just"/>
            <a:r>
              <a:rPr lang="es-MX" sz="1800" dirty="0"/>
              <a:t>Protocolo construido en XML que define cómo deben de realizarse las comunicaciones entre máquinas. </a:t>
            </a:r>
            <a:endParaRPr lang="es-MX" sz="1800" dirty="0" smtClean="0"/>
          </a:p>
          <a:p>
            <a:pPr lvl="1" algn="just"/>
            <a:r>
              <a:rPr lang="es-MX" sz="1800" dirty="0"/>
              <a:t>Establecer un contrato formal para describir la interfaz que ofrece el servicio </a:t>
            </a:r>
            <a:r>
              <a:rPr lang="es-MX" sz="1800" dirty="0" smtClean="0"/>
              <a:t>web</a:t>
            </a:r>
            <a:r>
              <a:rPr lang="es-MX" sz="1800" dirty="0"/>
              <a:t>.</a:t>
            </a:r>
          </a:p>
          <a:p>
            <a:pPr lvl="1" algn="just"/>
            <a:r>
              <a:rPr lang="es-MX" sz="1800" dirty="0" smtClean="0"/>
              <a:t>WSDL </a:t>
            </a:r>
            <a:r>
              <a:rPr lang="es-EC" sz="1800" dirty="0"/>
              <a:t>lenguaje basado en XML</a:t>
            </a:r>
            <a:r>
              <a:rPr lang="es-MX" sz="1800" dirty="0"/>
              <a:t> para </a:t>
            </a:r>
            <a:r>
              <a:rPr lang="es-MX" sz="1800" dirty="0" smtClean="0"/>
              <a:t>describir la </a:t>
            </a:r>
            <a:r>
              <a:rPr lang="es-EC" sz="1800" dirty="0" smtClean="0"/>
              <a:t>funcionalidad </a:t>
            </a:r>
            <a:r>
              <a:rPr lang="es-EC" sz="1800" dirty="0"/>
              <a:t>que </a:t>
            </a:r>
            <a:r>
              <a:rPr lang="es-EC" sz="1800" dirty="0" smtClean="0"/>
              <a:t>proporcionan</a:t>
            </a:r>
            <a:r>
              <a:rPr lang="es-MX" sz="1800" dirty="0" smtClean="0"/>
              <a:t> </a:t>
            </a:r>
            <a:r>
              <a:rPr lang="es-MX" sz="1800" dirty="0"/>
              <a:t>los servicios web y cómo acceder a </a:t>
            </a:r>
            <a:r>
              <a:rPr lang="es-MX" sz="1800" dirty="0" smtClean="0"/>
              <a:t>ellos. </a:t>
            </a:r>
            <a:endParaRPr lang="es-EC" sz="1800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77" t="790" r="303"/>
          <a:stretch/>
        </p:blipFill>
        <p:spPr>
          <a:xfrm>
            <a:off x="6677891" y="2258291"/>
            <a:ext cx="4793673" cy="389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9E083D504C4FF4BA756351742A83C5D" ma:contentTypeVersion="" ma:contentTypeDescription="Crear nuevo documento." ma:contentTypeScope="" ma:versionID="555400fb8570a162d966bf2a3fa78407">
  <xsd:schema xmlns:xsd="http://www.w3.org/2001/XMLSchema" xmlns:xs="http://www.w3.org/2001/XMLSchema" xmlns:p="http://schemas.microsoft.com/office/2006/metadata/properties" xmlns:ns2="86AC2B9B-A700-40D3-A8C7-0BFAC6B09E87" xmlns:ns3="86ac2b9b-a700-40d3-a8c7-0bfac6b09e87" xmlns:ns4="aeb5ba86-f505-4bf3-8dde-04d71750d5b1" targetNamespace="http://schemas.microsoft.com/office/2006/metadata/properties" ma:root="true" ma:fieldsID="5ec3dbd820ef3140515566bb3b891640" ns2:_="" ns3:_="" ns4:_="">
    <xsd:import namespace="86AC2B9B-A700-40D3-A8C7-0BFAC6B09E87"/>
    <xsd:import namespace="86ac2b9b-a700-40d3-a8c7-0bfac6b09e87"/>
    <xsd:import namespace="aeb5ba86-f505-4bf3-8dde-04d71750d5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Descripci_x00f3_n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AC2B9B-A700-40D3-A8C7-0BFAC6B09E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ac2b9b-a700-40d3-a8c7-0bfac6b09e87" elementFormDefault="qualified">
    <xsd:import namespace="http://schemas.microsoft.com/office/2006/documentManagement/types"/>
    <xsd:import namespace="http://schemas.microsoft.com/office/infopath/2007/PartnerControls"/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Descripci_x00f3_n" ma:index="15" nillable="true" ma:displayName="Descripción" ma:description="Contenido del directorio" ma:internalName="Descripci_x00f3_n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5ba86-f505-4bf3-8dde-04d71750d5b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ci_x00f3_n xmlns="86ac2b9b-a700-40d3-a8c7-0bfac6b09e87" xsi:nil="true"/>
  </documentManagement>
</p:properties>
</file>

<file path=customXml/itemProps1.xml><?xml version="1.0" encoding="utf-8"?>
<ds:datastoreItem xmlns:ds="http://schemas.openxmlformats.org/officeDocument/2006/customXml" ds:itemID="{BF08286B-D07C-439F-ABA9-03B0FF42EE23}"/>
</file>

<file path=customXml/itemProps2.xml><?xml version="1.0" encoding="utf-8"?>
<ds:datastoreItem xmlns:ds="http://schemas.openxmlformats.org/officeDocument/2006/customXml" ds:itemID="{F43874DE-954D-4671-A8AE-BD6912A388C0}"/>
</file>

<file path=customXml/itemProps3.xml><?xml version="1.0" encoding="utf-8"?>
<ds:datastoreItem xmlns:ds="http://schemas.openxmlformats.org/officeDocument/2006/customXml" ds:itemID="{072EF7D0-A515-4127-9A5A-E311C3C01368}"/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606</TotalTime>
  <Words>644</Words>
  <Application>Microsoft Office PowerPoint</Application>
  <PresentationFormat>Panorámica</PresentationFormat>
  <Paragraphs>107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Gill Sans MT</vt:lpstr>
      <vt:lpstr>Wingdings 2</vt:lpstr>
      <vt:lpstr>Dividendo</vt:lpstr>
      <vt:lpstr>MICROSERVICIOS</vt:lpstr>
      <vt:lpstr>AGENDA</vt:lpstr>
      <vt:lpstr>QUE ES UN MICROSERVICIO?</vt:lpstr>
      <vt:lpstr>MICROSERVICIO</vt:lpstr>
      <vt:lpstr>Presentación de PowerPoint</vt:lpstr>
      <vt:lpstr>VENTAJAS DE MICROSERVICIOS</vt:lpstr>
      <vt:lpstr>DESVENTAJAS DE MICROSERVICIOS</vt:lpstr>
      <vt:lpstr>SERVICIOS WEB</vt:lpstr>
      <vt:lpstr>SERVICIOS WEB</vt:lpstr>
      <vt:lpstr>SERVICIOS WEB</vt:lpstr>
      <vt:lpstr>TECNOLOGIAS UTILIZADAS</vt:lpstr>
      <vt:lpstr>TECNOLOGIAS UTILIZADAS</vt:lpstr>
      <vt:lpstr>HERRAMIENTAS PARA DESARROLLO</vt:lpstr>
      <vt:lpstr>Estructura BASE de microservicio</vt:lpstr>
      <vt:lpstr>Estructura BASE de microservicio</vt:lpstr>
      <vt:lpstr>Estructura BASE de microservicio</vt:lpstr>
      <vt:lpstr>Estructura BASE de microservicio</vt:lpstr>
      <vt:lpstr>Estructura BASE de microservicio</vt:lpstr>
      <vt:lpstr>Estructura BASE de microservicio</vt:lpstr>
      <vt:lpstr>ARQUITECTURA DE BANCA MÓVIL</vt:lpstr>
      <vt:lpstr>PLANTILLAS DE MICROSERVICIOS</vt:lpstr>
      <vt:lpstr>PLANTILLAS DE MICROSERVICIOS</vt:lpstr>
      <vt:lpstr>PLANTILLAS DE MICROSERVICIOS</vt:lpstr>
      <vt:lpstr>PLANTILLAS DE MICROSERVICIOS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Andreina Montoya Pow</dc:creator>
  <cp:lastModifiedBy>Andreina Montoya Pow</cp:lastModifiedBy>
  <cp:revision>75</cp:revision>
  <dcterms:created xsi:type="dcterms:W3CDTF">2019-06-11T21:30:51Z</dcterms:created>
  <dcterms:modified xsi:type="dcterms:W3CDTF">2019-06-13T19:11:02Z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0x01010069E083D504C4FF4BA756351742A83C5D</vt:lpwstr>
  </property>
</Properties>
</file>