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59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9E81B-ED57-4E2C-95CC-EDF6A7724078}" v="4" dt="2022-05-09T18:22:12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05/30/2022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05/30/2022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11"/>
          <p:cNvSpPr/>
          <p:nvPr/>
        </p:nvSpPr>
        <p:spPr>
          <a:xfrm>
            <a:off x="4301907" y="1452667"/>
            <a:ext cx="6727371" cy="3461658"/>
          </a:xfrm>
          <a:prstGeom prst="roundRect">
            <a:avLst>
              <a:gd name="adj" fmla="val 683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168400" dist="38100" dir="2700000" sx="103000" sy="103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700" dirty="0">
                <a:solidFill>
                  <a:srgbClr val="17B498"/>
                </a:solidFill>
                <a:latin typeface="Impact" panose="020B0806030902050204" pitchFamily="34" charset="0"/>
              </a:rPr>
              <a:t>Implementación Nuevo Esquema Recaudación Abierta</a:t>
            </a:r>
          </a:p>
          <a:p>
            <a:pPr algn="ctr"/>
            <a:endParaRPr lang="es-MX" sz="2700" dirty="0">
              <a:solidFill>
                <a:srgbClr val="17B498"/>
              </a:solidFill>
              <a:latin typeface="Impact" panose="020B0806030902050204" pitchFamily="34" charset="0"/>
            </a:endParaRPr>
          </a:p>
          <a:p>
            <a:pPr algn="ctr"/>
            <a:endParaRPr lang="es-MX" sz="1500" b="1" dirty="0">
              <a:solidFill>
                <a:schemeClr val="tx1"/>
              </a:solidFill>
            </a:endParaRPr>
          </a:p>
          <a:p>
            <a:pPr algn="just"/>
            <a:endParaRPr lang="es-MX" sz="13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196632" y="3183496"/>
            <a:ext cx="2937920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b="1" dirty="0">
                <a:solidFill>
                  <a:schemeClr val="accent3">
                    <a:lumMod val="50000"/>
                  </a:schemeClr>
                </a:solidFill>
              </a:rPr>
              <a:t>Agenda: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chemeClr val="accent3">
                    <a:lumMod val="50000"/>
                  </a:schemeClr>
                </a:solidFill>
              </a:rPr>
              <a:t>Antecedentes.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chemeClr val="accent3">
                    <a:lumMod val="50000"/>
                  </a:schemeClr>
                </a:solidFill>
              </a:rPr>
              <a:t>Diseño de la Vía Rápida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</a:rPr>
              <a:t>Plan </a:t>
            </a:r>
            <a:r>
              <a:rPr lang="es-MX" sz="1400" dirty="0">
                <a:solidFill>
                  <a:schemeClr val="accent3">
                    <a:lumMod val="50000"/>
                  </a:schemeClr>
                </a:solidFill>
              </a:rPr>
              <a:t>y estado actual del Proyecto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</a:rPr>
              <a:t>Informe </a:t>
            </a:r>
            <a:r>
              <a:rPr lang="es-MX" sz="1400" dirty="0">
                <a:solidFill>
                  <a:schemeClr val="accent3">
                    <a:lumMod val="50000"/>
                  </a:schemeClr>
                </a:solidFill>
              </a:rPr>
              <a:t>y Análisis QA SOAINT </a:t>
            </a:r>
          </a:p>
        </p:txBody>
      </p:sp>
    </p:spTree>
    <p:extLst>
      <p:ext uri="{BB962C8B-B14F-4D97-AF65-F5344CB8AC3E}">
        <p14:creationId xmlns:p14="http://schemas.microsoft.com/office/powerpoint/2010/main" val="23548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1817" y="421394"/>
            <a:ext cx="7102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pPr algn="r"/>
            <a:r>
              <a:rPr lang="es-EC" i="0" dirty="0"/>
              <a:t>Antecedentes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6B980B-CFB2-5226-CB06-590F2914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09" y="3759981"/>
            <a:ext cx="7690135" cy="2076043"/>
          </a:xfrm>
          <a:prstGeom prst="rect">
            <a:avLst/>
          </a:prstGeom>
        </p:spPr>
      </p:pic>
      <p:sp>
        <p:nvSpPr>
          <p:cNvPr id="6" name="Rectángulo redondeado 29">
            <a:extLst>
              <a:ext uri="{FF2B5EF4-FFF2-40B4-BE49-F238E27FC236}">
                <a16:creationId xmlns:a16="http://schemas.microsoft.com/office/drawing/2014/main" id="{0D5E12CA-B1A0-A9AF-026C-D7F837163082}"/>
              </a:ext>
            </a:extLst>
          </p:cNvPr>
          <p:cNvSpPr/>
          <p:nvPr/>
        </p:nvSpPr>
        <p:spPr>
          <a:xfrm>
            <a:off x="1004756" y="1337150"/>
            <a:ext cx="8444043" cy="2091850"/>
          </a:xfrm>
          <a:prstGeom prst="roundRect">
            <a:avLst/>
          </a:prstGeom>
          <a:noFill/>
          <a:ln>
            <a:solidFill>
              <a:srgbClr val="1EE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rgbClr val="FFC000"/>
                </a:solidFill>
                <a:latin typeface="+mj-lt"/>
              </a:rPr>
              <a:t>La ejecución de este proyecto nos permitirá:</a:t>
            </a:r>
            <a:endParaRPr lang="es-ES" sz="2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Aumentar la capacidad de Producción de Nuevas recaudaciones.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Reducción del 30% del tiempo de Implementación en cada recaudación nueva.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Permitirá integrar a múltiples comercio y redes (Banred, RedActiva, Facilito, etc.).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Arquitectura moderna de Microservicios, brinda escalabilidad.</a:t>
            </a:r>
          </a:p>
        </p:txBody>
      </p:sp>
    </p:spTree>
    <p:extLst>
      <p:ext uri="{BB962C8B-B14F-4D97-AF65-F5344CB8AC3E}">
        <p14:creationId xmlns:p14="http://schemas.microsoft.com/office/powerpoint/2010/main" val="21942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958000" y="421394"/>
            <a:ext cx="3733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pPr algn="r"/>
            <a:r>
              <a:rPr lang="es-EC" i="0" dirty="0">
                <a:solidFill>
                  <a:srgbClr val="009999"/>
                </a:solidFill>
              </a:rPr>
              <a:t>Diseño de la Vía Rápida</a:t>
            </a:r>
            <a:endParaRPr lang="es-EC" i="0" dirty="0"/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CE5910D-FC93-D74F-8A4E-047B46FDB5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91"/>
          <a:stretch/>
        </p:blipFill>
        <p:spPr>
          <a:xfrm>
            <a:off x="1642297" y="516117"/>
            <a:ext cx="7407573" cy="5887053"/>
          </a:xfrm>
          <a:prstGeom prst="rect">
            <a:avLst/>
          </a:prstGeom>
        </p:spPr>
      </p:pic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CE5910D-FC93-D74F-8A4E-047B46FDB5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45"/>
          <a:stretch/>
        </p:blipFill>
        <p:spPr>
          <a:xfrm>
            <a:off x="9505445" y="1006169"/>
            <a:ext cx="2186270" cy="460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41817" y="421394"/>
            <a:ext cx="7102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pPr algn="r"/>
            <a:r>
              <a:rPr lang="es-EC" i="0" dirty="0">
                <a:solidFill>
                  <a:srgbClr val="009999"/>
                </a:solidFill>
              </a:rPr>
              <a:t>Plan y estado actual del Proyecto</a:t>
            </a:r>
            <a:endParaRPr lang="es-EC" i="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2008FB1-7B24-6245-5234-2B76DCD2B6E0}"/>
              </a:ext>
            </a:extLst>
          </p:cNvPr>
          <p:cNvGrpSpPr/>
          <p:nvPr/>
        </p:nvGrpSpPr>
        <p:grpSpPr>
          <a:xfrm>
            <a:off x="768625" y="1138691"/>
            <a:ext cx="10018643" cy="4095918"/>
            <a:chOff x="768625" y="1138691"/>
            <a:chExt cx="10018643" cy="409591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63962DD-F04C-3FD6-3915-7221FA6C2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8625" y="1138691"/>
              <a:ext cx="10018643" cy="4095918"/>
            </a:xfrm>
            <a:prstGeom prst="rect">
              <a:avLst/>
            </a:prstGeom>
          </p:spPr>
        </p:pic>
        <p:sp>
          <p:nvSpPr>
            <p:cNvPr id="5" name="Rectángulo: esquinas redondeadas 3">
              <a:extLst>
                <a:ext uri="{FF2B5EF4-FFF2-40B4-BE49-F238E27FC236}">
                  <a16:creationId xmlns:a16="http://schemas.microsoft.com/office/drawing/2014/main" id="{B36D6327-57ED-3CF1-2974-0302870B6CCD}"/>
                </a:ext>
              </a:extLst>
            </p:cNvPr>
            <p:cNvSpPr/>
            <p:nvPr/>
          </p:nvSpPr>
          <p:spPr>
            <a:xfrm>
              <a:off x="4125806" y="1497496"/>
              <a:ext cx="1681313" cy="3578087"/>
            </a:xfrm>
            <a:prstGeom prst="roundRect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33 Flecha a la derecha con bandas">
            <a:extLst>
              <a:ext uri="{FF2B5EF4-FFF2-40B4-BE49-F238E27FC236}">
                <a16:creationId xmlns:a16="http://schemas.microsoft.com/office/drawing/2014/main" id="{2A947DCC-23F5-5B0E-F6BF-2C39A426778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45241" y="5367131"/>
            <a:ext cx="4223941" cy="731635"/>
          </a:xfrm>
          <a:prstGeom prst="stripedRightArrow">
            <a:avLst/>
          </a:prstGeom>
          <a:solidFill>
            <a:srgbClr val="008996"/>
          </a:soli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MX" sz="1200" kern="0" dirty="0">
                <a:solidFill>
                  <a:schemeClr val="tx1"/>
                </a:solidFill>
                <a:latin typeface="Calibri"/>
                <a:sym typeface="Gill Sans"/>
              </a:rPr>
              <a:t>                                       </a:t>
            </a:r>
            <a:r>
              <a:rPr lang="es-MX" sz="1200" kern="0" dirty="0">
                <a:solidFill>
                  <a:schemeClr val="tx1"/>
                </a:solidFill>
                <a:sym typeface="Gill Sans"/>
              </a:rPr>
              <a:t>               </a:t>
            </a:r>
            <a:endParaRPr lang="es-MX" kern="0" dirty="0">
              <a:solidFill>
                <a:schemeClr val="tx1"/>
              </a:solidFill>
              <a:sym typeface="Gill Sans"/>
            </a:endParaRPr>
          </a:p>
          <a:p>
            <a:pPr>
              <a:defRPr/>
            </a:pPr>
            <a:r>
              <a:rPr lang="es-MX" sz="1200" kern="0" dirty="0">
                <a:solidFill>
                  <a:schemeClr val="tx1"/>
                </a:solidFill>
                <a:latin typeface="Calibri"/>
                <a:sym typeface="Gill Sans"/>
              </a:rPr>
              <a:t> </a:t>
            </a:r>
            <a:endParaRPr lang="es-MX" kern="0" dirty="0">
              <a:solidFill>
                <a:schemeClr val="tx1"/>
              </a:solidFill>
              <a:latin typeface="Calibri"/>
              <a:sym typeface="Gill Sans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87532D-26FB-B241-6234-E5F5439E00C2}"/>
              </a:ext>
            </a:extLst>
          </p:cNvPr>
          <p:cNvSpPr txBox="1"/>
          <p:nvPr/>
        </p:nvSpPr>
        <p:spPr>
          <a:xfrm>
            <a:off x="1655244" y="5959709"/>
            <a:ext cx="448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25%</a:t>
            </a:r>
          </a:p>
        </p:txBody>
      </p:sp>
      <p:sp>
        <p:nvSpPr>
          <p:cNvPr id="8" name="TextBox 74">
            <a:extLst>
              <a:ext uri="{FF2B5EF4-FFF2-40B4-BE49-F238E27FC236}">
                <a16:creationId xmlns:a16="http://schemas.microsoft.com/office/drawing/2014/main" id="{C0C87822-A9CE-CB52-6C65-3F5D5AB6D267}"/>
              </a:ext>
            </a:extLst>
          </p:cNvPr>
          <p:cNvSpPr txBox="1"/>
          <p:nvPr/>
        </p:nvSpPr>
        <p:spPr>
          <a:xfrm>
            <a:off x="768625" y="5966989"/>
            <a:ext cx="379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0%</a:t>
            </a:r>
          </a:p>
        </p:txBody>
      </p:sp>
      <p:sp>
        <p:nvSpPr>
          <p:cNvPr id="9" name="TextBox 75">
            <a:extLst>
              <a:ext uri="{FF2B5EF4-FFF2-40B4-BE49-F238E27FC236}">
                <a16:creationId xmlns:a16="http://schemas.microsoft.com/office/drawing/2014/main" id="{748378DF-70D7-4546-9035-F96337FD9851}"/>
              </a:ext>
            </a:extLst>
          </p:cNvPr>
          <p:cNvSpPr txBox="1"/>
          <p:nvPr/>
        </p:nvSpPr>
        <p:spPr>
          <a:xfrm>
            <a:off x="2497880" y="5974546"/>
            <a:ext cx="448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50%</a:t>
            </a:r>
          </a:p>
        </p:txBody>
      </p:sp>
      <p:sp>
        <p:nvSpPr>
          <p:cNvPr id="10" name="TextBox 76">
            <a:extLst>
              <a:ext uri="{FF2B5EF4-FFF2-40B4-BE49-F238E27FC236}">
                <a16:creationId xmlns:a16="http://schemas.microsoft.com/office/drawing/2014/main" id="{376FBC83-7FDC-A0FD-D3F7-117F3E19A548}"/>
              </a:ext>
            </a:extLst>
          </p:cNvPr>
          <p:cNvSpPr txBox="1"/>
          <p:nvPr/>
        </p:nvSpPr>
        <p:spPr>
          <a:xfrm>
            <a:off x="4125807" y="5959710"/>
            <a:ext cx="517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100%</a:t>
            </a:r>
          </a:p>
        </p:txBody>
      </p:sp>
      <p:sp>
        <p:nvSpPr>
          <p:cNvPr id="11" name="TextBox 78">
            <a:extLst>
              <a:ext uri="{FF2B5EF4-FFF2-40B4-BE49-F238E27FC236}">
                <a16:creationId xmlns:a16="http://schemas.microsoft.com/office/drawing/2014/main" id="{CD2FB79F-3D7A-928C-E19E-6D29F9C23920}"/>
              </a:ext>
            </a:extLst>
          </p:cNvPr>
          <p:cNvSpPr txBox="1"/>
          <p:nvPr/>
        </p:nvSpPr>
        <p:spPr>
          <a:xfrm>
            <a:off x="3271543" y="5973544"/>
            <a:ext cx="448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75%</a:t>
            </a:r>
          </a:p>
        </p:txBody>
      </p:sp>
      <p:sp>
        <p:nvSpPr>
          <p:cNvPr id="12" name="193 Rectángulo">
            <a:extLst>
              <a:ext uri="{FF2B5EF4-FFF2-40B4-BE49-F238E27FC236}">
                <a16:creationId xmlns:a16="http://schemas.microsoft.com/office/drawing/2014/main" id="{68B5CA39-B33A-B3A2-7E1D-2F5465F6391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000681" y="5590784"/>
            <a:ext cx="658769" cy="382760"/>
          </a:xfrm>
          <a:prstGeom prst="rect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2800" u="sng">
              <a:solidFill>
                <a:srgbClr val="FFFF00"/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13" name="194 Rectángulo">
            <a:extLst>
              <a:ext uri="{FF2B5EF4-FFF2-40B4-BE49-F238E27FC236}">
                <a16:creationId xmlns:a16="http://schemas.microsoft.com/office/drawing/2014/main" id="{E874E5C1-3F47-C8D4-EC94-ED35C5DCEA91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 flipV="1">
            <a:off x="1000681" y="5594166"/>
            <a:ext cx="640080" cy="216620"/>
          </a:xfrm>
          <a:prstGeom prst="rect">
            <a:avLst/>
          </a:prstGeom>
          <a:solidFill>
            <a:srgbClr val="14B498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2800" u="sng" dirty="0">
              <a:solidFill>
                <a:srgbClr val="FFFF00"/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6E1357-E109-F200-2360-1892F600EA76}"/>
              </a:ext>
            </a:extLst>
          </p:cNvPr>
          <p:cNvSpPr txBox="1"/>
          <p:nvPr/>
        </p:nvSpPr>
        <p:spPr>
          <a:xfrm>
            <a:off x="1077729" y="5634990"/>
            <a:ext cx="626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17%  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AF13A45-D003-7386-3A19-4F27D374B6D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82686" y="5604155"/>
            <a:ext cx="233424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84150" lvl="1" indent="-182563" defTabSz="912813" fontAlgn="base">
              <a:spcBef>
                <a:spcPct val="20000"/>
              </a:spcBef>
              <a:spcAft>
                <a:spcPct val="0"/>
              </a:spcAft>
              <a:buClr>
                <a:srgbClr val="61B8CD"/>
              </a:buClr>
              <a:buSzPct val="80000"/>
            </a:pPr>
            <a:r>
              <a:rPr lang="es-MX" sz="1000" b="1" dirty="0">
                <a:latin typeface="Telefonica Headline Light" pitchFamily="2" charset="0"/>
                <a:ea typeface="Arial Unicode MS" pitchFamily="34" charset="-128"/>
                <a:cs typeface="Arial Unicode MS" pitchFamily="34" charset="-128"/>
                <a:sym typeface="Gill Sans"/>
              </a:rPr>
              <a:t>Avance Real            </a:t>
            </a:r>
            <a:endParaRPr lang="es-MX" sz="1000" b="1" u="sng" dirty="0">
              <a:latin typeface="Telefonica Headline Light" pitchFamily="2" charset="0"/>
              <a:ea typeface="Arial Unicode MS" pitchFamily="34" charset="-128"/>
              <a:cs typeface="Arial Unicode MS" pitchFamily="34" charset="-128"/>
              <a:sym typeface="Gill Sans"/>
            </a:endParaRP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BC77BEAA-5FE1-F4BF-B590-E34F86A4177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82686" y="5810787"/>
            <a:ext cx="253501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84150" lvl="1" indent="-182563" defTabSz="912813" fontAlgn="base">
              <a:spcBef>
                <a:spcPct val="20000"/>
              </a:spcBef>
              <a:spcAft>
                <a:spcPct val="0"/>
              </a:spcAft>
              <a:buClr>
                <a:srgbClr val="61B8CD"/>
              </a:buClr>
              <a:buSzPct val="80000"/>
            </a:pPr>
            <a:r>
              <a:rPr lang="es-MX" sz="1000" b="1" dirty="0">
                <a:latin typeface="Telefonica Headline Light" pitchFamily="2" charset="0"/>
                <a:ea typeface="Arial Unicode MS" pitchFamily="34" charset="-128"/>
                <a:cs typeface="Arial Unicode MS" pitchFamily="34" charset="-128"/>
                <a:sym typeface="Gill Sans"/>
              </a:rPr>
              <a:t>Avance Planeado   </a:t>
            </a:r>
            <a:endParaRPr lang="es-MX" sz="1000" b="1" u="sng" dirty="0">
              <a:latin typeface="Telefonica Headline Light" pitchFamily="2" charset="0"/>
              <a:ea typeface="Arial Unicode MS" pitchFamily="34" charset="-128"/>
              <a:cs typeface="Arial Unicode MS" pitchFamily="34" charset="-128"/>
              <a:sym typeface="Gill Sans"/>
            </a:endParaRPr>
          </a:p>
        </p:txBody>
      </p:sp>
      <p:sp>
        <p:nvSpPr>
          <p:cNvPr id="17" name="188 Rectángulo">
            <a:extLst>
              <a:ext uri="{FF2B5EF4-FFF2-40B4-BE49-F238E27FC236}">
                <a16:creationId xmlns:a16="http://schemas.microsoft.com/office/drawing/2014/main" id="{9D46DC29-F80E-C425-7577-BAB7359F04D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639084" y="5596154"/>
            <a:ext cx="160423" cy="157834"/>
          </a:xfrm>
          <a:prstGeom prst="rect">
            <a:avLst/>
          </a:prstGeom>
          <a:solidFill>
            <a:srgbClr val="14B498"/>
          </a:solidFill>
          <a:ln>
            <a:solidFill>
              <a:srgbClr val="4BA57E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2800" u="sng">
              <a:solidFill>
                <a:srgbClr val="FFFF00"/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18" name="165 Rectángulo">
            <a:extLst>
              <a:ext uri="{FF2B5EF4-FFF2-40B4-BE49-F238E27FC236}">
                <a16:creationId xmlns:a16="http://schemas.microsoft.com/office/drawing/2014/main" id="{760F8485-B994-5C99-F6FE-326E692C18CD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646697" y="5815710"/>
            <a:ext cx="160423" cy="157834"/>
          </a:xfrm>
          <a:prstGeom prst="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2800" u="sng">
              <a:solidFill>
                <a:prstClr val="white"/>
              </a:solidFill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6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50366" y="478485"/>
            <a:ext cx="813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pPr algn="r"/>
            <a:r>
              <a:rPr lang="es-MX" i="0" dirty="0">
                <a:solidFill>
                  <a:srgbClr val="009999"/>
                </a:solidFill>
              </a:rPr>
              <a:t>Informe y Análisis QA SOAINT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02660" y="770872"/>
            <a:ext cx="109324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C000"/>
              </a:buClr>
            </a:pPr>
            <a:r>
              <a:rPr lang="es-ES" sz="2000" b="1" dirty="0">
                <a:solidFill>
                  <a:srgbClr val="1CB498"/>
                </a:solidFill>
              </a:rPr>
              <a:t>Recomendaciones</a:t>
            </a:r>
          </a:p>
          <a:p>
            <a:pPr>
              <a:buClr>
                <a:srgbClr val="FFC000"/>
              </a:buClr>
            </a:pPr>
            <a:endParaRPr lang="es-ES" sz="1600" b="1" dirty="0">
              <a:solidFill>
                <a:srgbClr val="1CB498"/>
              </a:solidFill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sz="1600" b="1" dirty="0"/>
              <a:t>Alta Disponibilidad</a:t>
            </a:r>
          </a:p>
          <a:p>
            <a:pPr lvl="1">
              <a:buClr>
                <a:srgbClr val="FFC000"/>
              </a:buClr>
            </a:pP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Message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Boker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: se recomienda implementar alta disponibilidad, o  utilizar solución open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source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como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Cloudevents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o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RabbitMQ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en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standalone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o dentro de infraestructura de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openshift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>
              <a:buClr>
                <a:srgbClr val="FFC000"/>
              </a:buClr>
            </a:pPr>
            <a:endParaRPr lang="es-ES" sz="1600" dirty="0"/>
          </a:p>
          <a:p>
            <a:pPr lvl="1">
              <a:buClr>
                <a:srgbClr val="FFC000"/>
              </a:buClr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BB: Agregar alta disponibilidad en el manejador de colas elevan significativamente los costes en la infraestructura 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sz="1600" b="1" dirty="0"/>
              <a:t>Base de Datos</a:t>
            </a:r>
          </a:p>
          <a:p>
            <a:pPr marL="444500" indent="-444500">
              <a:buClr>
                <a:srgbClr val="FFC000"/>
              </a:buClr>
            </a:pPr>
            <a:r>
              <a:rPr lang="es-ES" sz="1600" dirty="0"/>
              <a:t>	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Paquete Base de Datos, Se recomienda desacoplar la lógica del negocio a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microservicios</a:t>
            </a:r>
            <a:endParaRPr lang="es-E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444500" indent="-444500">
              <a:buClr>
                <a:srgbClr val="FFC000"/>
              </a:buClr>
            </a:pPr>
            <a:endParaRPr lang="es-ES" sz="1600" dirty="0"/>
          </a:p>
          <a:p>
            <a:pPr marL="444500" indent="-444500">
              <a:buClr>
                <a:srgbClr val="FFC000"/>
              </a:buClr>
            </a:pPr>
            <a:r>
              <a:rPr lang="es-ES" sz="1600" b="1" dirty="0" smtClean="0">
                <a:solidFill>
                  <a:schemeClr val="accent6">
                    <a:lumMod val="75000"/>
                  </a:schemeClr>
                </a:solidFill>
              </a:rPr>
              <a:t>          BB: Le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hemos dado acogida de la siguiente manera: se ha creado SP nuevos genéricos. Es inevitable el uso de SP, ya que desde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</a:rPr>
              <a:t>Microservicio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no se pueden invocar operaciones directa a la base.</a:t>
            </a:r>
          </a:p>
          <a:p>
            <a:pPr marL="444500" indent="-444500">
              <a:buClr>
                <a:srgbClr val="FFC000"/>
              </a:buClr>
            </a:pPr>
            <a:endParaRPr lang="es-ES" sz="1600" dirty="0"/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sz="1600" b="1" dirty="0"/>
              <a:t>Integración con proveedores</a:t>
            </a:r>
          </a:p>
          <a:p>
            <a:pPr marL="444500">
              <a:buClr>
                <a:srgbClr val="FFC000"/>
              </a:buClr>
            </a:pP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Se recomienda un único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microservicio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tipo proxy, para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enrutar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a cada uno de los servicios expuestos por los proveedores</a:t>
            </a:r>
          </a:p>
          <a:p>
            <a:pPr marL="444500">
              <a:buClr>
                <a:srgbClr val="FFC000"/>
              </a:buClr>
            </a:pPr>
            <a:endParaRPr lang="es-ES" sz="1600" dirty="0"/>
          </a:p>
          <a:p>
            <a:pPr marL="444500">
              <a:buClr>
                <a:srgbClr val="FFC000"/>
              </a:buClr>
            </a:pPr>
            <a:r>
              <a:rPr lang="es-ES" sz="1600" b="1" dirty="0" smtClean="0">
                <a:solidFill>
                  <a:schemeClr val="accent6">
                    <a:lumMod val="75000"/>
                  </a:schemeClr>
                </a:solidFill>
              </a:rPr>
              <a:t>BB: Existe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el riesgo latente que un proveedor presente fallas en su servicio o su volumen de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</a:rPr>
              <a:t>transaccionalidad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sea muy elevada que degrade el rendimiento del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</a:rPr>
              <a:t>microservidio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, afectando a las demás recaudaciones </a:t>
            </a:r>
          </a:p>
        </p:txBody>
      </p:sp>
    </p:spTree>
    <p:extLst>
      <p:ext uri="{BB962C8B-B14F-4D97-AF65-F5344CB8AC3E}">
        <p14:creationId xmlns:p14="http://schemas.microsoft.com/office/powerpoint/2010/main" val="18855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750366" y="478485"/>
            <a:ext cx="813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pPr algn="r"/>
            <a:r>
              <a:rPr lang="es-MX" i="0" dirty="0">
                <a:solidFill>
                  <a:srgbClr val="009999"/>
                </a:solidFill>
              </a:rPr>
              <a:t>Informe y Análisis QA SOAINT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184835" y="770872"/>
            <a:ext cx="10528300" cy="5239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C000"/>
              </a:buClr>
            </a:pPr>
            <a:r>
              <a:rPr lang="es-ES" sz="2000" b="1" dirty="0">
                <a:solidFill>
                  <a:srgbClr val="1CB498"/>
                </a:solidFill>
              </a:rPr>
              <a:t>Recomendaciones</a:t>
            </a:r>
          </a:p>
          <a:p>
            <a:pPr>
              <a:buClr>
                <a:srgbClr val="FFC000"/>
              </a:buClr>
            </a:pPr>
            <a:endParaRPr lang="es-ES" sz="1600" b="1" dirty="0">
              <a:solidFill>
                <a:srgbClr val="1CB498"/>
              </a:solidFill>
            </a:endParaRPr>
          </a:p>
          <a:p>
            <a:pPr marL="444500">
              <a:buClr>
                <a:srgbClr val="FFC000"/>
              </a:buClr>
            </a:pPr>
            <a:endParaRPr lang="es-ES" sz="1600" dirty="0"/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sz="1600" b="1" dirty="0" smtClean="0"/>
              <a:t>Diagramas</a:t>
            </a:r>
            <a:endParaRPr lang="es-ES" sz="1600" b="1" dirty="0"/>
          </a:p>
          <a:p>
            <a:pPr>
              <a:buClr>
                <a:srgbClr val="FFC000"/>
              </a:buClr>
              <a:tabLst>
                <a:tab pos="444500" algn="l"/>
              </a:tabLst>
            </a:pPr>
            <a:r>
              <a:rPr lang="es-ES" sz="1600" dirty="0"/>
              <a:t>	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Se recomienda elaborar Diagramas de Despliegue, Procesos y Dependencias</a:t>
            </a:r>
          </a:p>
          <a:p>
            <a:pPr>
              <a:buClr>
                <a:srgbClr val="FFC000"/>
              </a:buClr>
              <a:tabLst>
                <a:tab pos="444500" algn="l"/>
              </a:tabLst>
            </a:pPr>
            <a:endParaRPr lang="es-ES" sz="1600" dirty="0" smtClean="0"/>
          </a:p>
          <a:p>
            <a:pPr>
              <a:buClr>
                <a:srgbClr val="FFC000"/>
              </a:buClr>
              <a:tabLst>
                <a:tab pos="444500" algn="l"/>
              </a:tabLst>
            </a:pPr>
            <a:r>
              <a:rPr lang="es-ES" sz="1600" dirty="0"/>
              <a:t>	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BB: Se están elaborando los diagramas solicitados en conjunto con ARQ y Proveedor</a:t>
            </a:r>
          </a:p>
          <a:p>
            <a:pPr>
              <a:buClr>
                <a:srgbClr val="FFC000"/>
              </a:buClr>
              <a:tabLst>
                <a:tab pos="444500" algn="l"/>
              </a:tabLst>
            </a:pPr>
            <a:endParaRPr lang="es-ES" sz="1600" dirty="0"/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sz="1600" b="1" dirty="0"/>
              <a:t>Patrón de Diseño</a:t>
            </a:r>
          </a:p>
          <a:p>
            <a:pPr>
              <a:buClr>
                <a:srgbClr val="FFC000"/>
              </a:buClr>
              <a:tabLst>
                <a:tab pos="444500" algn="l"/>
              </a:tabLst>
            </a:pPr>
            <a:r>
              <a:rPr lang="es-ES" sz="1600" dirty="0"/>
              <a:t>	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Se recomienda aplicar la metodología “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twelve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-factor app” </a:t>
            </a:r>
            <a:endParaRPr lang="es-E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rgbClr val="FFC000"/>
              </a:buClr>
              <a:tabLst>
                <a:tab pos="444500" algn="l"/>
              </a:tabLst>
            </a:pPr>
            <a:endParaRPr lang="es-E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444500">
              <a:buClr>
                <a:srgbClr val="FFC000"/>
              </a:buClr>
              <a:tabLst>
                <a:tab pos="444500" algn="l"/>
              </a:tabLst>
            </a:pPr>
            <a:r>
              <a:rPr lang="es-ES" sz="1600" b="1" dirty="0" smtClean="0">
                <a:solidFill>
                  <a:schemeClr val="accent6">
                    <a:lumMod val="75000"/>
                  </a:schemeClr>
                </a:solidFill>
              </a:rPr>
              <a:t>BB: Los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desarrollos de los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</a:rPr>
              <a:t>microservicios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se diseñan bajo el patrón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</a:rPr>
              <a:t>twelve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-factor app</a:t>
            </a:r>
          </a:p>
          <a:p>
            <a:pPr>
              <a:buClr>
                <a:srgbClr val="FFC000"/>
              </a:buClr>
              <a:tabLst>
                <a:tab pos="444500" algn="l"/>
              </a:tabLst>
            </a:pPr>
            <a:endParaRPr lang="es-ES" sz="1600" dirty="0"/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s-ES" sz="1600" b="1" dirty="0"/>
              <a:t>Seguridad</a:t>
            </a:r>
          </a:p>
          <a:p>
            <a:pPr>
              <a:buClr>
                <a:srgbClr val="FFC000"/>
              </a:buClr>
              <a:tabLst>
                <a:tab pos="268288" algn="l"/>
              </a:tabLst>
            </a:pPr>
            <a:r>
              <a:rPr lang="es-ES" sz="1600" dirty="0"/>
              <a:t>	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Identificar puertos y protocolos, usar conexiones seguras como https,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mqtt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amqp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s-ES" sz="1600" dirty="0" err="1" smtClean="0">
                <a:solidFill>
                  <a:schemeClr val="accent1">
                    <a:lumMod val="50000"/>
                  </a:schemeClr>
                </a:solidFill>
              </a:rPr>
              <a:t>etc</a:t>
            </a:r>
            <a:endParaRPr lang="es-E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rgbClr val="FFC000"/>
              </a:buClr>
              <a:tabLst>
                <a:tab pos="268288" algn="l"/>
              </a:tabLst>
            </a:pPr>
            <a:endParaRPr lang="es-ES" sz="1600" dirty="0">
              <a:solidFill>
                <a:schemeClr val="accent1">
                  <a:lumMod val="50000"/>
                </a:schemeClr>
              </a:solidFill>
            </a:endParaRPr>
          </a:p>
          <a:p>
            <a:pPr indent="268288">
              <a:buClr>
                <a:srgbClr val="FFC000"/>
              </a:buClr>
              <a:tabLst>
                <a:tab pos="268288" algn="l"/>
              </a:tabLst>
            </a:pPr>
            <a:r>
              <a:rPr lang="es-ES" sz="1600" b="1" dirty="0" smtClean="0">
                <a:solidFill>
                  <a:schemeClr val="accent6">
                    <a:lumMod val="75000"/>
                  </a:schemeClr>
                </a:solidFill>
              </a:rPr>
              <a:t>BB: Actualmente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usamos conexiones seguras para la conexión entre aplicaciones </a:t>
            </a:r>
          </a:p>
          <a:p>
            <a:pPr>
              <a:buClr>
                <a:srgbClr val="FFC000"/>
              </a:buClr>
              <a:tabLst>
                <a:tab pos="268288" algn="l"/>
              </a:tabLst>
            </a:pPr>
            <a:endParaRPr lang="es-ES" sz="1600" dirty="0"/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s-E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1 Conector recto"/>
          <p:cNvCxnSpPr/>
          <p:nvPr/>
        </p:nvCxnSpPr>
        <p:spPr>
          <a:xfrm flipH="1">
            <a:off x="5541815" y="1406634"/>
            <a:ext cx="83128" cy="38693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/>
          <p:cNvGrpSpPr/>
          <p:nvPr/>
        </p:nvGrpSpPr>
        <p:grpSpPr>
          <a:xfrm>
            <a:off x="6283208" y="1259903"/>
            <a:ext cx="5189392" cy="4016085"/>
            <a:chOff x="6327498" y="1546200"/>
            <a:chExt cx="4555626" cy="3483799"/>
          </a:xfrm>
        </p:grpSpPr>
        <p:grpSp>
          <p:nvGrpSpPr>
            <p:cNvPr id="8" name="Grupo 7"/>
            <p:cNvGrpSpPr/>
            <p:nvPr/>
          </p:nvGrpSpPr>
          <p:grpSpPr>
            <a:xfrm>
              <a:off x="6327498" y="1546200"/>
              <a:ext cx="4206747" cy="3483799"/>
              <a:chOff x="1115889" y="1944623"/>
              <a:chExt cx="4206747" cy="3578604"/>
            </a:xfrm>
          </p:grpSpPr>
          <p:sp>
            <p:nvSpPr>
              <p:cNvPr id="10" name="Rectángulo redondeado 9"/>
              <p:cNvSpPr/>
              <p:nvPr/>
            </p:nvSpPr>
            <p:spPr>
              <a:xfrm>
                <a:off x="1115889" y="1944623"/>
                <a:ext cx="4176464" cy="3578604"/>
              </a:xfrm>
              <a:prstGeom prst="roundRect">
                <a:avLst/>
              </a:prstGeom>
              <a:ln>
                <a:solidFill>
                  <a:srgbClr val="17B498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C" sz="1600"/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1115889" y="2431145"/>
                <a:ext cx="4206747" cy="2736305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 sz="1600"/>
              </a:p>
            </p:txBody>
          </p:sp>
        </p:grpSp>
        <p:sp>
          <p:nvSpPr>
            <p:cNvPr id="9" name="CuadroTexto 8"/>
            <p:cNvSpPr txBox="1"/>
            <p:nvPr/>
          </p:nvSpPr>
          <p:spPr>
            <a:xfrm>
              <a:off x="6641796" y="2127966"/>
              <a:ext cx="4241328" cy="2135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RECOMENDACIONES</a:t>
              </a:r>
            </a:p>
            <a:p>
              <a:endParaRPr lang="es-MX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s-MX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COLAS MQ 2DO NODO IBM</a:t>
              </a:r>
              <a:endParaRPr lang="es-MX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s-MX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SUBIR A QA LOS SP’S </a:t>
              </a:r>
            </a:p>
            <a:p>
              <a:r>
                <a:rPr lang="es-MX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REVISAR EL CHECKLIST EN JULIO 12FACTOR</a:t>
              </a:r>
            </a:p>
            <a:p>
              <a:r>
                <a:rPr lang="es-MX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LIBRERIAS EN NEXUS MICROS DE INTERFASE</a:t>
              </a:r>
            </a:p>
            <a:p>
              <a:endParaRPr lang="es-MX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s-MX" sz="14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s-MX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07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1425527" y="1340995"/>
            <a:ext cx="3275764" cy="5191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</a:rPr>
              <a:t>Propuesta </a:t>
            </a:r>
            <a:r>
              <a:rPr lang="es-MX" b="1" dirty="0">
                <a:solidFill>
                  <a:schemeClr val="accent4">
                    <a:lumMod val="75000"/>
                  </a:schemeClr>
                </a:solidFill>
              </a:rPr>
              <a:t>Económica</a:t>
            </a:r>
            <a:endParaRPr lang="es-EC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" name="71 Conector recto"/>
          <p:cNvCxnSpPr/>
          <p:nvPr/>
        </p:nvCxnSpPr>
        <p:spPr>
          <a:xfrm flipH="1">
            <a:off x="5541815" y="1406634"/>
            <a:ext cx="83128" cy="38693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/>
          <p:cNvGrpSpPr/>
          <p:nvPr/>
        </p:nvGrpSpPr>
        <p:grpSpPr>
          <a:xfrm>
            <a:off x="6283208" y="1764243"/>
            <a:ext cx="5189392" cy="3173271"/>
            <a:chOff x="6327498" y="1983696"/>
            <a:chExt cx="4555626" cy="2752691"/>
          </a:xfrm>
        </p:grpSpPr>
        <p:grpSp>
          <p:nvGrpSpPr>
            <p:cNvPr id="8" name="Grupo 7"/>
            <p:cNvGrpSpPr/>
            <p:nvPr/>
          </p:nvGrpSpPr>
          <p:grpSpPr>
            <a:xfrm>
              <a:off x="6327498" y="1983696"/>
              <a:ext cx="4305006" cy="2752691"/>
              <a:chOff x="1115889" y="2394024"/>
              <a:chExt cx="4305006" cy="2827600"/>
            </a:xfrm>
          </p:grpSpPr>
          <p:sp>
            <p:nvSpPr>
              <p:cNvPr id="10" name="Rectángulo redondeado 9"/>
              <p:cNvSpPr/>
              <p:nvPr/>
            </p:nvSpPr>
            <p:spPr>
              <a:xfrm>
                <a:off x="1115889" y="2465185"/>
                <a:ext cx="4176464" cy="2756439"/>
              </a:xfrm>
              <a:prstGeom prst="roundRect">
                <a:avLst/>
              </a:prstGeom>
              <a:ln>
                <a:solidFill>
                  <a:srgbClr val="17B498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C" sz="1600"/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1214148" y="2394024"/>
                <a:ext cx="4206747" cy="2736305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 sz="1600"/>
              </a:p>
            </p:txBody>
          </p:sp>
        </p:grpSp>
        <p:sp>
          <p:nvSpPr>
            <p:cNvPr id="9" name="CuadroTexto 8"/>
            <p:cNvSpPr txBox="1"/>
            <p:nvPr/>
          </p:nvSpPr>
          <p:spPr>
            <a:xfrm>
              <a:off x="6641796" y="2744904"/>
              <a:ext cx="4241328" cy="117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Solicitar </a:t>
              </a:r>
              <a:r>
                <a:rPr lang="es-MX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aprobación Extra Presupuesto de la Propuesta del esquema de recaudaciones de Arquitectura Abierta a la Administración.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s-MX" sz="14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s-MX" sz="1400" dirty="0"/>
            </a:p>
          </p:txBody>
        </p:sp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27" y="2190505"/>
            <a:ext cx="3275764" cy="321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2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2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t.328jQUu5gaLvokJlz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MASTgV4o0mXxQyqKggT3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QrN_XP.dkKo.4ZHkmZyS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zSGqeHZUi4M60SXYhn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vuo5mZXOU.g.RdKo8aeQ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xPvYHupaU6PiQXdglVm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fq7vXbgkmjFhxnnF02sg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972E9C-C7AA-4DB6-BC11-4FDD914B8974}">
  <ds:schemaRefs>
    <ds:schemaRef ds:uri="b6e5a916-dccc-4b33-8fba-9c21ee045b9d"/>
    <ds:schemaRef ds:uri="http://schemas.microsoft.com/office/2006/metadata/properties"/>
    <ds:schemaRef ds:uri="http://schemas.microsoft.com/office/2006/documentManagement/types"/>
    <ds:schemaRef ds:uri="6026327b-c314-4909-befc-a4a98577181e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A54D7E-5C44-4F1D-A8E3-535274B23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410</Words>
  <Application>Microsoft Office PowerPoint</Application>
  <PresentationFormat>Panorámica</PresentationFormat>
  <Paragraphs>72</Paragraphs>
  <Slides>9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Gill Sans</vt:lpstr>
      <vt:lpstr>Impact</vt:lpstr>
      <vt:lpstr>Roboto Slab</vt:lpstr>
      <vt:lpstr>Telefonica Headline Light</vt:lpstr>
      <vt:lpstr>Wingdings</vt:lpstr>
      <vt:lpstr>ヒラギノ角ゴ ProN W3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Lara</dc:creator>
  <cp:lastModifiedBy>Jonathan  Guerrero Jijon</cp:lastModifiedBy>
  <cp:revision>13</cp:revision>
  <dcterms:created xsi:type="dcterms:W3CDTF">2022-05-09T18:20:01Z</dcterms:created>
  <dcterms:modified xsi:type="dcterms:W3CDTF">2022-05-30T19:36:55Z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