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7" r:id="rId7"/>
    <p:sldId id="258" r:id="rId8"/>
    <p:sldId id="261" r:id="rId9"/>
    <p:sldId id="264" r:id="rId10"/>
    <p:sldId id="265" r:id="rId11"/>
    <p:sldId id="262" r:id="rId12"/>
    <p:sldId id="267" r:id="rId13"/>
    <p:sldId id="268" r:id="rId14"/>
    <p:sldId id="259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9E81B-ED57-4E2C-95CC-EDF6A7724078}" v="4" dt="2022-05-09T18:22:12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8ECC-E56B-126E-75BF-2A4541C7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E8FE4-696F-74D9-5AFD-28616259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B9285-2786-D5AC-3FED-98DF532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963C3-3724-D09B-53B1-F97C06FD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51874-9BEC-BFE3-117D-E767ABF3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Texto&#10;&#10;Descripción generada automáticamente con confianza baja">
            <a:extLst>
              <a:ext uri="{FF2B5EF4-FFF2-40B4-BE49-F238E27FC236}">
                <a16:creationId xmlns:a16="http://schemas.microsoft.com/office/drawing/2014/main" id="{51B0BC51-D514-1F26-C350-BF411A948E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90206-0F82-81F3-8B4E-AD3BD5F7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E7B6D-6D0A-F91C-4211-C0B714D0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A3AB6-91EF-2459-E246-87DB97B4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EE673-AE10-FD71-1AA2-37CD34F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09404-6F8E-D19B-1C05-7F8115F2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03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07FE4A-2FBB-49C7-4B98-A7C7F4E5E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E3AA25-62D3-FC5B-CA4E-C849E5C4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765A3-2F3E-829D-6175-B826E72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1D82C0-E443-9C91-0496-A784F6A2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961A3-2FB3-7D04-4CBC-7442F25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213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B813C-044E-E182-65B9-F90D6FD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92EC2A-6308-6EFD-9472-782369AA0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4CD063-F106-18BC-B46B-65036F39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88FAD-19D5-4CB2-1184-172AE3C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509BF-7546-CD93-1210-7DBC571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187A5B-AE8E-A13C-A2BD-C882F9A2B6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8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62E9-3530-4940-9EA1-79CBBF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4032E-CB9F-1C15-4BA4-A602E81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C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962A3F-2BA0-5686-CF03-C34466B7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F670F-FEA2-D98A-1EAF-04C73286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A9081-7BB0-6EC5-5FEC-211F842B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7BC5015-1B66-4D26-CFAE-3B3953B6D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2AA71-F3AF-3FB7-CA03-815AEFDA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316D7-36A4-1F80-E038-70B2D65FA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95A161-B158-2D3A-D48E-31F0C053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8AA2-8A70-359B-172D-99B1D57B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797060-2298-9AD0-7862-6759AFBE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B64DDA-94E7-8281-6C75-4C1FA84F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918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1F979-40C7-4310-9C37-A8DB0D8A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0ACD0-02FF-2C29-998B-A4B99C52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40BE7C-F6E7-5A53-F5D0-2B54FA68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E65F6D-72AE-FBB8-8DDE-BE9F8661E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E77ADA-CA94-0DA9-6AF3-37A6301B8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59C3EA-CFF1-49AF-A305-349EC070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EC43A4-38D5-B730-E44C-3C323C92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DCE740-CE7E-FADD-A551-3A0C36D7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715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69859-28F2-A683-F97C-D1A309C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AFA783-D8CB-3F03-E95A-8AF5C3DF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E9C37D-BF50-CEB5-1072-B92264CC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A68BD-4231-0F83-BE36-453FAA3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3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B28A43-6278-6F7B-A364-471A6E08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B21F52-B222-4111-D696-CE0DAB5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AD489-CC2A-AD18-8FBB-64CF7B4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  <p:pic>
        <p:nvPicPr>
          <p:cNvPr id="6" name="Imagen 5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85AF6-86F2-1657-4791-21C1C7DC9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" y="0"/>
            <a:ext cx="12182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C524B-7A80-D344-7AD8-DCB7941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11C3B2-79BD-2D83-4E0D-11449990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AF913-FB8E-C82C-4A90-BE06B62E8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D19C1-BFDF-2A1F-7715-3C6BCDD6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C9621-D7EB-009E-B9D3-6D703AB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975B33-3934-5D47-2E6D-A7BEC4EF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26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5796-7CBE-A856-92F6-81246211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DC4EE2-66A3-20E1-9294-B9A1EA0B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698DCA-0D4D-F889-7AF7-25721849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BD8809-2F12-0375-0B94-CC351AB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1947A-9EA3-1AD6-ABC3-F54F986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61ED9-EFFC-CB0E-06B1-72E68E02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5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B0F8A-4500-18AD-D8FF-29BC18BE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7E34-EFF0-524D-DD08-F59D6421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AE134-EB32-C2A6-03C1-AADD1A219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BE11-A45F-4069-890E-7E86AC1E35AD}" type="datetimeFigureOut">
              <a:rPr lang="es-EC" smtClean="0"/>
              <a:t>04/25/2023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328589-5C24-960D-1A61-F378D107E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C5DD-59CF-A315-8F72-31BF85B6D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743-59B9-41D5-8760-C0663200BF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852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4724400" y="2520089"/>
            <a:ext cx="6052457" cy="1555523"/>
          </a:xfrm>
        </p:spPr>
        <p:txBody>
          <a:bodyPr>
            <a:normAutofit fontScale="90000"/>
          </a:bodyPr>
          <a:lstStyle/>
          <a:p>
            <a:r>
              <a:rPr lang="es-EC" b="1" dirty="0" smtClean="0">
                <a:solidFill>
                  <a:srgbClr val="009999"/>
                </a:solidFill>
              </a:rPr>
              <a:t>CNT Fijo – Débitos programados en línea</a:t>
            </a:r>
            <a:endParaRPr lang="es-EC" b="1" dirty="0">
              <a:solidFill>
                <a:srgbClr val="009999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447" y="4396910"/>
            <a:ext cx="1365542" cy="9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 txBox="1">
            <a:spLocks/>
          </p:cNvSpPr>
          <p:nvPr/>
        </p:nvSpPr>
        <p:spPr bwMode="auto">
          <a:xfrm>
            <a:off x="2041333" y="632777"/>
            <a:ext cx="8229600" cy="634082"/>
          </a:xfrm>
          <a:prstGeom prst="rect">
            <a:avLst/>
          </a:prstGeom>
          <a:solidFill>
            <a:srgbClr val="00B0F0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VALIDACION DE AMBIENTES</a:t>
            </a:r>
          </a:p>
        </p:txBody>
      </p:sp>
      <p:sp>
        <p:nvSpPr>
          <p:cNvPr id="5" name="7 Rectángulo"/>
          <p:cNvSpPr/>
          <p:nvPr/>
        </p:nvSpPr>
        <p:spPr>
          <a:xfrm>
            <a:off x="7262521" y="1927141"/>
            <a:ext cx="38800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s-EC" sz="1600" b="1" dirty="0">
                <a:solidFill>
                  <a:srgbClr val="00B050"/>
                </a:solidFill>
              </a:rPr>
              <a:t>DEFINITION</a:t>
            </a:r>
            <a:r>
              <a:rPr lang="es-EC" sz="1600" b="1" dirty="0">
                <a:solidFill>
                  <a:srgbClr val="FFC000"/>
                </a:solidFill>
              </a:rPr>
              <a:t> OF </a:t>
            </a:r>
            <a:r>
              <a:rPr lang="es-EC" sz="1600" b="1" dirty="0">
                <a:solidFill>
                  <a:srgbClr val="FF0000"/>
                </a:solidFill>
              </a:rPr>
              <a:t>DONE</a:t>
            </a:r>
            <a:endParaRPr lang="es-EC" sz="1600" b="1" dirty="0"/>
          </a:p>
          <a:p>
            <a:endParaRPr lang="es-EC" sz="1600" dirty="0"/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s-EC" sz="1600" dirty="0" smtClean="0"/>
              <a:t>Certificación de pruebas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s-EC" sz="1600" dirty="0" smtClean="0"/>
              <a:t>Datos de conectividad de producción  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s-EC" sz="1600" dirty="0" smtClean="0"/>
          </a:p>
          <a:p>
            <a:pPr lvl="0">
              <a:lnSpc>
                <a:spcPct val="150000"/>
              </a:lnSpc>
            </a:pPr>
            <a:endParaRPr lang="es-EC" sz="1600" dirty="0"/>
          </a:p>
        </p:txBody>
      </p:sp>
      <p:pic>
        <p:nvPicPr>
          <p:cNvPr id="6" name="10 Imagen" descr="casi-en-la-meta-216357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08829" y="1315306"/>
            <a:ext cx="805612" cy="695586"/>
          </a:xfrm>
          <a:prstGeom prst="rect">
            <a:avLst/>
          </a:prstGeom>
        </p:spPr>
      </p:pic>
      <p:sp>
        <p:nvSpPr>
          <p:cNvPr id="7" name="7 Rectángulo"/>
          <p:cNvSpPr/>
          <p:nvPr/>
        </p:nvSpPr>
        <p:spPr>
          <a:xfrm>
            <a:off x="2041333" y="1947639"/>
            <a:ext cx="5567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s-EC" sz="1600" b="1" dirty="0" smtClean="0">
                <a:solidFill>
                  <a:srgbClr val="00B050"/>
                </a:solidFill>
              </a:rPr>
              <a:t>DEFINITION</a:t>
            </a:r>
            <a:r>
              <a:rPr lang="es-EC" sz="1600" b="1" dirty="0" smtClean="0">
                <a:solidFill>
                  <a:srgbClr val="FFC000"/>
                </a:solidFill>
              </a:rPr>
              <a:t> OF </a:t>
            </a:r>
            <a:r>
              <a:rPr lang="es-EC" sz="1600" b="1" dirty="0" smtClean="0">
                <a:solidFill>
                  <a:srgbClr val="FF0000"/>
                </a:solidFill>
              </a:rPr>
              <a:t>READY :</a:t>
            </a:r>
          </a:p>
          <a:p>
            <a:pPr marL="342900" indent="-342900"/>
            <a:endParaRPr lang="es-EC" sz="1600" b="1" dirty="0" smtClean="0"/>
          </a:p>
          <a:p>
            <a:pPr marL="342900" indent="-342900">
              <a:buAutoNum type="arabicPeriod"/>
            </a:pPr>
            <a:r>
              <a:rPr lang="es-EC" sz="1600" dirty="0" smtClean="0"/>
              <a:t>Reglas de firewall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Documentación técnica y funcional </a:t>
            </a:r>
            <a:r>
              <a:rPr lang="es-EC" sz="1600" dirty="0" smtClean="0"/>
              <a:t>actualizada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Cronograma de trabajo</a:t>
            </a:r>
          </a:p>
          <a:p>
            <a:pPr marL="342900" indent="-342900">
              <a:buAutoNum type="arabicPeriod"/>
            </a:pPr>
            <a:r>
              <a:rPr lang="es-MX" sz="1600" dirty="0" smtClean="0"/>
              <a:t>Contactos de la empresa pública</a:t>
            </a:r>
            <a:endParaRPr lang="es-MX" sz="1600" dirty="0"/>
          </a:p>
          <a:p>
            <a:pPr marL="342900" indent="-342900">
              <a:buAutoNum type="arabicPeriod"/>
            </a:pPr>
            <a:r>
              <a:rPr lang="es-MX" sz="1600" dirty="0" smtClean="0"/>
              <a:t>Ambiente y datos de pruebas</a:t>
            </a:r>
          </a:p>
        </p:txBody>
      </p:sp>
      <p:pic>
        <p:nvPicPr>
          <p:cNvPr id="8" name="9 Imagen" descr="descarga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5221" y="1346791"/>
            <a:ext cx="368464" cy="6008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2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 bwMode="auto">
          <a:xfrm>
            <a:off x="2171963" y="214765"/>
            <a:ext cx="8229600" cy="634082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MX" sz="3200" b="1" dirty="0" smtClean="0">
                <a:solidFill>
                  <a:schemeClr val="bg1"/>
                </a:solidFill>
              </a:rPr>
              <a:t>Reglas de Oro</a:t>
            </a:r>
            <a:endParaRPr lang="es-EC" sz="3200" dirty="0">
              <a:solidFill>
                <a:schemeClr val="bg1"/>
              </a:solidFill>
            </a:endParaRPr>
          </a:p>
        </p:txBody>
      </p:sp>
      <p:sp>
        <p:nvSpPr>
          <p:cNvPr id="6" name="8 Rectángulo"/>
          <p:cNvSpPr/>
          <p:nvPr/>
        </p:nvSpPr>
        <p:spPr>
          <a:xfrm>
            <a:off x="2563849" y="1687192"/>
            <a:ext cx="84220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C" sz="2000" dirty="0" smtClean="0"/>
              <a:t>Grupo unido con visión compartida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dirty="0" smtClean="0"/>
              <a:t>Trabajamos empoderados y con excelencia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dirty="0" smtClean="0"/>
              <a:t>Enfócate en las necesidades y expectativas de tus clientes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dirty="0" smtClean="0"/>
              <a:t>Decisiones razonadas y basadas en información confiable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dirty="0" smtClean="0"/>
              <a:t>El que se opone propone</a:t>
            </a:r>
            <a:endParaRPr lang="es-EC" sz="2000" dirty="0"/>
          </a:p>
        </p:txBody>
      </p:sp>
      <p:sp>
        <p:nvSpPr>
          <p:cNvPr id="8" name="12 Rectángulo"/>
          <p:cNvSpPr/>
          <p:nvPr/>
        </p:nvSpPr>
        <p:spPr>
          <a:xfrm>
            <a:off x="4729969" y="4918391"/>
            <a:ext cx="3693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dirty="0" smtClean="0"/>
              <a:t>¡Tu </a:t>
            </a:r>
            <a:r>
              <a:rPr lang="es-EC" dirty="0"/>
              <a:t>opinión es realmente </a:t>
            </a:r>
            <a:r>
              <a:rPr lang="es-EC" dirty="0" smtClean="0"/>
              <a:t>importante!</a:t>
            </a:r>
            <a:endParaRPr lang="es-EC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77" y="50620"/>
            <a:ext cx="1464138" cy="3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 bwMode="auto">
          <a:xfrm>
            <a:off x="2171963" y="214765"/>
            <a:ext cx="8229600" cy="490629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 smtClean="0">
                <a:solidFill>
                  <a:schemeClr val="bg1"/>
                </a:solidFill>
              </a:rPr>
              <a:t>¿POR </a:t>
            </a:r>
            <a:r>
              <a:rPr lang="es-EC" sz="3200" b="1" dirty="0">
                <a:solidFill>
                  <a:schemeClr val="bg1"/>
                </a:solidFill>
              </a:rPr>
              <a:t>QUE ESTOY ACÁ?</a:t>
            </a:r>
            <a:endParaRPr lang="es-EC" sz="3200" dirty="0">
              <a:solidFill>
                <a:schemeClr val="bg1"/>
              </a:solidFill>
            </a:endParaRPr>
          </a:p>
        </p:txBody>
      </p:sp>
      <p:sp>
        <p:nvSpPr>
          <p:cNvPr id="6" name="8 Rectángulo"/>
          <p:cNvSpPr/>
          <p:nvPr/>
        </p:nvSpPr>
        <p:spPr>
          <a:xfrm>
            <a:off x="2171963" y="1216929"/>
            <a:ext cx="388828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000" dirty="0" smtClean="0"/>
              <a:t>Conocer el objetivo </a:t>
            </a:r>
            <a:r>
              <a:rPr lang="es-EC" sz="2000" dirty="0"/>
              <a:t>principal del proyecto </a:t>
            </a:r>
            <a:r>
              <a:rPr lang="es-EC" sz="2000" b="1" dirty="0"/>
              <a:t>CNT – Débitos </a:t>
            </a:r>
            <a:r>
              <a:rPr lang="es-EC" sz="2000" b="1" dirty="0" smtClean="0"/>
              <a:t>programados en </a:t>
            </a:r>
            <a:r>
              <a:rPr lang="es-EC" sz="2000" b="1" dirty="0"/>
              <a:t>línea </a:t>
            </a:r>
            <a:r>
              <a:rPr lang="es-EC" sz="2000" dirty="0"/>
              <a:t>manteniendo siempre la visión de la experiencia del </a:t>
            </a:r>
            <a:r>
              <a:rPr lang="es-EC" sz="2000" dirty="0" smtClean="0"/>
              <a:t>cliente.</a:t>
            </a:r>
            <a:endParaRPr lang="es-EC" sz="2000" dirty="0"/>
          </a:p>
        </p:txBody>
      </p:sp>
      <p:sp>
        <p:nvSpPr>
          <p:cNvPr id="7" name="10 Rectángulo"/>
          <p:cNvSpPr/>
          <p:nvPr/>
        </p:nvSpPr>
        <p:spPr>
          <a:xfrm>
            <a:off x="6152010" y="3625211"/>
            <a:ext cx="42495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000" dirty="0" smtClean="0"/>
              <a:t>Afiliaciones y desafiliaciones del servicio de débito automático desde la empresa pública CNT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000" dirty="0" smtClean="0"/>
              <a:t>Proceso de débitos automáticos realizados por BB</a:t>
            </a:r>
            <a:endParaRPr lang="es-EC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3" r="11537"/>
          <a:stretch/>
        </p:blipFill>
        <p:spPr>
          <a:xfrm>
            <a:off x="7439940" y="1102233"/>
            <a:ext cx="2525622" cy="196254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25" y="3064780"/>
            <a:ext cx="2880946" cy="196947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77" y="50620"/>
            <a:ext cx="1464138" cy="3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77" y="139362"/>
            <a:ext cx="1464138" cy="328289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098614" y="2183707"/>
            <a:ext cx="7035496" cy="2910807"/>
          </a:xfrm>
        </p:spPr>
        <p:txBody>
          <a:bodyPr>
            <a:normAutofit lnSpcReduction="10000"/>
          </a:bodyPr>
          <a:lstStyle/>
          <a:p>
            <a:pPr algn="just"/>
            <a:r>
              <a:rPr lang="es-EC" b="1" dirty="0" smtClean="0">
                <a:solidFill>
                  <a:srgbClr val="006666"/>
                </a:solidFill>
              </a:rPr>
              <a:t>Para</a:t>
            </a:r>
            <a:r>
              <a:rPr lang="es-EC" dirty="0" smtClean="0">
                <a:solidFill>
                  <a:srgbClr val="006666"/>
                </a:solidFill>
              </a:rPr>
              <a:t> clientes CNT - fijos</a:t>
            </a:r>
          </a:p>
          <a:p>
            <a:pPr algn="just"/>
            <a:r>
              <a:rPr lang="es-EC" b="1" dirty="0" smtClean="0">
                <a:solidFill>
                  <a:srgbClr val="006666"/>
                </a:solidFill>
              </a:rPr>
              <a:t>Quienes necesitan </a:t>
            </a:r>
            <a:r>
              <a:rPr lang="es-EC" dirty="0" smtClean="0">
                <a:solidFill>
                  <a:srgbClr val="006666"/>
                </a:solidFill>
              </a:rPr>
              <a:t>agilidad en la matriculación y eliminación del servicio de telefonía fija para el proceso de débitos automáticos desde BB</a:t>
            </a:r>
          </a:p>
          <a:p>
            <a:pPr algn="just"/>
            <a:r>
              <a:rPr lang="es-EC" b="1" dirty="0" smtClean="0">
                <a:solidFill>
                  <a:srgbClr val="006666"/>
                </a:solidFill>
              </a:rPr>
              <a:t>Con la finalidad </a:t>
            </a:r>
            <a:r>
              <a:rPr lang="es-EC" dirty="0" smtClean="0">
                <a:solidFill>
                  <a:srgbClr val="006666"/>
                </a:solidFill>
              </a:rPr>
              <a:t>de contar con información en línea con la empresa recaudadora</a:t>
            </a:r>
            <a:endParaRPr lang="es-EC" dirty="0">
              <a:solidFill>
                <a:srgbClr val="006666"/>
              </a:solidFill>
            </a:endParaRPr>
          </a:p>
        </p:txBody>
      </p:sp>
      <p:sp>
        <p:nvSpPr>
          <p:cNvPr id="8" name="3 Título"/>
          <p:cNvSpPr txBox="1">
            <a:spLocks/>
          </p:cNvSpPr>
          <p:nvPr/>
        </p:nvSpPr>
        <p:spPr bwMode="auto">
          <a:xfrm>
            <a:off x="1286056" y="467651"/>
            <a:ext cx="10039990" cy="420572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 smtClean="0">
                <a:solidFill>
                  <a:schemeClr val="bg1"/>
                </a:solidFill>
              </a:rPr>
              <a:t>ELEVATOR PITCH</a:t>
            </a:r>
            <a:endParaRPr lang="es-EC" sz="3200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81" y="1635419"/>
            <a:ext cx="2950905" cy="34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1922" y="3459078"/>
            <a:ext cx="4956922" cy="230164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Agilidad en la afiliación/desafiliación del servicio de telefonía fija con débito automático sin depender del Banco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Validación de las cuentas al momento de registrar el servicio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Servicio de recaudación en línea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s-EC" sz="2000" dirty="0" smtClean="0">
              <a:solidFill>
                <a:srgbClr val="0066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C" sz="2000" dirty="0" smtClean="0">
              <a:solidFill>
                <a:srgbClr val="006666"/>
              </a:solidFill>
            </a:endParaRPr>
          </a:p>
        </p:txBody>
      </p:sp>
      <p:pic>
        <p:nvPicPr>
          <p:cNvPr id="4" name="Picture 4" descr="Accesibilid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48" y="1820708"/>
            <a:ext cx="1380551" cy="13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ank Cartoon png download - 625*625 - Free Transparent Money png Download.  - CleanPNG / Kiss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06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03" y="1820708"/>
            <a:ext cx="1941399" cy="13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6545885" y="3459078"/>
            <a:ext cx="5433853" cy="2158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Mejorar la experiencia del cliente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C" sz="2000" dirty="0" smtClean="0">
                <a:solidFill>
                  <a:srgbClr val="006666"/>
                </a:solidFill>
              </a:rPr>
              <a:t>Oportunidad para generar captaciones brindando el servicio en línea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s-EC" sz="2000" dirty="0" smtClean="0">
              <a:solidFill>
                <a:srgbClr val="006666"/>
              </a:solidFill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1922" y="675844"/>
            <a:ext cx="5227604" cy="1325563"/>
          </a:xfrm>
        </p:spPr>
        <p:txBody>
          <a:bodyPr>
            <a:normAutofit/>
          </a:bodyPr>
          <a:lstStyle/>
          <a:p>
            <a:r>
              <a:rPr lang="es-EC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Beneficios para el cliente</a:t>
            </a:r>
            <a:endParaRPr lang="es-EC" sz="2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149999" y="675844"/>
            <a:ext cx="52276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28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Beneficios para BB</a:t>
            </a:r>
            <a:endParaRPr lang="es-EC" sz="2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0" name="Conector recto 9"/>
          <p:cNvCxnSpPr/>
          <p:nvPr/>
        </p:nvCxnSpPr>
        <p:spPr>
          <a:xfrm>
            <a:off x="6256476" y="467651"/>
            <a:ext cx="92459" cy="5467216"/>
          </a:xfrm>
          <a:prstGeom prst="line">
            <a:avLst/>
          </a:prstGeom>
          <a:ln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sp>
        <p:nvSpPr>
          <p:cNvPr id="3" name="5 CuadroTexto"/>
          <p:cNvSpPr txBox="1"/>
          <p:nvPr/>
        </p:nvSpPr>
        <p:spPr>
          <a:xfrm>
            <a:off x="1976019" y="6012267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dirty="0"/>
              <a:t>  	</a:t>
            </a:r>
            <a:endParaRPr lang="es-EC" sz="1600" dirty="0"/>
          </a:p>
        </p:txBody>
      </p:sp>
      <p:sp>
        <p:nvSpPr>
          <p:cNvPr id="4" name="3 Título"/>
          <p:cNvSpPr txBox="1">
            <a:spLocks/>
          </p:cNvSpPr>
          <p:nvPr/>
        </p:nvSpPr>
        <p:spPr bwMode="auto">
          <a:xfrm>
            <a:off x="1976019" y="467651"/>
            <a:ext cx="8229600" cy="634082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LA COMUNIDAD</a:t>
            </a:r>
            <a:endParaRPr lang="es-EC" sz="3200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4077962" y="1484784"/>
            <a:ext cx="3994884" cy="43673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Elipse 16"/>
          <p:cNvSpPr/>
          <p:nvPr/>
        </p:nvSpPr>
        <p:spPr>
          <a:xfrm>
            <a:off x="4585774" y="1984920"/>
            <a:ext cx="2925762" cy="3237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Elipse 17"/>
          <p:cNvSpPr/>
          <p:nvPr/>
        </p:nvSpPr>
        <p:spPr>
          <a:xfrm>
            <a:off x="5101523" y="2501098"/>
            <a:ext cx="1913543" cy="20838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Elipse 18"/>
          <p:cNvSpPr/>
          <p:nvPr/>
        </p:nvSpPr>
        <p:spPr>
          <a:xfrm>
            <a:off x="5582289" y="2965230"/>
            <a:ext cx="927693" cy="100337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Rectángulo 19"/>
          <p:cNvSpPr/>
          <p:nvPr/>
        </p:nvSpPr>
        <p:spPr>
          <a:xfrm>
            <a:off x="7198111" y="2636431"/>
            <a:ext cx="951925" cy="47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Operadores Producción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5526628" y="1942811"/>
            <a:ext cx="993278" cy="378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Prevención fraudes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958073" y="2331127"/>
            <a:ext cx="1112669" cy="3915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Conciliaciones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7739331" y="3361674"/>
            <a:ext cx="783897" cy="384898"/>
          </a:xfrm>
          <a:prstGeom prst="rect">
            <a:avLst/>
          </a:prstGeom>
          <a:solidFill>
            <a:srgbClr val="33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Procesos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6124840" y="2588127"/>
            <a:ext cx="993278" cy="3786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24 Online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6399228" y="3166166"/>
            <a:ext cx="951929" cy="384269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Seguridad Informática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5777490" y="3253188"/>
            <a:ext cx="537289" cy="331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CNT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195034" y="4030140"/>
            <a:ext cx="1363865" cy="304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Estructuras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889039" y="4304631"/>
            <a:ext cx="1050766" cy="310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Productos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4214945" y="3047198"/>
            <a:ext cx="1267285" cy="325659"/>
          </a:xfrm>
          <a:prstGeom prst="rect">
            <a:avLst/>
          </a:prstGeom>
          <a:solidFill>
            <a:srgbClr val="76C2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Arquitectura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5333417" y="3711425"/>
            <a:ext cx="2160357" cy="252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Recaudaciones Operaciones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3641689" y="3591997"/>
            <a:ext cx="1528516" cy="3326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Riesgo Operativo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122979" y="2722221"/>
            <a:ext cx="1832713" cy="2805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>
                <a:solidFill>
                  <a:sysClr val="windowText" lastClr="000000"/>
                </a:solidFill>
              </a:rPr>
              <a:t>Comercial Sector Publico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414422" y="4861471"/>
            <a:ext cx="951925" cy="47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Reclamos 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6724959" y="4562521"/>
            <a:ext cx="1050766" cy="310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smtClean="0">
                <a:solidFill>
                  <a:sysClr val="windowText" lastClr="000000"/>
                </a:solidFill>
              </a:rPr>
              <a:t>Contabilidad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6639795" y="2140632"/>
            <a:ext cx="1050766" cy="310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200" dirty="0" err="1" smtClean="0">
                <a:solidFill>
                  <a:sysClr val="windowText" lastClr="000000"/>
                </a:solidFill>
              </a:rPr>
              <a:t>Cv</a:t>
            </a:r>
            <a:r>
              <a:rPr lang="es-EC" sz="1200" dirty="0" smtClean="0">
                <a:solidFill>
                  <a:sysClr val="windowText" lastClr="000000"/>
                </a:solidFill>
              </a:rPr>
              <a:t> Sat</a:t>
            </a:r>
            <a:endParaRPr lang="es-EC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824342" y="6371424"/>
            <a:ext cx="2574177" cy="232015"/>
          </a:xfrm>
        </p:spPr>
        <p:txBody>
          <a:bodyPr/>
          <a:lstStyle/>
          <a:p>
            <a:fld id="{C78C799D-B7C2-477C-8F32-9F970F92334D}" type="datetime1">
              <a:rPr lang="es-EC" smtClean="0"/>
              <a:pPr/>
              <a:t>04/25/2023</a:t>
            </a:fld>
            <a:endParaRPr lang="es-ES"/>
          </a:p>
        </p:txBody>
      </p:sp>
      <p:sp>
        <p:nvSpPr>
          <p:cNvPr id="4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96742" y="6371424"/>
            <a:ext cx="2574177" cy="232015"/>
          </a:xfrm>
        </p:spPr>
        <p:txBody>
          <a:bodyPr/>
          <a:lstStyle/>
          <a:p>
            <a:fld id="{441D6E30-D9F9-4EAC-B5A4-4098D45EE8AE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3 Título"/>
          <p:cNvSpPr txBox="1">
            <a:spLocks/>
          </p:cNvSpPr>
          <p:nvPr/>
        </p:nvSpPr>
        <p:spPr bwMode="auto">
          <a:xfrm>
            <a:off x="1724584" y="425264"/>
            <a:ext cx="7722530" cy="402921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>
                <a:solidFill>
                  <a:schemeClr val="bg1"/>
                </a:solidFill>
              </a:rPr>
              <a:t>LOS </a:t>
            </a:r>
            <a:r>
              <a:rPr lang="es-EC" sz="3200" b="1" dirty="0" smtClean="0">
                <a:solidFill>
                  <a:schemeClr val="bg1"/>
                </a:solidFill>
              </a:rPr>
              <a:t>MIEDOS - RIESGOS</a:t>
            </a:r>
            <a:endParaRPr lang="es-EC" sz="3200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167" y="411165"/>
            <a:ext cx="483326" cy="483326"/>
          </a:xfrm>
          <a:prstGeom prst="rect">
            <a:avLst/>
          </a:prstGeom>
        </p:spPr>
      </p:pic>
      <p:sp>
        <p:nvSpPr>
          <p:cNvPr id="9" name="5 CuadroTexto"/>
          <p:cNvSpPr txBox="1"/>
          <p:nvPr/>
        </p:nvSpPr>
        <p:spPr>
          <a:xfrm>
            <a:off x="2054396" y="5633134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ES" sz="1600" dirty="0"/>
              <a:t>  	</a:t>
            </a:r>
            <a:endParaRPr lang="es-EC" sz="1600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17960"/>
              </p:ext>
            </p:extLst>
          </p:nvPr>
        </p:nvGraphicFramePr>
        <p:xfrm>
          <a:off x="343988" y="894491"/>
          <a:ext cx="11509830" cy="56209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60">
                  <a:extLst>
                    <a:ext uri="{9D8B030D-6E8A-4147-A177-3AD203B41FA5}">
                      <a16:colId xmlns:a16="http://schemas.microsoft.com/office/drawing/2014/main" val="3772043994"/>
                    </a:ext>
                  </a:extLst>
                </a:gridCol>
                <a:gridCol w="1256219">
                  <a:extLst>
                    <a:ext uri="{9D8B030D-6E8A-4147-A177-3AD203B41FA5}">
                      <a16:colId xmlns:a16="http://schemas.microsoft.com/office/drawing/2014/main" val="2296225809"/>
                    </a:ext>
                  </a:extLst>
                </a:gridCol>
                <a:gridCol w="1783378">
                  <a:extLst>
                    <a:ext uri="{9D8B030D-6E8A-4147-A177-3AD203B41FA5}">
                      <a16:colId xmlns:a16="http://schemas.microsoft.com/office/drawing/2014/main" val="830474719"/>
                    </a:ext>
                  </a:extLst>
                </a:gridCol>
                <a:gridCol w="1886857">
                  <a:extLst>
                    <a:ext uri="{9D8B030D-6E8A-4147-A177-3AD203B41FA5}">
                      <a16:colId xmlns:a16="http://schemas.microsoft.com/office/drawing/2014/main" val="703799085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795447174"/>
                    </a:ext>
                  </a:extLst>
                </a:gridCol>
                <a:gridCol w="2329543">
                  <a:extLst>
                    <a:ext uri="{9D8B030D-6E8A-4147-A177-3AD203B41FA5}">
                      <a16:colId xmlns:a16="http://schemas.microsoft.com/office/drawing/2014/main" val="4229472531"/>
                    </a:ext>
                  </a:extLst>
                </a:gridCol>
                <a:gridCol w="1502230">
                  <a:extLst>
                    <a:ext uri="{9D8B030D-6E8A-4147-A177-3AD203B41FA5}">
                      <a16:colId xmlns:a16="http://schemas.microsoft.com/office/drawing/2014/main" val="2350965197"/>
                    </a:ext>
                  </a:extLst>
                </a:gridCol>
              </a:tblGrid>
              <a:tr h="647006">
                <a:tc rowSpan="7"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P</a:t>
                      </a:r>
                    </a:p>
                    <a:p>
                      <a:pPr algn="ctr"/>
                      <a:r>
                        <a:rPr lang="es-MX" sz="2000" b="1" dirty="0"/>
                        <a:t>R</a:t>
                      </a:r>
                    </a:p>
                    <a:p>
                      <a:pPr algn="ctr"/>
                      <a:r>
                        <a:rPr lang="es-MX" sz="2000" b="1" dirty="0"/>
                        <a:t>O</a:t>
                      </a:r>
                    </a:p>
                    <a:p>
                      <a:pPr algn="ctr"/>
                      <a:r>
                        <a:rPr lang="es-MX" sz="2000" b="1" dirty="0"/>
                        <a:t>B</a:t>
                      </a:r>
                    </a:p>
                    <a:p>
                      <a:pPr algn="ctr"/>
                      <a:r>
                        <a:rPr lang="es-MX" sz="2000" b="1" dirty="0"/>
                        <a:t>A</a:t>
                      </a:r>
                    </a:p>
                    <a:p>
                      <a:pPr algn="ctr"/>
                      <a:r>
                        <a:rPr lang="es-MX" sz="2000" b="1" dirty="0"/>
                        <a:t>B</a:t>
                      </a:r>
                    </a:p>
                    <a:p>
                      <a:pPr algn="ctr"/>
                      <a:r>
                        <a:rPr lang="es-MX" sz="2000" b="1" dirty="0"/>
                        <a:t>I</a:t>
                      </a:r>
                    </a:p>
                    <a:p>
                      <a:pPr algn="ctr"/>
                      <a:r>
                        <a:rPr lang="es-MX" sz="2000" b="1" dirty="0"/>
                        <a:t>L</a:t>
                      </a:r>
                    </a:p>
                    <a:p>
                      <a:pPr algn="ctr"/>
                      <a:r>
                        <a:rPr lang="es-MX" sz="2000" b="1" dirty="0"/>
                        <a:t>I</a:t>
                      </a:r>
                    </a:p>
                    <a:p>
                      <a:pPr algn="ctr"/>
                      <a:r>
                        <a:rPr lang="es-MX" sz="2000" b="1" dirty="0"/>
                        <a:t>D</a:t>
                      </a:r>
                    </a:p>
                    <a:p>
                      <a:pPr algn="ctr"/>
                      <a:r>
                        <a:rPr lang="es-MX" sz="2000" b="1" dirty="0"/>
                        <a:t>A</a:t>
                      </a:r>
                    </a:p>
                    <a:p>
                      <a:pPr algn="ctr"/>
                      <a:r>
                        <a:rPr lang="es-MX" sz="2000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CASI SEGURO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4687"/>
                  </a:ext>
                </a:extLst>
              </a:tr>
              <a:tr h="815965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PROBABLE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Reclamo de cliente por </a:t>
                      </a:r>
                      <a:r>
                        <a:rPr lang="es-MX" sz="1400" baseline="0" dirty="0">
                          <a:solidFill>
                            <a:schemeClr val="tx1"/>
                          </a:solidFill>
                        </a:rPr>
                        <a:t>que matriculó en CNT una cuenta errada y tiempos de respuesta</a:t>
                      </a:r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MAS TIEMPO DE DESARROLLO POR TRANSFORMACION DIGITAL</a:t>
                      </a:r>
                      <a:r>
                        <a:rPr lang="es-MX" sz="1400" baseline="0" dirty="0" smtClean="0"/>
                        <a:t> (OTRA PLATAFORMA DIF A CREDI MONEY)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chemeClr val="bg1"/>
                          </a:solidFill>
                        </a:rPr>
                        <a:t>CNT ABANDONE EL PROYECTO</a:t>
                      </a:r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89658"/>
                  </a:ext>
                </a:extLst>
              </a:tr>
              <a:tr h="1071101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POSIBLE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DISPONIBILIDAD</a:t>
                      </a:r>
                      <a:r>
                        <a:rPr lang="es-MX" sz="1400" baseline="0" dirty="0"/>
                        <a:t> DEL SERVICIO DE CNT </a:t>
                      </a:r>
                      <a:endParaRPr lang="es-MX" sz="1400" baseline="0" dirty="0" smtClean="0"/>
                    </a:p>
                    <a:p>
                      <a:pPr algn="ctr"/>
                      <a:r>
                        <a:rPr lang="es-MX" sz="1400" baseline="0" dirty="0" smtClean="0"/>
                        <a:t>COORDINACION Y AMBIENTES DE DATOS VALIDOS CON LA EP</a:t>
                      </a:r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Matriculación masiva en horarios críticos (validar # de matriculaciones esperadas por concurrencia y tiempo de respuesta por parte de BB)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39025"/>
                  </a:ext>
                </a:extLst>
              </a:tr>
              <a:tr h="70378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IMPROBABLE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bg1"/>
                          </a:solidFill>
                        </a:rPr>
                        <a:t>TECNOLOGIA</a:t>
                      </a:r>
                      <a:r>
                        <a:rPr lang="es-MX" sz="1400" baseline="0" dirty="0">
                          <a:solidFill>
                            <a:schemeClr val="bg1"/>
                          </a:solidFill>
                        </a:rPr>
                        <a:t> OBSOLETA POR PATRTE DE CNT</a:t>
                      </a:r>
                      <a:endParaRPr lang="es-MX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0206"/>
                  </a:ext>
                </a:extLst>
              </a:tr>
              <a:tr h="67915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RARO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15426"/>
                  </a:ext>
                </a:extLst>
              </a:tr>
              <a:tr h="644604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INSIGNIFICANTE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MENOR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MODERADO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MAYOR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CATASTROFICO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025858"/>
                  </a:ext>
                </a:extLst>
              </a:tr>
              <a:tr h="41655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 I     M     P      A      C     T      O 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6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8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3588" y="1834856"/>
            <a:ext cx="5982831" cy="4548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Servicio web para que CNT ingrese/elimine domiciliados de CNT Fijo</a:t>
            </a:r>
          </a:p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Reintentos diarios para el cobro de servicios </a:t>
            </a:r>
          </a:p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Los procesos de domiciliados del banco se mantienen</a:t>
            </a:r>
          </a:p>
          <a:p>
            <a:pPr>
              <a:lnSpc>
                <a:spcPct val="100000"/>
              </a:lnSpc>
            </a:pPr>
            <a:r>
              <a:rPr lang="es-EC" sz="1800" dirty="0">
                <a:solidFill>
                  <a:srgbClr val="006666"/>
                </a:solidFill>
              </a:rPr>
              <a:t>Proceso de débitos automáticos </a:t>
            </a:r>
            <a:r>
              <a:rPr lang="es-EC" sz="1800" dirty="0" smtClean="0">
                <a:solidFill>
                  <a:srgbClr val="006666"/>
                </a:solidFill>
              </a:rPr>
              <a:t>en línea los </a:t>
            </a:r>
            <a:r>
              <a:rPr lang="es-EC" sz="1800" dirty="0">
                <a:solidFill>
                  <a:srgbClr val="006666"/>
                </a:solidFill>
              </a:rPr>
              <a:t>realizará el </a:t>
            </a:r>
            <a:r>
              <a:rPr lang="es-EC" sz="1800" dirty="0" smtClean="0">
                <a:solidFill>
                  <a:srgbClr val="006666"/>
                </a:solidFill>
              </a:rPr>
              <a:t>banco</a:t>
            </a:r>
          </a:p>
          <a:p>
            <a:pPr>
              <a:lnSpc>
                <a:spcPct val="100000"/>
              </a:lnSpc>
            </a:pPr>
            <a:r>
              <a:rPr lang="es-EC" sz="1800" dirty="0" smtClean="0">
                <a:solidFill>
                  <a:srgbClr val="006666"/>
                </a:solidFill>
              </a:rPr>
              <a:t>Guardar los </a:t>
            </a:r>
            <a:r>
              <a:rPr lang="es-EC" sz="1800" dirty="0" err="1" smtClean="0">
                <a:solidFill>
                  <a:srgbClr val="006666"/>
                </a:solidFill>
              </a:rPr>
              <a:t>log’s</a:t>
            </a:r>
            <a:r>
              <a:rPr lang="es-EC" sz="1800" dirty="0" smtClean="0">
                <a:solidFill>
                  <a:srgbClr val="006666"/>
                </a:solidFill>
              </a:rPr>
              <a:t> de las transacciones por la ingreso/eliminación de domiciliados desde CNT y banco</a:t>
            </a:r>
          </a:p>
          <a:p>
            <a:pPr>
              <a:lnSpc>
                <a:spcPct val="100000"/>
              </a:lnSpc>
            </a:pPr>
            <a:r>
              <a:rPr lang="es-MX" sz="1800" dirty="0" smtClean="0">
                <a:solidFill>
                  <a:srgbClr val="006666"/>
                </a:solidFill>
              </a:rPr>
              <a:t>Revisar que se aplique correctamente el reverso automático</a:t>
            </a:r>
          </a:p>
          <a:p>
            <a:pPr>
              <a:lnSpc>
                <a:spcPct val="100000"/>
              </a:lnSpc>
            </a:pPr>
            <a:r>
              <a:rPr lang="es-MX" sz="1800" dirty="0" smtClean="0">
                <a:solidFill>
                  <a:srgbClr val="006666"/>
                </a:solidFill>
              </a:rPr>
              <a:t>Revisar cupo máximo para los domiciliados desde CNT</a:t>
            </a:r>
          </a:p>
          <a:p>
            <a:pPr>
              <a:lnSpc>
                <a:spcPct val="100000"/>
              </a:lnSpc>
            </a:pPr>
            <a:r>
              <a:rPr lang="es-MX" sz="1800" dirty="0" smtClean="0">
                <a:solidFill>
                  <a:srgbClr val="006666"/>
                </a:solidFill>
              </a:rPr>
              <a:t>Se debita la totalidad del valor de la deuda</a:t>
            </a:r>
          </a:p>
          <a:p>
            <a:pPr>
              <a:lnSpc>
                <a:spcPct val="100000"/>
              </a:lnSpc>
            </a:pPr>
            <a:r>
              <a:rPr lang="es-MX" sz="1800" dirty="0" smtClean="0">
                <a:solidFill>
                  <a:srgbClr val="006666"/>
                </a:solidFill>
              </a:rPr>
              <a:t>Débitos de acuerdo a los ciclos, cuándo lanzar nuevos reintentos </a:t>
            </a:r>
            <a:endParaRPr lang="es-EC" sz="1600" dirty="0">
              <a:solidFill>
                <a:srgbClr val="006666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79116" y="1931407"/>
            <a:ext cx="4098188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006666"/>
                </a:solidFill>
              </a:rPr>
              <a:t>Proceso </a:t>
            </a:r>
            <a:r>
              <a:rPr lang="es-EC" dirty="0" err="1">
                <a:solidFill>
                  <a:srgbClr val="006666"/>
                </a:solidFill>
              </a:rPr>
              <a:t>batch</a:t>
            </a:r>
            <a:r>
              <a:rPr lang="es-EC" dirty="0">
                <a:solidFill>
                  <a:srgbClr val="006666"/>
                </a:solidFill>
              </a:rPr>
              <a:t> de CNT Móvil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006666"/>
                </a:solidFill>
              </a:rPr>
              <a:t>No cambia el </a:t>
            </a:r>
            <a:r>
              <a:rPr lang="es-EC" dirty="0" err="1">
                <a:solidFill>
                  <a:srgbClr val="006666"/>
                </a:solidFill>
              </a:rPr>
              <a:t>backoffice</a:t>
            </a:r>
            <a:r>
              <a:rPr lang="es-EC" dirty="0">
                <a:solidFill>
                  <a:srgbClr val="006666"/>
                </a:solidFill>
              </a:rPr>
              <a:t> del banco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006666"/>
                </a:solidFill>
              </a:rPr>
              <a:t>Elimina proceso </a:t>
            </a:r>
            <a:r>
              <a:rPr lang="es-EC" dirty="0" err="1">
                <a:solidFill>
                  <a:srgbClr val="006666"/>
                </a:solidFill>
              </a:rPr>
              <a:t>batch</a:t>
            </a:r>
            <a:r>
              <a:rPr lang="es-EC" dirty="0">
                <a:solidFill>
                  <a:srgbClr val="006666"/>
                </a:solidFill>
              </a:rPr>
              <a:t> de CNT </a:t>
            </a:r>
            <a:r>
              <a:rPr lang="es-EC" dirty="0" smtClean="0">
                <a:solidFill>
                  <a:srgbClr val="006666"/>
                </a:solidFill>
              </a:rPr>
              <a:t>fijo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C" dirty="0" smtClean="0">
                <a:solidFill>
                  <a:srgbClr val="006666"/>
                </a:solidFill>
              </a:rPr>
              <a:t>Se mantiene el cobro de comisión </a:t>
            </a:r>
            <a:endParaRPr lang="es-EC" dirty="0">
              <a:solidFill>
                <a:srgbClr val="006666"/>
              </a:solidFill>
            </a:endParaRP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C" dirty="0">
              <a:solidFill>
                <a:srgbClr val="006666"/>
              </a:solidFill>
            </a:endParaRPr>
          </a:p>
        </p:txBody>
      </p:sp>
      <p:pic>
        <p:nvPicPr>
          <p:cNvPr id="5" name="Picture 6" descr="Archivo:Circle-icons-check.svg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69" y="917280"/>
            <a:ext cx="917576" cy="91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8311885" y="918276"/>
            <a:ext cx="917576" cy="917576"/>
            <a:chOff x="8719793" y="842187"/>
            <a:chExt cx="917576" cy="917576"/>
          </a:xfrm>
        </p:grpSpPr>
        <p:sp>
          <p:nvSpPr>
            <p:cNvPr id="7" name="Elipse 6"/>
            <p:cNvSpPr/>
            <p:nvPr/>
          </p:nvSpPr>
          <p:spPr>
            <a:xfrm>
              <a:off x="8719793" y="842187"/>
              <a:ext cx="917576" cy="917576"/>
            </a:xfrm>
            <a:prstGeom prst="ellipse">
              <a:avLst/>
            </a:prstGeom>
            <a:solidFill>
              <a:srgbClr val="76C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pic>
          <p:nvPicPr>
            <p:cNvPr id="8" name="Picture 8" descr="Red Cross Mark PNG Transparent Images | PNG All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8271" y="1010652"/>
              <a:ext cx="578655" cy="578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" name="Conector recto 8"/>
          <p:cNvCxnSpPr/>
          <p:nvPr/>
        </p:nvCxnSpPr>
        <p:spPr>
          <a:xfrm>
            <a:off x="6256419" y="962527"/>
            <a:ext cx="0" cy="5727031"/>
          </a:xfrm>
          <a:prstGeom prst="line">
            <a:avLst/>
          </a:prstGeom>
          <a:ln>
            <a:solidFill>
              <a:srgbClr val="00808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3 Título"/>
          <p:cNvSpPr txBox="1">
            <a:spLocks/>
          </p:cNvSpPr>
          <p:nvPr/>
        </p:nvSpPr>
        <p:spPr bwMode="auto">
          <a:xfrm>
            <a:off x="2015208" y="261256"/>
            <a:ext cx="8229600" cy="561465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 smtClean="0">
                <a:solidFill>
                  <a:schemeClr val="bg1"/>
                </a:solidFill>
              </a:rPr>
              <a:t>QUE SI Y QUE NO</a:t>
            </a:r>
            <a:endParaRPr lang="es-EC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3 Título"/>
          <p:cNvSpPr txBox="1">
            <a:spLocks/>
          </p:cNvSpPr>
          <p:nvPr/>
        </p:nvSpPr>
        <p:spPr bwMode="auto">
          <a:xfrm>
            <a:off x="1951039" y="188640"/>
            <a:ext cx="8229600" cy="503691"/>
          </a:xfrm>
          <a:prstGeom prst="rect">
            <a:avLst/>
          </a:prstGeom>
          <a:solidFill>
            <a:srgbClr val="009999"/>
          </a:solidFill>
          <a:ln w="9525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EC" sz="3200" b="1" dirty="0" smtClean="0">
                <a:solidFill>
                  <a:schemeClr val="bg1"/>
                </a:solidFill>
              </a:rPr>
              <a:t>BACKLOG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39362"/>
            <a:ext cx="1464138" cy="328289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03776"/>
              </p:ext>
            </p:extLst>
          </p:nvPr>
        </p:nvGraphicFramePr>
        <p:xfrm>
          <a:off x="1935918" y="669713"/>
          <a:ext cx="8579681" cy="573108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00205">
                  <a:extLst>
                    <a:ext uri="{9D8B030D-6E8A-4147-A177-3AD203B41FA5}">
                      <a16:colId xmlns:a16="http://schemas.microsoft.com/office/drawing/2014/main" val="2126081010"/>
                    </a:ext>
                  </a:extLst>
                </a:gridCol>
                <a:gridCol w="6242220">
                  <a:extLst>
                    <a:ext uri="{9D8B030D-6E8A-4147-A177-3AD203B41FA5}">
                      <a16:colId xmlns:a16="http://schemas.microsoft.com/office/drawing/2014/main" val="80492066"/>
                    </a:ext>
                  </a:extLst>
                </a:gridCol>
                <a:gridCol w="1437256">
                  <a:extLst>
                    <a:ext uri="{9D8B030D-6E8A-4147-A177-3AD203B41FA5}">
                      <a16:colId xmlns:a16="http://schemas.microsoft.com/office/drawing/2014/main" val="3044117704"/>
                    </a:ext>
                  </a:extLst>
                </a:gridCol>
              </a:tblGrid>
              <a:tr h="444387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COD HU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6C2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NOMBRE HU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6C2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u="none" strike="noStrike" dirty="0">
                          <a:effectLst/>
                        </a:rPr>
                        <a:t>PUNTOS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76C2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282293"/>
                  </a:ext>
                </a:extLst>
              </a:tr>
              <a:tr h="307732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TAREA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CONECTIVIDAD – IP</a:t>
                      </a:r>
                      <a:r>
                        <a:rPr lang="es-EC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PUERTO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3261662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EPICA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PROCESO</a:t>
                      </a:r>
                      <a:r>
                        <a:rPr lang="es-EC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DEBITO AUTOMATICO BB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9822459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/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5310309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/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PAGO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EC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0412065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REVERSO AUTOMATICO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2589798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MATRICULACION BB (CONSULTA</a:t>
                      </a:r>
                      <a:r>
                        <a:rPr lang="es-EC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DEL TELEFONO – ESTADO DE LA CUENTA ETC</a:t>
                      </a: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7462922"/>
                  </a:ext>
                </a:extLst>
              </a:tr>
              <a:tr h="286733"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MATRICULACION CNT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4150674"/>
                  </a:ext>
                </a:extLst>
              </a:tr>
              <a:tr h="304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 DE BAJA A BB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6555772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 DE BAJA EN CNT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3293118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 FUNCIONALES POR TELEFONOS DEL BANCO VERIFICAR QUE NO EXISTA AFECTACIÓN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14856867"/>
                  </a:ext>
                </a:extLst>
              </a:tr>
              <a:tr h="51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 DE AUXILIARES DE MATRICULACIÓN VERIFICAR QUE NO EXISTA AFECTACIÓN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8265604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 DE CONTABILIDAD VERIFICAR QUE NO EXISTA AFECTACIÓN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35170886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GENERAR NOTIFICACIÓN POR EL DEBITO VERIFICAR QUE NO TENGA AFECTACIÓN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5861500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MONITOR PLUS CNEL WEBSERVICE POR LA AFECTACIÓN DE LA CUENTA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7497101"/>
                  </a:ext>
                </a:extLst>
              </a:tr>
              <a:tr h="295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NUEVA NOTIFICACION AL MATRICULAR O DAR DE BAJA EL SERVICIO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263931"/>
                  </a:ext>
                </a:extLst>
              </a:tr>
              <a:tr h="222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 DE CONVIVENCIA CON CANALES 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6350634"/>
                  </a:ext>
                </a:extLst>
              </a:tr>
              <a:tr h="222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ESCENARIO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PRUEBAS CONCILIACIONES, CUBOS, ESTRUCTURAS </a:t>
                      </a:r>
                      <a:endParaRPr lang="es-EC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C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220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7D21EA6EEE774BA0B3304BAB5B0202" ma:contentTypeVersion="13" ma:contentTypeDescription="Crear nuevo documento." ma:contentTypeScope="" ma:versionID="b4e84321185957649b32dbc986801ae8">
  <xsd:schema xmlns:xsd="http://www.w3.org/2001/XMLSchema" xmlns:xs="http://www.w3.org/2001/XMLSchema" xmlns:p="http://schemas.microsoft.com/office/2006/metadata/properties" xmlns:ns3="6026327b-c314-4909-befc-a4a98577181e" xmlns:ns4="b6e5a916-dccc-4b33-8fba-9c21ee045b9d" targetNamespace="http://schemas.microsoft.com/office/2006/metadata/properties" ma:root="true" ma:fieldsID="52216005ab9ececd4be048d36868afc4" ns3:_="" ns4:_="">
    <xsd:import namespace="6026327b-c314-4909-befc-a4a98577181e"/>
    <xsd:import namespace="b6e5a916-dccc-4b33-8fba-9c21ee045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26327b-c314-4909-befc-a4a9857718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5a916-dccc-4b33-8fba-9c21ee045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A54D7E-5C44-4F1D-A8E3-535274B23E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26327b-c314-4909-befc-a4a98577181e"/>
    <ds:schemaRef ds:uri="b6e5a916-dccc-4b33-8fba-9c21ee045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972E9C-C7AA-4DB6-BC11-4FDD914B8974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b6e5a916-dccc-4b33-8fba-9c21ee045b9d"/>
    <ds:schemaRef ds:uri="6026327b-c314-4909-befc-a4a98577181e"/>
  </ds:schemaRefs>
</ds:datastoreItem>
</file>

<file path=customXml/itemProps3.xml><?xml version="1.0" encoding="utf-8"?>
<ds:datastoreItem xmlns:ds="http://schemas.openxmlformats.org/officeDocument/2006/customXml" ds:itemID="{2BD62808-B15F-4CD1-9EFD-18084AEE33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618</Words>
  <Application>Microsoft Office PowerPoint</Application>
  <PresentationFormat>Panorámica</PresentationFormat>
  <Paragraphs>143</Paragraphs>
  <Slides>11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Tema de Office</vt:lpstr>
      <vt:lpstr>CNT Fijo – Débitos programados en línea</vt:lpstr>
      <vt:lpstr>Presentación de PowerPoint</vt:lpstr>
      <vt:lpstr>Presentación de PowerPoint</vt:lpstr>
      <vt:lpstr>Presentación de PowerPoint</vt:lpstr>
      <vt:lpstr>Beneficios para el cliente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Catalina Lara</dc:creator>
  <cp:lastModifiedBy>Wendy Cedeño Ley</cp:lastModifiedBy>
  <cp:revision>33</cp:revision>
  <dcterms:created xsi:type="dcterms:W3CDTF">2022-05-09T18:20:01Z</dcterms:created>
  <dcterms:modified xsi:type="dcterms:W3CDTF">2023-04-25T18:34:22Z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0x010100277D21EA6EEE774BA0B3304BAB5B0202</vt:lpwstr>
  </property>
</Properties>
</file>