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handoutMasterIdLst>
    <p:handoutMasterId r:id="rId9"/>
  </p:handoutMasterIdLst>
  <p:sldIdLst>
    <p:sldId id="352" r:id="rId2"/>
    <p:sldId id="343" r:id="rId3"/>
    <p:sldId id="366" r:id="rId4"/>
    <p:sldId id="368" r:id="rId5"/>
    <p:sldId id="369" r:id="rId6"/>
    <p:sldId id="367" r:id="rId7"/>
  </p:sldIdLst>
  <p:sldSz cx="12192000" cy="6858000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7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A4C8DF-759E-4563-8165-5FDC6B2BC157}" type="datetimeFigureOut">
              <a:rPr lang="es-ES" smtClean="0"/>
              <a:pPr/>
              <a:t>05/11/2020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44650DE-43B7-4363-9D4B-5B5B515F04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F138F6-BDEE-4E32-AC57-91ED9BF37D5D}" type="datetimeFigureOut">
              <a:rPr lang="es-ES" smtClean="0"/>
              <a:pPr/>
              <a:t>05/11/2020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727182-6F02-436A-8942-5FECB7D0757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29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68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1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6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2F3A46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4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65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8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5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6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28/05/2012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5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3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90800" y="2819400"/>
            <a:ext cx="6525344" cy="990600"/>
          </a:xfrm>
        </p:spPr>
        <p:txBody>
          <a:bodyPr>
            <a:noAutofit/>
          </a:bodyPr>
          <a:lstStyle/>
          <a:p>
            <a:r>
              <a:rPr lang="es-EC" sz="4000" b="1" dirty="0" smtClean="0"/>
              <a:t>PRIMAX CARD PLUS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D6C-3F02-4A58-9D49-1ADD1C1473CC}" type="datetime1">
              <a:rPr lang="es-ES" smtClean="0"/>
              <a:pPr/>
              <a:t>05/11/2020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3868618" cy="10800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4" y="304800"/>
            <a:ext cx="1815156" cy="5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13952" y="100119"/>
            <a:ext cx="82296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  <a:t/>
            </a:r>
            <a:b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</a:br>
            <a:endParaRPr lang="es-ES" sz="3200" b="1" i="1" spc="-150" dirty="0">
              <a:solidFill>
                <a:srgbClr val="168D9A"/>
              </a:solidFill>
              <a:latin typeface="+mn-lt"/>
              <a:ea typeface="Roboto Slab" pitchFamily="2" charset="0"/>
              <a:cs typeface="+mn-cs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3862377" y="1612704"/>
            <a:ext cx="575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Utiliza el cupo de </a:t>
            </a:r>
            <a:r>
              <a:rPr lang="es-EC" b="1" dirty="0" smtClean="0"/>
              <a:t>Depósito Especial en Línea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484"/>
            <a:ext cx="1815156" cy="539019"/>
          </a:xfrm>
          <a:prstGeom prst="rect">
            <a:avLst/>
          </a:prstGeom>
        </p:spPr>
      </p:pic>
      <p:cxnSp>
        <p:nvCxnSpPr>
          <p:cNvPr id="22" name="Conector recto 51"/>
          <p:cNvCxnSpPr/>
          <p:nvPr/>
        </p:nvCxnSpPr>
        <p:spPr>
          <a:xfrm>
            <a:off x="3037152" y="1304811"/>
            <a:ext cx="65526" cy="3952989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17" y="-12600"/>
            <a:ext cx="2339370" cy="75723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84" y="3874961"/>
            <a:ext cx="451494" cy="451494"/>
          </a:xfrm>
          <a:prstGeom prst="rect">
            <a:avLst/>
          </a:prstGeom>
        </p:spPr>
      </p:pic>
      <p:sp>
        <p:nvSpPr>
          <p:cNvPr id="30" name="TextBox 54"/>
          <p:cNvSpPr txBox="1"/>
          <p:nvPr/>
        </p:nvSpPr>
        <p:spPr>
          <a:xfrm>
            <a:off x="3862377" y="3092793"/>
            <a:ext cx="575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Tipo de servicio: Tarjetas comerciales/almacenes</a:t>
            </a:r>
            <a:endParaRPr lang="es-EC" b="1" dirty="0" smtClean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84393"/>
            <a:ext cx="381087" cy="38108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92" y="2353597"/>
            <a:ext cx="381087" cy="381087"/>
          </a:xfrm>
          <a:prstGeom prst="rect">
            <a:avLst/>
          </a:prstGeom>
        </p:spPr>
      </p:pic>
      <p:sp>
        <p:nvSpPr>
          <p:cNvPr id="34" name="TextBox 54"/>
          <p:cNvSpPr txBox="1"/>
          <p:nvPr/>
        </p:nvSpPr>
        <p:spPr>
          <a:xfrm>
            <a:off x="3862378" y="2310625"/>
            <a:ext cx="642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El cliente no debe matricular previamente su código</a:t>
            </a:r>
            <a:endParaRPr lang="es-EC" b="1" dirty="0" smtClean="0"/>
          </a:p>
        </p:txBody>
      </p:sp>
      <p:sp>
        <p:nvSpPr>
          <p:cNvPr id="35" name="TextBox 54"/>
          <p:cNvSpPr txBox="1"/>
          <p:nvPr/>
        </p:nvSpPr>
        <p:spPr>
          <a:xfrm>
            <a:off x="3906036" y="3934257"/>
            <a:ext cx="575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Puede realizar pagos totales por factura </a:t>
            </a:r>
            <a:endParaRPr lang="es-EC" b="1" dirty="0" smtClean="0"/>
          </a:p>
        </p:txBody>
      </p:sp>
      <p:pic>
        <p:nvPicPr>
          <p:cNvPr id="36" name="Picture 2" descr="Banco Bolivarian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9957"/>
            <a:ext cx="1320734" cy="9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45734"/>
            <a:ext cx="442179" cy="4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13952" y="100119"/>
            <a:ext cx="82296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  <a:t/>
            </a:r>
            <a:b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</a:br>
            <a:endParaRPr lang="es-ES" sz="3200" b="1" i="1" spc="-150" dirty="0">
              <a:solidFill>
                <a:srgbClr val="168D9A"/>
              </a:solidFill>
              <a:latin typeface="+mn-lt"/>
              <a:ea typeface="Roboto Slab" pitchFamily="2" charset="0"/>
              <a:cs typeface="+mn-cs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3862377" y="1612704"/>
            <a:ext cx="575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Utiliza el cupo de </a:t>
            </a:r>
            <a:r>
              <a:rPr lang="es-EC" b="1" dirty="0" smtClean="0"/>
              <a:t>pago de servicios </a:t>
            </a:r>
            <a:r>
              <a:rPr lang="es-EC" dirty="0" smtClean="0"/>
              <a:t>(Estándar USD5000)</a:t>
            </a:r>
            <a:r>
              <a:rPr lang="es-EC" b="1" dirty="0" smtClean="0"/>
              <a:t>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484"/>
            <a:ext cx="1815156" cy="53901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8" y="2812184"/>
            <a:ext cx="1905000" cy="649941"/>
          </a:xfrm>
          <a:prstGeom prst="rect">
            <a:avLst/>
          </a:prstGeom>
        </p:spPr>
      </p:pic>
      <p:cxnSp>
        <p:nvCxnSpPr>
          <p:cNvPr id="22" name="Conector recto 51"/>
          <p:cNvCxnSpPr/>
          <p:nvPr/>
        </p:nvCxnSpPr>
        <p:spPr>
          <a:xfrm>
            <a:off x="3037152" y="1304811"/>
            <a:ext cx="65526" cy="3952989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17" y="-12600"/>
            <a:ext cx="2339370" cy="75723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84" y="3874961"/>
            <a:ext cx="451494" cy="451494"/>
          </a:xfrm>
          <a:prstGeom prst="rect">
            <a:avLst/>
          </a:prstGeom>
        </p:spPr>
      </p:pic>
      <p:sp>
        <p:nvSpPr>
          <p:cNvPr id="30" name="TextBox 54"/>
          <p:cNvSpPr txBox="1"/>
          <p:nvPr/>
        </p:nvSpPr>
        <p:spPr>
          <a:xfrm>
            <a:off x="3862377" y="3092793"/>
            <a:ext cx="575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Tipo de servicio: Tarjetas comerciales/almacenes</a:t>
            </a:r>
            <a:endParaRPr lang="es-EC" b="1" dirty="0" smtClean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87" y="3084393"/>
            <a:ext cx="381087" cy="38108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92" y="2353597"/>
            <a:ext cx="381087" cy="38108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13" y="1592915"/>
            <a:ext cx="381087" cy="381087"/>
          </a:xfrm>
          <a:prstGeom prst="rect">
            <a:avLst/>
          </a:prstGeom>
        </p:spPr>
      </p:pic>
      <p:sp>
        <p:nvSpPr>
          <p:cNvPr id="34" name="TextBox 54"/>
          <p:cNvSpPr txBox="1"/>
          <p:nvPr/>
        </p:nvSpPr>
        <p:spPr>
          <a:xfrm>
            <a:off x="3862378" y="2310625"/>
            <a:ext cx="575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El cliente debe matricular previamente su código</a:t>
            </a:r>
            <a:endParaRPr lang="es-EC" b="1" dirty="0" smtClean="0"/>
          </a:p>
        </p:txBody>
      </p:sp>
      <p:sp>
        <p:nvSpPr>
          <p:cNvPr id="35" name="TextBox 54"/>
          <p:cNvSpPr txBox="1"/>
          <p:nvPr/>
        </p:nvSpPr>
        <p:spPr>
          <a:xfrm>
            <a:off x="3906036" y="3934257"/>
            <a:ext cx="575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Puede realizar pagos totales o parciales por factura </a:t>
            </a:r>
            <a:endParaRPr lang="es-EC" b="1" dirty="0" smtClean="0"/>
          </a:p>
        </p:txBody>
      </p:sp>
    </p:spTree>
    <p:extLst>
      <p:ext uri="{BB962C8B-B14F-4D97-AF65-F5344CB8AC3E}">
        <p14:creationId xmlns:p14="http://schemas.microsoft.com/office/powerpoint/2010/main" val="37636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13952" y="100119"/>
            <a:ext cx="82296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  <a:t/>
            </a:r>
            <a:b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</a:br>
            <a:endParaRPr lang="es-ES" sz="3200" b="1" i="1" spc="-150" dirty="0">
              <a:solidFill>
                <a:srgbClr val="168D9A"/>
              </a:solidFill>
              <a:latin typeface="+mn-lt"/>
              <a:ea typeface="Roboto Slab" pitchFamily="2" charset="0"/>
              <a:cs typeface="+mn-cs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3862377" y="2535620"/>
            <a:ext cx="657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Permite formas de pago: efectivo, cheques y notas de débito </a:t>
            </a:r>
            <a:endParaRPr lang="es-EC" b="1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484"/>
            <a:ext cx="1815156" cy="539019"/>
          </a:xfrm>
          <a:prstGeom prst="rect">
            <a:avLst/>
          </a:prstGeom>
        </p:spPr>
      </p:pic>
      <p:cxnSp>
        <p:nvCxnSpPr>
          <p:cNvPr id="22" name="Conector recto 51"/>
          <p:cNvCxnSpPr/>
          <p:nvPr/>
        </p:nvCxnSpPr>
        <p:spPr>
          <a:xfrm>
            <a:off x="3037152" y="1304811"/>
            <a:ext cx="65526" cy="3952989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17" y="-12600"/>
            <a:ext cx="2339370" cy="75723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88" y="2475310"/>
            <a:ext cx="451494" cy="451494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92" y="3276513"/>
            <a:ext cx="381087" cy="381087"/>
          </a:xfrm>
          <a:prstGeom prst="rect">
            <a:avLst/>
          </a:prstGeom>
        </p:spPr>
      </p:pic>
      <p:sp>
        <p:nvSpPr>
          <p:cNvPr id="34" name="TextBox 54"/>
          <p:cNvSpPr txBox="1"/>
          <p:nvPr/>
        </p:nvSpPr>
        <p:spPr>
          <a:xfrm>
            <a:off x="3862378" y="3233541"/>
            <a:ext cx="5752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Presenta los primeros 35 caracteres del nombre del cliente en el comprobante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02" y="2353597"/>
            <a:ext cx="903726" cy="90372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21157" y="3305416"/>
            <a:ext cx="16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i="1" dirty="0" smtClean="0">
                <a:solidFill>
                  <a:srgbClr val="009999"/>
                </a:solidFill>
              </a:rPr>
              <a:t>Ventanilla </a:t>
            </a:r>
            <a:endParaRPr lang="es-EC" sz="2400" b="1" i="1" dirty="0">
              <a:solidFill>
                <a:srgbClr val="009999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58" y="5638799"/>
            <a:ext cx="640585" cy="640585"/>
          </a:xfrm>
          <a:prstGeom prst="rect">
            <a:avLst/>
          </a:prstGeom>
        </p:spPr>
      </p:pic>
      <p:sp>
        <p:nvSpPr>
          <p:cNvPr id="19" name="TextBox 54"/>
          <p:cNvSpPr txBox="1"/>
          <p:nvPr/>
        </p:nvSpPr>
        <p:spPr>
          <a:xfrm>
            <a:off x="1998036" y="5718571"/>
            <a:ext cx="772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 smtClean="0"/>
              <a:t>La comisión asumida por la empresa, se cobrará en un solo registro por todos los canales en proceso en la noche</a:t>
            </a:r>
            <a:endParaRPr lang="es-EC" b="1" dirty="0" smtClean="0"/>
          </a:p>
        </p:txBody>
      </p:sp>
    </p:spTree>
    <p:extLst>
      <p:ext uri="{BB962C8B-B14F-4D97-AF65-F5344CB8AC3E}">
        <p14:creationId xmlns:p14="http://schemas.microsoft.com/office/powerpoint/2010/main" val="14088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13952" y="100119"/>
            <a:ext cx="82296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  <a:t/>
            </a:r>
            <a:b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</a:br>
            <a:endParaRPr lang="es-ES" sz="3200" b="1" i="1" spc="-150" dirty="0">
              <a:solidFill>
                <a:srgbClr val="168D9A"/>
              </a:solidFill>
              <a:latin typeface="+mn-lt"/>
              <a:ea typeface="Roboto Slab" pitchFamily="2" charset="0"/>
              <a:cs typeface="+mn-cs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484"/>
            <a:ext cx="1815156" cy="539019"/>
          </a:xfrm>
          <a:prstGeom prst="rect">
            <a:avLst/>
          </a:prstGeom>
        </p:spPr>
      </p:pic>
      <p:cxnSp>
        <p:nvCxnSpPr>
          <p:cNvPr id="22" name="Conector recto 51"/>
          <p:cNvCxnSpPr/>
          <p:nvPr/>
        </p:nvCxnSpPr>
        <p:spPr>
          <a:xfrm>
            <a:off x="3037152" y="1304811"/>
            <a:ext cx="65526" cy="3952989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17" y="-12600"/>
            <a:ext cx="2339370" cy="75723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121157" y="3305416"/>
            <a:ext cx="166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i="1" dirty="0" smtClean="0">
                <a:solidFill>
                  <a:srgbClr val="009999"/>
                </a:solidFill>
              </a:rPr>
              <a:t>Salidas a producción </a:t>
            </a:r>
            <a:endParaRPr lang="es-EC" sz="2400" b="1" i="1" dirty="0">
              <a:solidFill>
                <a:srgbClr val="009999"/>
              </a:solidFill>
            </a:endParaRPr>
          </a:p>
        </p:txBody>
      </p:sp>
      <p:pic>
        <p:nvPicPr>
          <p:cNvPr id="14" name="Picture 2" descr="Banco Bolivaria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997279" cy="7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01" y="1447800"/>
            <a:ext cx="1590301" cy="54257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32" y="3305416"/>
            <a:ext cx="668447" cy="66844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304210" y="3490081"/>
            <a:ext cx="232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i="1" dirty="0" smtClean="0">
                <a:solidFill>
                  <a:srgbClr val="009999"/>
                </a:solidFill>
              </a:rPr>
              <a:t>Ventanilla </a:t>
            </a:r>
            <a:endParaRPr lang="es-EC" sz="2400" b="1" i="1" dirty="0">
              <a:solidFill>
                <a:srgbClr val="009999"/>
              </a:solidFill>
            </a:endParaRPr>
          </a:p>
        </p:txBody>
      </p:sp>
      <p:sp>
        <p:nvSpPr>
          <p:cNvPr id="20" name="TextBox 54"/>
          <p:cNvSpPr txBox="1"/>
          <p:nvPr/>
        </p:nvSpPr>
        <p:spPr>
          <a:xfrm>
            <a:off x="5181600" y="2302311"/>
            <a:ext cx="657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 smtClean="0"/>
              <a:t>Viernes, 06 de noviembre de 2020</a:t>
            </a:r>
            <a:endParaRPr lang="es-EC" sz="2000" b="1" dirty="0" smtClean="0"/>
          </a:p>
        </p:txBody>
      </p:sp>
      <p:sp>
        <p:nvSpPr>
          <p:cNvPr id="21" name="TextBox 54"/>
          <p:cNvSpPr txBox="1"/>
          <p:nvPr/>
        </p:nvSpPr>
        <p:spPr>
          <a:xfrm>
            <a:off x="5181599" y="4260095"/>
            <a:ext cx="657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 smtClean="0"/>
              <a:t>Viernes, 12 de noviembre de 2020</a:t>
            </a:r>
            <a:endParaRPr lang="es-EC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240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13952" y="100119"/>
            <a:ext cx="82296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  <a:t/>
            </a:r>
            <a:br>
              <a:rPr lang="es-ES" sz="3200" b="1" i="1" spc="-150" dirty="0" smtClean="0">
                <a:solidFill>
                  <a:srgbClr val="168D9A"/>
                </a:solidFill>
                <a:latin typeface="+mn-lt"/>
                <a:ea typeface="Roboto Slab" pitchFamily="2" charset="0"/>
                <a:cs typeface="+mn-cs"/>
              </a:rPr>
            </a:br>
            <a:endParaRPr lang="es-ES" sz="3200" b="1" i="1" spc="-150" dirty="0">
              <a:solidFill>
                <a:srgbClr val="168D9A"/>
              </a:solidFill>
              <a:latin typeface="+mn-lt"/>
              <a:ea typeface="Roboto Slab" pitchFamily="2" charset="0"/>
              <a:cs typeface="+mn-cs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484"/>
            <a:ext cx="1815156" cy="53901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17" y="-12600"/>
            <a:ext cx="2339370" cy="757237"/>
          </a:xfrm>
          <a:prstGeom prst="rect">
            <a:avLst/>
          </a:prstGeom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6525344" cy="990600"/>
          </a:xfrm>
        </p:spPr>
        <p:txBody>
          <a:bodyPr>
            <a:noAutofit/>
          </a:bodyPr>
          <a:lstStyle/>
          <a:p>
            <a:r>
              <a:rPr lang="es-EC" sz="4000" b="1" dirty="0" smtClean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6435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" id="{FA2A6B5A-DE76-483F-AFE1-C5ABD546DCFA}" vid="{A9866DC4-C37E-489E-B81D-407FBD9555F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Temamapa</Template>
  <TotalTime>10837</TotalTime>
  <Words>137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 Slab</vt:lpstr>
      <vt:lpstr>BB</vt:lpstr>
      <vt:lpstr>Presentación de PowerPoint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final</dc:title>
  <dc:creator>lcassang</dc:creator>
  <cp:lastModifiedBy>Wendy Cedeño Ley</cp:lastModifiedBy>
  <cp:revision>597</cp:revision>
  <cp:lastPrinted>2019-07-30T16:45:25Z</cp:lastPrinted>
  <dcterms:created xsi:type="dcterms:W3CDTF">2016-05-03T19:55:46Z</dcterms:created>
  <dcterms:modified xsi:type="dcterms:W3CDTF">2020-11-05T21:43:50Z</dcterms:modified>
</cp:coreProperties>
</file>