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06/26/2023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9E3F-C26A-B09C-2F3F-0E363BA0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52" y="409349"/>
            <a:ext cx="8997848" cy="1500187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C" dirty="0" smtClean="0">
                <a:solidFill>
                  <a:schemeClr val="tx1"/>
                </a:solidFill>
              </a:rPr>
              <a:t>Parámetro general para activar la exoneración de la comisión </a:t>
            </a:r>
          </a:p>
          <a:p>
            <a:r>
              <a:rPr lang="es-EC" b="1" dirty="0" err="1">
                <a:solidFill>
                  <a:schemeClr val="tx1"/>
                </a:solidFill>
              </a:rPr>
              <a:t>sv_exonera_empresa</a:t>
            </a:r>
            <a:endParaRPr lang="es-EC" dirty="0">
              <a:solidFill>
                <a:schemeClr val="tx1"/>
              </a:solidFill>
            </a:endParaRPr>
          </a:p>
          <a:p>
            <a:endParaRPr lang="es-EC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588" y="195393"/>
            <a:ext cx="1908449" cy="42791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06154"/>
              </p:ext>
            </p:extLst>
          </p:nvPr>
        </p:nvGraphicFramePr>
        <p:xfrm>
          <a:off x="3309262" y="4139323"/>
          <a:ext cx="5962262" cy="1497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421">
                  <a:extLst>
                    <a:ext uri="{9D8B030D-6E8A-4147-A177-3AD203B41FA5}">
                      <a16:colId xmlns:a16="http://schemas.microsoft.com/office/drawing/2014/main" val="3131383326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190715975"/>
                    </a:ext>
                  </a:extLst>
                </a:gridCol>
                <a:gridCol w="2015412">
                  <a:extLst>
                    <a:ext uri="{9D8B030D-6E8A-4147-A177-3AD203B41FA5}">
                      <a16:colId xmlns:a16="http://schemas.microsoft.com/office/drawing/2014/main" val="1984168863"/>
                    </a:ext>
                  </a:extLst>
                </a:gridCol>
              </a:tblGrid>
              <a:tr h="499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% descuento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70%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endParaRPr lang="es-EC" sz="2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33691578"/>
                  </a:ext>
                </a:extLst>
              </a:tr>
              <a:tr h="499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Valor base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Descuento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Comisión final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21089392"/>
                  </a:ext>
                </a:extLst>
              </a:tr>
              <a:tr h="4991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0.25</a:t>
                      </a:r>
                      <a:endParaRPr lang="es-EC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0.18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0.07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75904858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16" y="1466690"/>
            <a:ext cx="5264327" cy="1457013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91593"/>
              </p:ext>
            </p:extLst>
          </p:nvPr>
        </p:nvGraphicFramePr>
        <p:xfrm>
          <a:off x="2465825" y="3132489"/>
          <a:ext cx="7527261" cy="705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982">
                  <a:extLst>
                    <a:ext uri="{9D8B030D-6E8A-4147-A177-3AD203B41FA5}">
                      <a16:colId xmlns:a16="http://schemas.microsoft.com/office/drawing/2014/main" val="2081923065"/>
                    </a:ext>
                  </a:extLst>
                </a:gridCol>
                <a:gridCol w="2002378">
                  <a:extLst>
                    <a:ext uri="{9D8B030D-6E8A-4147-A177-3AD203B41FA5}">
                      <a16:colId xmlns:a16="http://schemas.microsoft.com/office/drawing/2014/main" val="1064217311"/>
                    </a:ext>
                  </a:extLst>
                </a:gridCol>
                <a:gridCol w="2059588">
                  <a:extLst>
                    <a:ext uri="{9D8B030D-6E8A-4147-A177-3AD203B41FA5}">
                      <a16:colId xmlns:a16="http://schemas.microsoft.com/office/drawing/2014/main" val="3339794917"/>
                    </a:ext>
                  </a:extLst>
                </a:gridCol>
                <a:gridCol w="1434313">
                  <a:extLst>
                    <a:ext uri="{9D8B030D-6E8A-4147-A177-3AD203B41FA5}">
                      <a16:colId xmlns:a16="http://schemas.microsoft.com/office/drawing/2014/main" val="3759082300"/>
                    </a:ext>
                  </a:extLst>
                </a:gridCol>
              </a:tblGrid>
              <a:tr h="7051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Fórmula 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(0.25 * </a:t>
                      </a:r>
                      <a:r>
                        <a:rPr lang="es-EC" sz="2400" dirty="0" smtClean="0">
                          <a:effectLst/>
                        </a:rPr>
                        <a:t>70%)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= 0.175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= 0.18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1611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4" ma:contentTypeDescription="Crear nuevo documento." ma:contentTypeScope="" ma:versionID="0063882d2d9815e474dade8164afd701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c48f4af5b55d71b3689745e4b02e376f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26327b-c314-4909-befc-a4a9857718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E4A76-F197-4155-AACD-E9DD79D90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b6e5a916-dccc-4b33-8fba-9c21ee045b9d"/>
    <ds:schemaRef ds:uri="6026327b-c314-4909-befc-a4a98577181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32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24</cp:revision>
  <dcterms:created xsi:type="dcterms:W3CDTF">2022-05-09T18:20:01Z</dcterms:created>
  <dcterms:modified xsi:type="dcterms:W3CDTF">2023-06-26T15:17:16Z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