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06/13/2023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52" y="409349"/>
            <a:ext cx="8997848" cy="1500187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C" dirty="0" smtClean="0">
                <a:solidFill>
                  <a:schemeClr val="tx1"/>
                </a:solidFill>
              </a:rPr>
              <a:t>Parámetro general para activar la exoneración de la comisión </a:t>
            </a:r>
          </a:p>
          <a:p>
            <a:r>
              <a:rPr lang="es-EC" b="1" dirty="0" err="1" smtClean="0">
                <a:solidFill>
                  <a:schemeClr val="tx1"/>
                </a:solidFill>
              </a:rPr>
              <a:t>sv_exonera_comision_param</a:t>
            </a:r>
            <a:r>
              <a:rPr lang="es-EC" dirty="0" smtClean="0">
                <a:solidFill>
                  <a:schemeClr val="tx1"/>
                </a:solidFill>
              </a:rPr>
              <a:t> 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85" y="1388680"/>
            <a:ext cx="6679220" cy="1041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 txBox="1">
            <a:spLocks/>
          </p:cNvSpPr>
          <p:nvPr/>
        </p:nvSpPr>
        <p:spPr>
          <a:xfrm>
            <a:off x="1517752" y="2530791"/>
            <a:ext cx="8997848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C" dirty="0" smtClean="0">
                <a:solidFill>
                  <a:schemeClr val="tx1"/>
                </a:solidFill>
              </a:rPr>
              <a:t>Parámetro para definir los canales en los que se aplicará la exoneración</a:t>
            </a:r>
          </a:p>
          <a:p>
            <a:r>
              <a:rPr lang="es-EC" b="1" dirty="0" err="1">
                <a:solidFill>
                  <a:schemeClr val="tx1"/>
                </a:solidFill>
              </a:rPr>
              <a:t>sv_exonera_canal</a:t>
            </a:r>
            <a:r>
              <a:rPr lang="es-EC" b="1" dirty="0">
                <a:solidFill>
                  <a:schemeClr val="tx1"/>
                </a:solidFill>
              </a:rPr>
              <a:t> </a:t>
            </a:r>
            <a:r>
              <a:rPr lang="es-EC" dirty="0">
                <a:solidFill>
                  <a:schemeClr val="tx1"/>
                </a:solidFill>
              </a:rPr>
              <a:t> </a:t>
            </a:r>
          </a:p>
          <a:p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888" y="3861868"/>
            <a:ext cx="5841723" cy="1841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1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52" y="409349"/>
            <a:ext cx="8997848" cy="150018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C" dirty="0" smtClean="0">
                <a:solidFill>
                  <a:schemeClr val="tx1"/>
                </a:solidFill>
              </a:rPr>
              <a:t>Parámetro para definir los códigos de empresas (pertenecientes a los roles), para exonerar las comisiones de servicios de recaudaciones</a:t>
            </a:r>
          </a:p>
          <a:p>
            <a:r>
              <a:rPr lang="es-EC" b="1" dirty="0" smtClean="0">
                <a:solidFill>
                  <a:schemeClr val="tx1"/>
                </a:solidFill>
              </a:rPr>
              <a:t>     </a:t>
            </a:r>
            <a:r>
              <a:rPr lang="es-EC" b="1" dirty="0" err="1" smtClean="0">
                <a:solidFill>
                  <a:schemeClr val="tx1"/>
                </a:solidFill>
              </a:rPr>
              <a:t>sv_exonera_empresa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 txBox="1">
            <a:spLocks/>
          </p:cNvSpPr>
          <p:nvPr/>
        </p:nvSpPr>
        <p:spPr>
          <a:xfrm>
            <a:off x="1681202" y="3505497"/>
            <a:ext cx="8997848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C" dirty="0" smtClean="0">
                <a:solidFill>
                  <a:schemeClr val="tx1"/>
                </a:solidFill>
              </a:rPr>
              <a:t>Parámetro general para activar la </a:t>
            </a:r>
            <a:r>
              <a:rPr lang="es-EC" dirty="0" smtClean="0">
                <a:solidFill>
                  <a:schemeClr val="tx1"/>
                </a:solidFill>
              </a:rPr>
              <a:t>categoría de cuenta a exonerar</a:t>
            </a:r>
            <a:endParaRPr lang="es-EC" dirty="0" smtClean="0">
              <a:solidFill>
                <a:schemeClr val="tx1"/>
              </a:solidFill>
            </a:endParaRPr>
          </a:p>
          <a:p>
            <a:r>
              <a:rPr lang="es-EC" b="1" dirty="0" smtClean="0">
                <a:solidFill>
                  <a:schemeClr val="tx1"/>
                </a:solidFill>
              </a:rPr>
              <a:t>      </a:t>
            </a:r>
            <a:r>
              <a:rPr lang="es-EC" b="1" dirty="0" err="1">
                <a:solidFill>
                  <a:schemeClr val="tx1"/>
                </a:solidFill>
              </a:rPr>
              <a:t>sv_exonera_cuenta_cat</a:t>
            </a:r>
            <a:r>
              <a:rPr lang="es-EC" b="1" dirty="0">
                <a:solidFill>
                  <a:schemeClr val="tx1"/>
                </a:solidFill>
              </a:rPr>
              <a:t> </a:t>
            </a:r>
            <a:r>
              <a:rPr lang="es-EC" b="1" dirty="0" smtClean="0">
                <a:solidFill>
                  <a:schemeClr val="tx1"/>
                </a:solidFill>
              </a:rPr>
              <a:t>   </a:t>
            </a:r>
            <a:endParaRPr lang="es-EC" b="1" dirty="0">
              <a:solidFill>
                <a:schemeClr val="tx1"/>
              </a:solidFill>
            </a:endParaRPr>
          </a:p>
          <a:p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50" y="1848755"/>
            <a:ext cx="5999951" cy="1545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029" y="4389912"/>
            <a:ext cx="5999951" cy="1454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46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52" y="409349"/>
            <a:ext cx="8997848" cy="1500187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C" dirty="0">
                <a:solidFill>
                  <a:schemeClr val="tx1"/>
                </a:solidFill>
              </a:rPr>
              <a:t>Parámetro general para activar la exoneración de la comisión </a:t>
            </a:r>
          </a:p>
          <a:p>
            <a:r>
              <a:rPr lang="es-EC" b="1" dirty="0">
                <a:solidFill>
                  <a:schemeClr val="tx1"/>
                </a:solidFill>
              </a:rPr>
              <a:t>      </a:t>
            </a:r>
            <a:r>
              <a:rPr lang="es-EC" b="1" dirty="0" err="1">
                <a:solidFill>
                  <a:schemeClr val="tx1"/>
                </a:solidFill>
              </a:rPr>
              <a:t>sv_exonera_causa</a:t>
            </a:r>
            <a:r>
              <a:rPr lang="es-EC" dirty="0">
                <a:solidFill>
                  <a:schemeClr val="tx1"/>
                </a:solidFill>
              </a:rPr>
              <a:t> </a:t>
            </a:r>
            <a:r>
              <a:rPr lang="es-EC" b="1" dirty="0">
                <a:solidFill>
                  <a:schemeClr val="tx1"/>
                </a:solidFill>
              </a:rPr>
              <a:t> </a:t>
            </a:r>
            <a:r>
              <a:rPr lang="es-EC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03" y="1556113"/>
            <a:ext cx="5999951" cy="1545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15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52" y="409350"/>
            <a:ext cx="8997848" cy="491988"/>
          </a:xfrm>
        </p:spPr>
        <p:txBody>
          <a:bodyPr>
            <a:normAutofit/>
          </a:bodyPr>
          <a:lstStyle/>
          <a:p>
            <a:r>
              <a:rPr lang="es-EC" b="1" dirty="0" smtClean="0">
                <a:solidFill>
                  <a:srgbClr val="009999"/>
                </a:solidFill>
              </a:rPr>
              <a:t>Exoneración </a:t>
            </a:r>
            <a:r>
              <a:rPr lang="es-EC" b="1" dirty="0">
                <a:solidFill>
                  <a:srgbClr val="009999"/>
                </a:solidFill>
              </a:rPr>
              <a:t>de la comisión </a:t>
            </a:r>
            <a:r>
              <a:rPr lang="es-EC" b="1" dirty="0" smtClean="0">
                <a:solidFill>
                  <a:srgbClr val="009999"/>
                </a:solidFill>
              </a:rPr>
              <a:t>JBG</a:t>
            </a:r>
            <a:endParaRPr lang="es-EC" b="1" dirty="0">
              <a:solidFill>
                <a:srgbClr val="009999"/>
              </a:solidFill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 txBox="1">
            <a:spLocks/>
          </p:cNvSpPr>
          <p:nvPr/>
        </p:nvSpPr>
        <p:spPr>
          <a:xfrm>
            <a:off x="1517752" y="901338"/>
            <a:ext cx="8997848" cy="491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* Consultar </a:t>
            </a:r>
            <a:r>
              <a:rPr lang="es-MX" dirty="0"/>
              <a:t>y seleccionar cuenta con categoría ROL y Empresa 97 y verificar la comisión en </a:t>
            </a:r>
            <a:r>
              <a:rPr lang="es-MX" dirty="0" smtClean="0"/>
              <a:t>24online (cumple las condiciones)</a:t>
            </a:r>
            <a:endParaRPr lang="es-MX" dirty="0"/>
          </a:p>
        </p:txBody>
      </p:sp>
      <p:pic>
        <p:nvPicPr>
          <p:cNvPr id="2052" name="Picture 4" descr="https://smartbear-tm4j-prod-us-west-2-attachment-rich-text.s3.us-west-2.amazonaws.com/embedded-fd6fb4da144055f32b8942893a0f9eb7bac49ca01f1ffb76c0b227715cfada8d-1686257476168-16862574761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94" y="1562636"/>
            <a:ext cx="4403362" cy="18170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martbear-tm4j-prod-us-west-2-attachment-rich-text.s3.us-west-2.amazonaws.com/embedded-fd6fb4da144055f32b8942893a0f9eb7bac49ca01f1ffb76c0b227715cfada8d-1686257555591-16862575555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4" y="3453192"/>
            <a:ext cx="6515762" cy="6416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martbear-tm4j-prod-us-west-2-attachment-rich-text.s3.us-west-2.amazonaws.com/embedded-fd6fb4da144055f32b8942893a0f9eb7bac49ca01f1ffb76c0b227715cfada8d-1686257702455-16862577024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56" y="1489108"/>
            <a:ext cx="4636071" cy="39281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52" y="409350"/>
            <a:ext cx="8997848" cy="491988"/>
          </a:xfrm>
        </p:spPr>
        <p:txBody>
          <a:bodyPr>
            <a:normAutofit/>
          </a:bodyPr>
          <a:lstStyle/>
          <a:p>
            <a:r>
              <a:rPr lang="es-EC" b="1" dirty="0" smtClean="0">
                <a:solidFill>
                  <a:srgbClr val="009999"/>
                </a:solidFill>
              </a:rPr>
              <a:t>Exoneración </a:t>
            </a:r>
            <a:r>
              <a:rPr lang="es-EC" b="1" dirty="0">
                <a:solidFill>
                  <a:srgbClr val="009999"/>
                </a:solidFill>
              </a:rPr>
              <a:t>de la comisión </a:t>
            </a:r>
            <a:r>
              <a:rPr lang="es-EC" b="1" dirty="0" smtClean="0">
                <a:solidFill>
                  <a:srgbClr val="009999"/>
                </a:solidFill>
              </a:rPr>
              <a:t>JBG</a:t>
            </a:r>
            <a:endParaRPr lang="es-EC" b="1" dirty="0">
              <a:solidFill>
                <a:srgbClr val="009999"/>
              </a:solidFill>
            </a:endParaRP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 txBox="1">
            <a:spLocks/>
          </p:cNvSpPr>
          <p:nvPr/>
        </p:nvSpPr>
        <p:spPr>
          <a:xfrm>
            <a:off x="1617901" y="927511"/>
            <a:ext cx="8997848" cy="491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* Consultar </a:t>
            </a:r>
            <a:r>
              <a:rPr lang="es-MX" dirty="0"/>
              <a:t>y seleccionar cuenta con categoría NORMAL y Empresa 97 y verificar la comisión en </a:t>
            </a:r>
            <a:r>
              <a:rPr lang="es-MX" dirty="0" smtClean="0"/>
              <a:t>24online (no cumple las condiciones)</a:t>
            </a:r>
            <a:endParaRPr lang="es-MX" dirty="0"/>
          </a:p>
        </p:txBody>
      </p:sp>
      <p:pic>
        <p:nvPicPr>
          <p:cNvPr id="1026" name="Picture 2" descr="https://smartbear-tm4j-prod-us-west-2-attachment-rich-text.s3.us-west-2.amazonaws.com/embedded-fd6fb4da144055f32b8942893a0f9eb7bac49ca01f1ffb76c0b227715cfada8d-1686256430190-16862564301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19" y="1669869"/>
            <a:ext cx="4137514" cy="17846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martbear-tm4j-prod-us-west-2-attachment-rich-text.s3.us-west-2.amazonaws.com/embedded-fd6fb4da144055f32b8942893a0f9eb7bac49ca01f1ffb76c0b227715cfada8d-1686336047964-16863360479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87" y="3454537"/>
            <a:ext cx="8143875" cy="1876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52" y="409350"/>
            <a:ext cx="8997848" cy="491988"/>
          </a:xfrm>
        </p:spPr>
        <p:txBody>
          <a:bodyPr>
            <a:normAutofit/>
          </a:bodyPr>
          <a:lstStyle/>
          <a:p>
            <a:r>
              <a:rPr lang="es-EC" b="1" dirty="0" smtClean="0">
                <a:solidFill>
                  <a:srgbClr val="009999"/>
                </a:solidFill>
              </a:rPr>
              <a:t>Exoneración </a:t>
            </a:r>
            <a:r>
              <a:rPr lang="es-EC" b="1" dirty="0">
                <a:solidFill>
                  <a:srgbClr val="009999"/>
                </a:solidFill>
              </a:rPr>
              <a:t>de la comisión </a:t>
            </a:r>
            <a:r>
              <a:rPr lang="es-EC" b="1" dirty="0" smtClean="0">
                <a:solidFill>
                  <a:srgbClr val="009999"/>
                </a:solidFill>
              </a:rPr>
              <a:t>JBG</a:t>
            </a:r>
            <a:endParaRPr lang="es-EC" b="1" dirty="0">
              <a:solidFill>
                <a:srgbClr val="009999"/>
              </a:solidFill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 txBox="1">
            <a:spLocks/>
          </p:cNvSpPr>
          <p:nvPr/>
        </p:nvSpPr>
        <p:spPr>
          <a:xfrm>
            <a:off x="1617901" y="927511"/>
            <a:ext cx="8997848" cy="491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* </a:t>
            </a:r>
            <a:r>
              <a:rPr lang="es-MX" dirty="0"/>
              <a:t>Consultar y seleccionar cuenta con categoría ROL y Empresa diferente a 97 y verificar la comisión en </a:t>
            </a:r>
            <a:r>
              <a:rPr lang="es-MX" dirty="0" smtClean="0"/>
              <a:t>24online (no cumple las condiciones)</a:t>
            </a:r>
            <a:endParaRPr lang="es-MX" dirty="0"/>
          </a:p>
        </p:txBody>
      </p:sp>
      <p:pic>
        <p:nvPicPr>
          <p:cNvPr id="5122" name="Picture 2" descr="https://smartbear-tm4j-prod-us-west-2-attachment-rich-text.s3.us-west-2.amazonaws.com/embedded-fd6fb4da144055f32b8942893a0f9eb7bac49ca01f1ffb76c0b227715cfada8d-1686257895220-1686257895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99" y="1419499"/>
            <a:ext cx="4237885" cy="1692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martbear-tm4j-prod-us-west-2-attachment-rich-text.s3.us-west-2.amazonaws.com/embedded-fd6fb4da144055f32b8942893a0f9eb7bac49ca01f1ffb76c0b227715cfada8d-1686258051530-16862580515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9" y="1456942"/>
            <a:ext cx="6358440" cy="962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5126" name="Picture 6" descr="https://smartbear-tm4j-prod-us-west-2-attachment-rich-text.s3.us-west-2.amazonaws.com/embedded-fd6fb4da144055f32b8942893a0f9eb7bac49ca01f1ffb76c0b227715cfada8d-1686258134575-168625813457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9" y="2419222"/>
            <a:ext cx="6358441" cy="3427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smartbear-tm4j-prod-us-west-2-attachment-rich-text.s3.us-west-2.amazonaws.com/embedded-fd6fb4da144055f32b8942893a0f9eb7bac49ca01f1ffb76c0b227715cfada8d-1686258178606-16862581786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11" y="3159442"/>
            <a:ext cx="5366299" cy="35924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8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52" y="409350"/>
            <a:ext cx="8997848" cy="491988"/>
          </a:xfrm>
        </p:spPr>
        <p:txBody>
          <a:bodyPr>
            <a:normAutofit/>
          </a:bodyPr>
          <a:lstStyle/>
          <a:p>
            <a:r>
              <a:rPr lang="es-EC" b="1" dirty="0" smtClean="0">
                <a:solidFill>
                  <a:srgbClr val="009999"/>
                </a:solidFill>
              </a:rPr>
              <a:t>Exoneración </a:t>
            </a:r>
            <a:r>
              <a:rPr lang="es-EC" b="1" dirty="0">
                <a:solidFill>
                  <a:srgbClr val="009999"/>
                </a:solidFill>
              </a:rPr>
              <a:t>de la comisión </a:t>
            </a:r>
            <a:r>
              <a:rPr lang="es-EC" b="1" dirty="0" smtClean="0">
                <a:solidFill>
                  <a:srgbClr val="009999"/>
                </a:solidFill>
              </a:rPr>
              <a:t>JBG</a:t>
            </a:r>
            <a:endParaRPr lang="es-EC" b="1" dirty="0">
              <a:solidFill>
                <a:srgbClr val="009999"/>
              </a:solidFill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 txBox="1">
            <a:spLocks/>
          </p:cNvSpPr>
          <p:nvPr/>
        </p:nvSpPr>
        <p:spPr>
          <a:xfrm>
            <a:off x="1617901" y="927511"/>
            <a:ext cx="8997848" cy="491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* </a:t>
            </a:r>
            <a:r>
              <a:rPr lang="es-MX" dirty="0"/>
              <a:t>Consultar y seleccionar cuenta con categoría ROL y Empresa diferente a 97 y verificar la comisión en </a:t>
            </a:r>
            <a:r>
              <a:rPr lang="es-MX" dirty="0" smtClean="0"/>
              <a:t>24online (no cumple las condiciones)</a:t>
            </a:r>
            <a:endParaRPr lang="es-MX" dirty="0"/>
          </a:p>
        </p:txBody>
      </p:sp>
      <p:pic>
        <p:nvPicPr>
          <p:cNvPr id="5122" name="Picture 2" descr="https://smartbear-tm4j-prod-us-west-2-attachment-rich-text.s3.us-west-2.amazonaws.com/embedded-fd6fb4da144055f32b8942893a0f9eb7bac49ca01f1ffb76c0b227715cfada8d-1686257895220-1686257895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10" y="1240455"/>
            <a:ext cx="4237885" cy="1692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martbear-tm4j-prod-us-west-2-attachment-rich-text.s3.us-west-2.amazonaws.com/embedded-fd6fb4da144055f32b8942893a0f9eb7bac49ca01f1ffb76c0b227715cfada8d-1686258051530-16862580515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94" y="1629185"/>
            <a:ext cx="5853338" cy="8858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smartbear-tm4j-prod-us-west-2-attachment-rich-text.s3.us-west-2.amazonaws.com/embedded-fd6fb4da144055f32b8942893a0f9eb7bac49ca01f1ffb76c0b227715cfada8d-1686258134575-168625813457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94" y="2604249"/>
            <a:ext cx="5853338" cy="3286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smartbear-tm4j-prod-us-west-2-attachment-rich-text.s3.us-west-2.amazonaws.com/embedded-fd6fb4da144055f32b8942893a0f9eb7bac49ca01f1ffb76c0b227715cfada8d-1686258178606-16862581786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21" y="3022084"/>
            <a:ext cx="5366299" cy="35924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9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52" y="409350"/>
            <a:ext cx="8997848" cy="491988"/>
          </a:xfrm>
        </p:spPr>
        <p:txBody>
          <a:bodyPr>
            <a:normAutofit/>
          </a:bodyPr>
          <a:lstStyle/>
          <a:p>
            <a:r>
              <a:rPr lang="es-EC" b="1" dirty="0" smtClean="0">
                <a:solidFill>
                  <a:srgbClr val="009999"/>
                </a:solidFill>
              </a:rPr>
              <a:t>Exoneración </a:t>
            </a:r>
            <a:r>
              <a:rPr lang="es-EC" b="1" dirty="0">
                <a:solidFill>
                  <a:srgbClr val="009999"/>
                </a:solidFill>
              </a:rPr>
              <a:t>de la comisión </a:t>
            </a:r>
            <a:r>
              <a:rPr lang="es-EC" b="1" dirty="0" smtClean="0">
                <a:solidFill>
                  <a:srgbClr val="009999"/>
                </a:solidFill>
              </a:rPr>
              <a:t>JBG</a:t>
            </a:r>
            <a:endParaRPr lang="es-EC" b="1" dirty="0">
              <a:solidFill>
                <a:srgbClr val="009999"/>
              </a:solidFill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 txBox="1">
            <a:spLocks/>
          </p:cNvSpPr>
          <p:nvPr/>
        </p:nvSpPr>
        <p:spPr>
          <a:xfrm>
            <a:off x="1617901" y="927511"/>
            <a:ext cx="8997848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 smtClean="0"/>
              <a:t>* </a:t>
            </a:r>
            <a:r>
              <a:rPr lang="es-MX" sz="1600" dirty="0"/>
              <a:t>Quitar empresa del catálogo </a:t>
            </a:r>
            <a:r>
              <a:rPr lang="es-MX" sz="1600" dirty="0" err="1"/>
              <a:t>sv_exonera_causa</a:t>
            </a:r>
            <a:r>
              <a:rPr lang="es-MX" sz="1600" dirty="0"/>
              <a:t> y verificar la comisión en el </a:t>
            </a:r>
            <a:r>
              <a:rPr lang="es-MX" sz="1600" dirty="0" smtClean="0"/>
              <a:t>24online (no cumple las condiciones)</a:t>
            </a:r>
            <a:endParaRPr lang="es-MX" sz="1600" dirty="0"/>
          </a:p>
        </p:txBody>
      </p:sp>
      <p:pic>
        <p:nvPicPr>
          <p:cNvPr id="6146" name="Picture 2" descr="https://smartbear-tm4j-prod-us-west-2-attachment-rich-text.s3.us-west-2.amazonaws.com/embedded-fd6fb4da144055f32b8942893a0f9eb7bac49ca01f1ffb76c0b227715cfada8d-1686339122377-16863391223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90" y="2168756"/>
            <a:ext cx="4350135" cy="12160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martbear-tm4j-prod-us-west-2-attachment-rich-text.s3.us-west-2.amazonaws.com/embedded-fd6fb4da144055f32b8942893a0f9eb7bac49ca01f1ffb76c0b227715cfada8d-1686339237123-1686339237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90" y="3439977"/>
            <a:ext cx="8499972" cy="20128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https://smartbear-tm4j-prod-us-west-2-attachment-rich-text.s3.us-west-2.amazonaws.com/embedded-fd6fb4da144055f32b8942893a0f9eb7bac49ca01f1ffb76c0b227715cfada8d-1686339265841-168633926584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6154" name="Picture 10" descr="https://smartbear-tm4j-prod-us-west-2-attachment-rich-text.s3.us-west-2.amazonaws.com/embedded-fd6fb4da144055f32b8942893a0f9eb7bac49ca01f1ffb76c0b227715cfada8d-1686339265841-16863392658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25" y="1585051"/>
            <a:ext cx="4191000" cy="17879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65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26327b-c314-4909-befc-a4a98577181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4" ma:contentTypeDescription="Crear nuevo documento." ma:contentTypeScope="" ma:versionID="0063882d2d9815e474dade8164afd701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c48f4af5b55d71b3689745e4b02e376f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972E9C-C7AA-4DB6-BC11-4FDD914B8974}">
  <ds:schemaRefs>
    <ds:schemaRef ds:uri="http://purl.org/dc/dcmitype/"/>
    <ds:schemaRef ds:uri="6026327b-c314-4909-befc-a4a98577181e"/>
    <ds:schemaRef ds:uri="http://schemas.microsoft.com/office/2006/metadata/properties"/>
    <ds:schemaRef ds:uri="http://purl.org/dc/elements/1.1/"/>
    <ds:schemaRef ds:uri="b6e5a916-dccc-4b33-8fba-9c21ee045b9d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EAE4A76-F197-4155-AACD-E9DD79D900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208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Wendy Cedeño Ley</cp:lastModifiedBy>
  <cp:revision>19</cp:revision>
  <dcterms:created xsi:type="dcterms:W3CDTF">2022-05-09T18:20:01Z</dcterms:created>
  <dcterms:modified xsi:type="dcterms:W3CDTF">2023-06-13T14:37:15Z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