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  <p:sldId id="316" r:id="rId6"/>
    <p:sldId id="317" r:id="rId7"/>
    <p:sldId id="322" r:id="rId8"/>
    <p:sldId id="319" r:id="rId9"/>
    <p:sldId id="320" r:id="rId10"/>
    <p:sldId id="321" r:id="rId11"/>
    <p:sldId id="313" r:id="rId12"/>
    <p:sldId id="318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7B498"/>
    <a:srgbClr val="00F4F2"/>
    <a:srgbClr val="003765"/>
    <a:srgbClr val="8A146C"/>
    <a:srgbClr val="E51467"/>
    <a:srgbClr val="FEB8D2"/>
    <a:srgbClr val="222222"/>
    <a:srgbClr val="28659E"/>
    <a:srgbClr val="0DD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61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0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8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53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4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05/30/2023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00715" y="370894"/>
            <a:ext cx="741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Impuestos fiscales con tarjeta de crédito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13" y="2187942"/>
            <a:ext cx="1015205" cy="304562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399766" y="2042910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Pago consumo rotativo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2095022"/>
            <a:ext cx="215969" cy="2071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11453" b="11659"/>
          <a:stretch/>
        </p:blipFill>
        <p:spPr>
          <a:xfrm>
            <a:off x="6937522" y="2575822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561698" y="5442535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José Muñoz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399766" y="240439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/>
              <a:t>Pago consumo </a:t>
            </a:r>
            <a:r>
              <a:rPr lang="es-EC" sz="1400" dirty="0" smtClean="0"/>
              <a:t>diferido </a:t>
            </a:r>
            <a:r>
              <a:rPr lang="es-EC" sz="1400" dirty="0"/>
              <a:t>– 24online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278666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Reverso de pagos – 24online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353286" y="3500170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(A06/Pago 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133542" y="544253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Luis Cepeda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912451" y="49502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419316" y="49590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785545" y="49713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884889" y="1661416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Release 1</a:t>
            </a:r>
            <a:endParaRPr lang="es-EC" b="1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188" y="2263646"/>
            <a:ext cx="1179969" cy="169278"/>
          </a:xfrm>
          <a:prstGeom prst="rect">
            <a:avLst/>
          </a:prstGeom>
        </p:spPr>
      </p:pic>
      <p:sp>
        <p:nvSpPr>
          <p:cNvPr id="33" name="Freeform 162"/>
          <p:cNvSpPr>
            <a:spLocks noChangeArrowheads="1"/>
          </p:cNvSpPr>
          <p:nvPr/>
        </p:nvSpPr>
        <p:spPr bwMode="auto">
          <a:xfrm>
            <a:off x="1212417" y="3640638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05" y="2445273"/>
            <a:ext cx="215969" cy="207103"/>
          </a:xfrm>
          <a:prstGeom prst="rect">
            <a:avLst/>
          </a:prstGeom>
        </p:spPr>
      </p:pic>
      <p:sp>
        <p:nvSpPr>
          <p:cNvPr id="47" name="CuadroTexto 11"/>
          <p:cNvSpPr>
            <a:spLocks/>
          </p:cNvSpPr>
          <p:nvPr/>
        </p:nvSpPr>
        <p:spPr>
          <a:xfrm>
            <a:off x="1399765" y="3160484"/>
            <a:ext cx="3766932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Notificaciones Latinia 24online</a:t>
            </a: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57" y="2832449"/>
            <a:ext cx="215969" cy="20710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3218460"/>
            <a:ext cx="215969" cy="207103"/>
          </a:xfrm>
          <a:prstGeom prst="rect">
            <a:avLst/>
          </a:prstGeom>
        </p:spPr>
      </p:pic>
      <p:sp>
        <p:nvSpPr>
          <p:cNvPr id="37" name="Freeform 162"/>
          <p:cNvSpPr>
            <a:spLocks noChangeArrowheads="1"/>
          </p:cNvSpPr>
          <p:nvPr/>
        </p:nvSpPr>
        <p:spPr bwMode="auto">
          <a:xfrm>
            <a:off x="1212417" y="4071453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sp>
        <p:nvSpPr>
          <p:cNvPr id="38" name="CuadroTexto 11"/>
          <p:cNvSpPr>
            <a:spLocks/>
          </p:cNvSpPr>
          <p:nvPr/>
        </p:nvSpPr>
        <p:spPr>
          <a:xfrm>
            <a:off x="1353285" y="4056157"/>
            <a:ext cx="3754959" cy="3107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Credimatic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964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12440" y="359868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 diferido impuestos fiscales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34" name="Picture 10" descr="https://smartbear-tm4j-prod-us-west-2-attachment-rich-text.s3.us-west-2.amazonaws.com/embedded-fd6fb4da144055f32b8942893a0f9eb7bac49ca01f1ffb76c0b227715cfada8d-1684440175635-16844401756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" y="1267098"/>
            <a:ext cx="5935663" cy="45288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martbear-tm4j-prod-us-west-2-attachment-rich-text.s3.us-west-2.amazonaws.com/embedded-fd6fb4da144055f32b8942893a0f9eb7bac49ca01f1ffb76c0b227715cfada8d-1684440214870-16844402148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1267098"/>
            <a:ext cx="5656217" cy="45288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39" y="103256"/>
            <a:ext cx="1471872" cy="19558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408443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 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diferido 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impuestos fiscales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122" name="Picture 2" descr="https://smartbear-tm4j-prod-us-west-2-attachment-rich-text.s3.us-west-2.amazonaws.com/embedded-fd6fb4da144055f32b8942893a0f9eb7bac49ca01f1ffb76c0b227715cfada8d-1684440244033-16844402440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01" y="917256"/>
            <a:ext cx="6057900" cy="53625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39" y="103256"/>
            <a:ext cx="1471872" cy="19558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298837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 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diferido 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impuestos fiscales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124" name="Picture 4" descr="https://smartbear-tm4j-prod-us-west-2-attachment-rich-text.s3.us-west-2.amazonaws.com/embedded-fd6fb4da144055f32b8942893a0f9eb7bac49ca01f1ffb76c0b227715cfada8d-1684430420930-168443042093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7" r="2913"/>
          <a:stretch/>
        </p:blipFill>
        <p:spPr bwMode="auto">
          <a:xfrm>
            <a:off x="2043952" y="1142530"/>
            <a:ext cx="7570695" cy="23138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smartbear-tm4j-prod-us-west-2-attachment-rich-text.s3.us-west-2.amazonaws.com/embedded-fd6fb4da144055f32b8942893a0f9eb7bac49ca01f1ffb76c0b227715cfada8d-1684430427717-168443042771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2691" r="10503" b="1916"/>
          <a:stretch/>
        </p:blipFill>
        <p:spPr bwMode="auto">
          <a:xfrm>
            <a:off x="2043952" y="3456361"/>
            <a:ext cx="7570695" cy="24105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9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39" y="103256"/>
            <a:ext cx="1471872" cy="19558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298837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 rotativo impuestos fiscales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 descr="https://smartbear-tm4j-prod-us-west-2-attachment-rich-text.s3.us-west-2.amazonaws.com/embedded-fd6fb4da144055f32b8942893a0f9eb7bac49ca01f1ffb76c0b227715cfada8d-1684950522389-16849505223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2" y="1129553"/>
            <a:ext cx="6081656" cy="451163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martbear-tm4j-prod-us-west-2-attachment-rich-text.s3.us-west-2.amazonaws.com/embedded-fd6fb4da144055f32b8942893a0f9eb7bac49ca01f1ffb76c0b227715cfada8d-1684950536745-16849505367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82" y="1129552"/>
            <a:ext cx="5710331" cy="451163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39" y="103256"/>
            <a:ext cx="1471872" cy="19558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282" y="412394"/>
            <a:ext cx="672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 rotativo impuestos fiscales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74" name="Picture 2" descr="https://smartbear-tm4j-prod-us-west-2-attachment-rich-text.s3.us-west-2.amazonaws.com/embedded-fd6fb4da144055f32b8942893a0f9eb7bac49ca01f1ffb76c0b227715cfada8d-1684950543961-1684950543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88" y="874059"/>
            <a:ext cx="6149076" cy="49470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martbear-tm4j-prod-us-west-2-attachment-rich-text.s3.us-west-2.amazonaws.com/embedded-fd6fb4da144055f32b8942893a0f9eb7bac49ca01f1ffb76c0b227715cfada8d-1684950566631-168495056663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3"/>
          <a:stretch/>
        </p:blipFill>
        <p:spPr bwMode="auto">
          <a:xfrm>
            <a:off x="483282" y="1529138"/>
            <a:ext cx="5513294" cy="35886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martbear-tm4j-prod-us-west-2-attachment-rich-text.s3.us-west-2.amazonaws.com/embedded-fd6fb4da144055f32b8942893a0f9eb7bac49ca01f1ffb76c0b227715cfada8d-1684950574814-168495057481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 r="17801"/>
          <a:stretch/>
        </p:blipFill>
        <p:spPr bwMode="auto">
          <a:xfrm>
            <a:off x="5996576" y="1529138"/>
            <a:ext cx="5307106" cy="362557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83282" y="412394"/>
            <a:ext cx="672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 rotativo impuestos fiscales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73" y="169817"/>
            <a:ext cx="1820813" cy="2419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470306" y="516897"/>
            <a:ext cx="672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Notificaciones Latinia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940170"/>
            <a:ext cx="5096430" cy="491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12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23" y="2836353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¡Gracias!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4" ma:contentTypeDescription="Crear nuevo documento." ma:contentTypeScope="" ma:versionID="0063882d2d9815e474dade8164afd701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c48f4af5b55d71b3689745e4b02e376f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26327b-c314-4909-befc-a4a9857718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C9ABD9-0848-4BE1-911C-0BE398C7E3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0EF61E-D7A3-4D30-99CA-2255E5AC0D99}">
  <ds:schemaRefs>
    <ds:schemaRef ds:uri="http://schemas.microsoft.com/office/2006/metadata/properties"/>
    <ds:schemaRef ds:uri="b6e5a916-dccc-4b33-8fba-9c21ee045b9d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026327b-c314-4909-befc-a4a98577181e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6BA363-66B9-42DC-8A01-5A56BCEC53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97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Roboto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Mero Lascano</dc:creator>
  <cp:lastModifiedBy>Wendy Cedeño Ley</cp:lastModifiedBy>
  <cp:revision>482</cp:revision>
  <dcterms:created xsi:type="dcterms:W3CDTF">2021-12-23T21:02:48Z</dcterms:created>
  <dcterms:modified xsi:type="dcterms:W3CDTF">2023-05-30T16:02:35Z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