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32B05-62EA-407A-B21C-2310C794570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D71409-67F9-455C-8C6D-716D284AAA6B}">
      <dgm:prSet phldrT="[Text]"/>
      <dgm:spPr>
        <a:gradFill rotWithShape="0">
          <a:gsLst>
            <a:gs pos="0">
              <a:schemeClr val="accent2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 err="1" smtClean="0"/>
            <a:t>Cofiguración</a:t>
          </a:r>
          <a:r>
            <a:rPr lang="en-US" dirty="0" smtClean="0"/>
            <a:t> </a:t>
          </a:r>
          <a:r>
            <a:rPr lang="en-US" dirty="0" err="1" smtClean="0"/>
            <a:t>ambiente</a:t>
          </a:r>
          <a:r>
            <a:rPr lang="en-US" dirty="0" smtClean="0"/>
            <a:t> con el SRI</a:t>
          </a:r>
          <a:endParaRPr lang="en-US" dirty="0"/>
        </a:p>
      </dgm:t>
    </dgm:pt>
    <dgm:pt modelId="{51680ED1-AF6E-4B28-AE94-92B0EFB0DF7D}" type="parTrans" cxnId="{2AA9C11F-1F1D-428E-801A-47EAA766C99D}">
      <dgm:prSet/>
      <dgm:spPr/>
      <dgm:t>
        <a:bodyPr/>
        <a:lstStyle/>
        <a:p>
          <a:endParaRPr lang="en-US"/>
        </a:p>
      </dgm:t>
    </dgm:pt>
    <dgm:pt modelId="{478B7D3C-9FB4-4BC6-90AC-49960560DECD}" type="sibTrans" cxnId="{2AA9C11F-1F1D-428E-801A-47EAA766C99D}">
      <dgm:prSet/>
      <dgm:spPr/>
      <dgm:t>
        <a:bodyPr/>
        <a:lstStyle/>
        <a:p>
          <a:endParaRPr lang="en-US"/>
        </a:p>
      </dgm:t>
    </dgm:pt>
    <dgm:pt modelId="{F66099B6-DBBD-4AB0-82D2-877B80F846F7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 smtClean="0"/>
            <a:t>Datos de </a:t>
          </a:r>
          <a:r>
            <a:rPr lang="en-US" dirty="0" err="1" smtClean="0"/>
            <a:t>suministros</a:t>
          </a:r>
          <a:r>
            <a:rPr lang="en-US" dirty="0" smtClean="0"/>
            <a:t> y </a:t>
          </a:r>
          <a:r>
            <a:rPr lang="en-US" dirty="0" err="1" smtClean="0"/>
            <a:t>clientes</a:t>
          </a:r>
          <a:r>
            <a:rPr lang="en-US" dirty="0" smtClean="0"/>
            <a:t> con tarjeta de crédito</a:t>
          </a:r>
          <a:endParaRPr lang="en-US" dirty="0"/>
        </a:p>
      </dgm:t>
    </dgm:pt>
    <dgm:pt modelId="{B09C8BFB-F41C-4AC4-AB94-F216E3081C2D}" type="parTrans" cxnId="{B4F3EA32-CE64-4A92-9BAE-BC57E5392B05}">
      <dgm:prSet/>
      <dgm:spPr/>
      <dgm:t>
        <a:bodyPr/>
        <a:lstStyle/>
        <a:p>
          <a:endParaRPr lang="en-US"/>
        </a:p>
      </dgm:t>
    </dgm:pt>
    <dgm:pt modelId="{BC531B32-9B0E-482E-BF91-65C61F17168D}" type="sibTrans" cxnId="{B4F3EA32-CE64-4A92-9BAE-BC57E5392B05}">
      <dgm:prSet/>
      <dgm:spPr/>
      <dgm:t>
        <a:bodyPr/>
        <a:lstStyle/>
        <a:p>
          <a:endParaRPr lang="en-US"/>
        </a:p>
      </dgm:t>
    </dgm:pt>
    <dgm:pt modelId="{B6D9DE15-697B-42C2-B6A1-CE31260EED93}">
      <dgm:prSet phldrT="[Text]"/>
      <dgm:spPr>
        <a:gradFill rotWithShape="0">
          <a:gsLst>
            <a:gs pos="0">
              <a:schemeClr val="accent5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 smtClean="0"/>
            <a:t>Habilitar online Visa</a:t>
          </a:r>
          <a:endParaRPr lang="en-US" dirty="0"/>
        </a:p>
      </dgm:t>
    </dgm:pt>
    <dgm:pt modelId="{EAC9FC21-5112-4CCF-8070-06ED15ED24ED}" type="parTrans" cxnId="{40513FB0-F94C-499F-9A0B-9E0341D0A0C2}">
      <dgm:prSet/>
      <dgm:spPr/>
      <dgm:t>
        <a:bodyPr/>
        <a:lstStyle/>
        <a:p>
          <a:endParaRPr lang="en-US"/>
        </a:p>
      </dgm:t>
    </dgm:pt>
    <dgm:pt modelId="{B605B681-1ACB-4650-8600-F9223ABDDC16}" type="sibTrans" cxnId="{40513FB0-F94C-499F-9A0B-9E0341D0A0C2}">
      <dgm:prSet/>
      <dgm:spPr/>
      <dgm:t>
        <a:bodyPr/>
        <a:lstStyle/>
        <a:p>
          <a:endParaRPr lang="en-US"/>
        </a:p>
      </dgm:t>
    </dgm:pt>
    <dgm:pt modelId="{244CE93D-3CE9-480A-BC40-D5795AE4CC61}">
      <dgm:prSet phldrT="[Text]"/>
      <dgm:spPr>
        <a:gradFill rotWithShape="0">
          <a:gsLst>
            <a:gs pos="0">
              <a:schemeClr val="accent6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 smtClean="0"/>
            <a:t>Configurar planes de ventas</a:t>
          </a:r>
          <a:endParaRPr lang="en-US" dirty="0"/>
        </a:p>
      </dgm:t>
    </dgm:pt>
    <dgm:pt modelId="{B26CFE49-55EC-4B92-8D65-F00D6B48420B}" type="parTrans" cxnId="{746C65D4-0A32-4610-8B9B-A01592BB40A3}">
      <dgm:prSet/>
      <dgm:spPr/>
      <dgm:t>
        <a:bodyPr/>
        <a:lstStyle/>
        <a:p>
          <a:endParaRPr lang="en-US"/>
        </a:p>
      </dgm:t>
    </dgm:pt>
    <dgm:pt modelId="{AA2C577D-A278-4959-857E-CDA154440386}" type="sibTrans" cxnId="{746C65D4-0A32-4610-8B9B-A01592BB40A3}">
      <dgm:prSet/>
      <dgm:spPr/>
      <dgm:t>
        <a:bodyPr/>
        <a:lstStyle/>
        <a:p>
          <a:endParaRPr lang="en-US"/>
        </a:p>
      </dgm:t>
    </dgm:pt>
    <dgm:pt modelId="{0AACFC56-0832-46F3-8906-401B8BF44FE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 smtClean="0"/>
            <a:t>Ajustes en </a:t>
          </a:r>
          <a:r>
            <a:rPr lang="en-US" dirty="0" err="1" smtClean="0"/>
            <a:t>canales</a:t>
          </a:r>
          <a:r>
            <a:rPr lang="en-US" dirty="0" smtClean="0"/>
            <a:t> </a:t>
          </a:r>
          <a:r>
            <a:rPr lang="en-US" dirty="0" err="1" smtClean="0"/>
            <a:t>virtuales</a:t>
          </a:r>
          <a:r>
            <a:rPr lang="en-US" dirty="0" smtClean="0"/>
            <a:t> para presentar f/p tarjeta de crédito</a:t>
          </a:r>
          <a:endParaRPr lang="en-US" dirty="0"/>
        </a:p>
      </dgm:t>
    </dgm:pt>
    <dgm:pt modelId="{88CF1521-D0F1-4C25-B58D-08CE750AF118}" type="parTrans" cxnId="{FF2E6321-E9B5-43C8-87AE-76EE344CCB47}">
      <dgm:prSet/>
      <dgm:spPr/>
      <dgm:t>
        <a:bodyPr/>
        <a:lstStyle/>
        <a:p>
          <a:endParaRPr lang="en-US"/>
        </a:p>
      </dgm:t>
    </dgm:pt>
    <dgm:pt modelId="{6A3AE81A-63BE-4831-9277-CE6F5FE926E5}" type="sibTrans" cxnId="{FF2E6321-E9B5-43C8-87AE-76EE344CCB47}">
      <dgm:prSet/>
      <dgm:spPr/>
      <dgm:t>
        <a:bodyPr/>
        <a:lstStyle/>
        <a:p>
          <a:endParaRPr lang="en-US"/>
        </a:p>
      </dgm:t>
    </dgm:pt>
    <dgm:pt modelId="{EE62A4F6-4AC4-435B-990E-81A71CE8CAC7}">
      <dgm:prSet phldrT="[Text]"/>
      <dgm:spPr>
        <a:gradFill rotWithShape="0">
          <a:gsLst>
            <a:gs pos="0">
              <a:schemeClr val="accent4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 err="1" smtClean="0"/>
            <a:t>Ambiente</a:t>
          </a:r>
          <a:r>
            <a:rPr lang="en-US" dirty="0" smtClean="0"/>
            <a:t> y Soporte con Credimatic</a:t>
          </a:r>
          <a:endParaRPr lang="en-US" dirty="0"/>
        </a:p>
      </dgm:t>
    </dgm:pt>
    <dgm:pt modelId="{389F9A93-0231-4877-8C41-5D5B8DD7AAC0}" type="sibTrans" cxnId="{3A2CECA6-0C5B-46BB-B7C6-7D37E9D210BD}">
      <dgm:prSet/>
      <dgm:spPr/>
      <dgm:t>
        <a:bodyPr/>
        <a:lstStyle/>
        <a:p>
          <a:endParaRPr lang="en-US"/>
        </a:p>
      </dgm:t>
    </dgm:pt>
    <dgm:pt modelId="{F287B947-7343-4FA2-B288-B23A59FFAE31}" type="parTrans" cxnId="{3A2CECA6-0C5B-46BB-B7C6-7D37E9D210BD}">
      <dgm:prSet/>
      <dgm:spPr/>
      <dgm:t>
        <a:bodyPr/>
        <a:lstStyle/>
        <a:p>
          <a:endParaRPr lang="en-US"/>
        </a:p>
      </dgm:t>
    </dgm:pt>
    <dgm:pt modelId="{3A3D427D-69E1-4857-AC3E-71BF70B6A7D4}">
      <dgm:prSet phldrT="[Text]"/>
      <dgm:spPr>
        <a:gradFill rotWithShape="0">
          <a:gsLst>
            <a:gs pos="0">
              <a:schemeClr val="accent2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 err="1" smtClean="0"/>
            <a:t>Perfiles</a:t>
          </a:r>
          <a:r>
            <a:rPr lang="en-US" dirty="0" smtClean="0"/>
            <a:t> </a:t>
          </a:r>
          <a:r>
            <a:rPr lang="en-US" dirty="0" err="1" smtClean="0"/>
            <a:t>contables</a:t>
          </a:r>
          <a:endParaRPr lang="en-US" dirty="0"/>
        </a:p>
      </dgm:t>
    </dgm:pt>
    <dgm:pt modelId="{B4201DAC-A680-4FA4-90D8-6A33DAD2CB41}" type="parTrans" cxnId="{D0703AAD-858D-425F-9530-23EF297823A5}">
      <dgm:prSet/>
      <dgm:spPr/>
      <dgm:t>
        <a:bodyPr/>
        <a:lstStyle/>
        <a:p>
          <a:endParaRPr lang="es-ES"/>
        </a:p>
      </dgm:t>
    </dgm:pt>
    <dgm:pt modelId="{AB90D161-6B69-46C1-91C5-8C8CD9C5D1AB}" type="sibTrans" cxnId="{D0703AAD-858D-425F-9530-23EF297823A5}">
      <dgm:prSet/>
      <dgm:spPr/>
      <dgm:t>
        <a:bodyPr/>
        <a:lstStyle/>
        <a:p>
          <a:endParaRPr lang="es-ES"/>
        </a:p>
      </dgm:t>
    </dgm:pt>
    <dgm:pt modelId="{8CC69EF8-B830-49B1-8062-96994DAE4B18}" type="pres">
      <dgm:prSet presAssocID="{B9C32B05-62EA-407A-B21C-2310C794570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B5524E8-6B6E-4448-B025-602D0D1058FE}" type="pres">
      <dgm:prSet presAssocID="{42D71409-67F9-455C-8C6D-716D284AAA6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17EE8B-46E2-4D9B-A14C-AB9FADC39E9E}" type="pres">
      <dgm:prSet presAssocID="{478B7D3C-9FB4-4BC6-90AC-49960560DECD}" presName="sibTrans" presStyleCnt="0"/>
      <dgm:spPr/>
    </dgm:pt>
    <dgm:pt modelId="{C6AB88CD-8428-42C0-B6CC-3F8887D6DA1D}" type="pres">
      <dgm:prSet presAssocID="{F66099B6-DBBD-4AB0-82D2-877B80F846F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5D2912-C30B-4E78-AD16-2E14D644D6F6}" type="pres">
      <dgm:prSet presAssocID="{BC531B32-9B0E-482E-BF91-65C61F17168D}" presName="sibTrans" presStyleCnt="0"/>
      <dgm:spPr/>
    </dgm:pt>
    <dgm:pt modelId="{B0560B5F-0C67-4447-93A6-E918ED7DC891}" type="pres">
      <dgm:prSet presAssocID="{EE62A4F6-4AC4-435B-990E-81A71CE8CAC7}" presName="node" presStyleLbl="node1" presStyleIdx="2" presStyleCnt="7" custLinFactNeighborX="-100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B57BDF-EABF-4302-B3A1-F1ECA166AFBF}" type="pres">
      <dgm:prSet presAssocID="{389F9A93-0231-4877-8C41-5D5B8DD7AAC0}" presName="sibTrans" presStyleCnt="0"/>
      <dgm:spPr/>
    </dgm:pt>
    <dgm:pt modelId="{E90ECB9F-1E70-43E3-BE10-3FAA361BA821}" type="pres">
      <dgm:prSet presAssocID="{B6D9DE15-697B-42C2-B6A1-CE31260EED9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EBA265-62DC-479F-8632-BB9D01FB8A08}" type="pres">
      <dgm:prSet presAssocID="{B605B681-1ACB-4650-8600-F9223ABDDC16}" presName="sibTrans" presStyleCnt="0"/>
      <dgm:spPr/>
    </dgm:pt>
    <dgm:pt modelId="{0AAAABFB-0309-49F1-9ECE-554AE9863A89}" type="pres">
      <dgm:prSet presAssocID="{244CE93D-3CE9-480A-BC40-D5795AE4CC6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700786-185A-499B-936B-09CCADECC328}" type="pres">
      <dgm:prSet presAssocID="{AA2C577D-A278-4959-857E-CDA154440386}" presName="sibTrans" presStyleCnt="0"/>
      <dgm:spPr/>
    </dgm:pt>
    <dgm:pt modelId="{9CBF323B-CF90-4752-AE81-18E45409BDB7}" type="pres">
      <dgm:prSet presAssocID="{0AACFC56-0832-46F3-8906-401B8BF44FE0}" presName="node" presStyleLbl="node1" presStyleIdx="5" presStyleCnt="7" custLinFactNeighborX="-372" custLinFactNeighborY="177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611C16-E1A7-4EB3-B937-B6106503F8DB}" type="pres">
      <dgm:prSet presAssocID="{6A3AE81A-63BE-4831-9277-CE6F5FE926E5}" presName="sibTrans" presStyleCnt="0"/>
      <dgm:spPr/>
    </dgm:pt>
    <dgm:pt modelId="{3F2263F8-3825-43AB-B74A-9E6E99FCCEBF}" type="pres">
      <dgm:prSet presAssocID="{3A3D427D-69E1-4857-AC3E-71BF70B6A7D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0513FB0-F94C-499F-9A0B-9E0341D0A0C2}" srcId="{B9C32B05-62EA-407A-B21C-2310C7945705}" destId="{B6D9DE15-697B-42C2-B6A1-CE31260EED93}" srcOrd="3" destOrd="0" parTransId="{EAC9FC21-5112-4CCF-8070-06ED15ED24ED}" sibTransId="{B605B681-1ACB-4650-8600-F9223ABDDC16}"/>
    <dgm:cxn modelId="{202F4C49-7817-4F73-90A7-CC2DEF842C78}" type="presOf" srcId="{244CE93D-3CE9-480A-BC40-D5795AE4CC61}" destId="{0AAAABFB-0309-49F1-9ECE-554AE9863A89}" srcOrd="0" destOrd="0" presId="urn:microsoft.com/office/officeart/2005/8/layout/default"/>
    <dgm:cxn modelId="{EC885144-09F8-43D8-8E24-8D9DA2E90FA5}" type="presOf" srcId="{0AACFC56-0832-46F3-8906-401B8BF44FE0}" destId="{9CBF323B-CF90-4752-AE81-18E45409BDB7}" srcOrd="0" destOrd="0" presId="urn:microsoft.com/office/officeart/2005/8/layout/default"/>
    <dgm:cxn modelId="{746C65D4-0A32-4610-8B9B-A01592BB40A3}" srcId="{B9C32B05-62EA-407A-B21C-2310C7945705}" destId="{244CE93D-3CE9-480A-BC40-D5795AE4CC61}" srcOrd="4" destOrd="0" parTransId="{B26CFE49-55EC-4B92-8D65-F00D6B48420B}" sibTransId="{AA2C577D-A278-4959-857E-CDA154440386}"/>
    <dgm:cxn modelId="{2AA9C11F-1F1D-428E-801A-47EAA766C99D}" srcId="{B9C32B05-62EA-407A-B21C-2310C7945705}" destId="{42D71409-67F9-455C-8C6D-716D284AAA6B}" srcOrd="0" destOrd="0" parTransId="{51680ED1-AF6E-4B28-AE94-92B0EFB0DF7D}" sibTransId="{478B7D3C-9FB4-4BC6-90AC-49960560DECD}"/>
    <dgm:cxn modelId="{2FAF58B9-973D-435B-90C3-03B727824358}" type="presOf" srcId="{3A3D427D-69E1-4857-AC3E-71BF70B6A7D4}" destId="{3F2263F8-3825-43AB-B74A-9E6E99FCCEBF}" srcOrd="0" destOrd="0" presId="urn:microsoft.com/office/officeart/2005/8/layout/default"/>
    <dgm:cxn modelId="{3A2CECA6-0C5B-46BB-B7C6-7D37E9D210BD}" srcId="{B9C32B05-62EA-407A-B21C-2310C7945705}" destId="{EE62A4F6-4AC4-435B-990E-81A71CE8CAC7}" srcOrd="2" destOrd="0" parTransId="{F287B947-7343-4FA2-B288-B23A59FFAE31}" sibTransId="{389F9A93-0231-4877-8C41-5D5B8DD7AAC0}"/>
    <dgm:cxn modelId="{25F68C0F-3220-45AD-AEC3-23EF8F7FF1EA}" type="presOf" srcId="{42D71409-67F9-455C-8C6D-716D284AAA6B}" destId="{FB5524E8-6B6E-4448-B025-602D0D1058FE}" srcOrd="0" destOrd="0" presId="urn:microsoft.com/office/officeart/2005/8/layout/default"/>
    <dgm:cxn modelId="{D0703AAD-858D-425F-9530-23EF297823A5}" srcId="{B9C32B05-62EA-407A-B21C-2310C7945705}" destId="{3A3D427D-69E1-4857-AC3E-71BF70B6A7D4}" srcOrd="6" destOrd="0" parTransId="{B4201DAC-A680-4FA4-90D8-6A33DAD2CB41}" sibTransId="{AB90D161-6B69-46C1-91C5-8C8CD9C5D1AB}"/>
    <dgm:cxn modelId="{CA46AC46-06AC-4D50-9AB9-7AC2F3C862DE}" type="presOf" srcId="{B6D9DE15-697B-42C2-B6A1-CE31260EED93}" destId="{E90ECB9F-1E70-43E3-BE10-3FAA361BA821}" srcOrd="0" destOrd="0" presId="urn:microsoft.com/office/officeart/2005/8/layout/default"/>
    <dgm:cxn modelId="{FF2E6321-E9B5-43C8-87AE-76EE344CCB47}" srcId="{B9C32B05-62EA-407A-B21C-2310C7945705}" destId="{0AACFC56-0832-46F3-8906-401B8BF44FE0}" srcOrd="5" destOrd="0" parTransId="{88CF1521-D0F1-4C25-B58D-08CE750AF118}" sibTransId="{6A3AE81A-63BE-4831-9277-CE6F5FE926E5}"/>
    <dgm:cxn modelId="{B4F3EA32-CE64-4A92-9BAE-BC57E5392B05}" srcId="{B9C32B05-62EA-407A-B21C-2310C7945705}" destId="{F66099B6-DBBD-4AB0-82D2-877B80F846F7}" srcOrd="1" destOrd="0" parTransId="{B09C8BFB-F41C-4AC4-AB94-F216E3081C2D}" sibTransId="{BC531B32-9B0E-482E-BF91-65C61F17168D}"/>
    <dgm:cxn modelId="{1FD7EFAB-BC04-45FB-8A30-7093FAEB22FD}" type="presOf" srcId="{B9C32B05-62EA-407A-B21C-2310C7945705}" destId="{8CC69EF8-B830-49B1-8062-96994DAE4B18}" srcOrd="0" destOrd="0" presId="urn:microsoft.com/office/officeart/2005/8/layout/default"/>
    <dgm:cxn modelId="{B5ABDA71-EEB8-4E24-A6F8-426BD656B896}" type="presOf" srcId="{F66099B6-DBBD-4AB0-82D2-877B80F846F7}" destId="{C6AB88CD-8428-42C0-B6CC-3F8887D6DA1D}" srcOrd="0" destOrd="0" presId="urn:microsoft.com/office/officeart/2005/8/layout/default"/>
    <dgm:cxn modelId="{5C6E1EE5-7B71-4988-809D-F8F8753C172D}" type="presOf" srcId="{EE62A4F6-4AC4-435B-990E-81A71CE8CAC7}" destId="{B0560B5F-0C67-4447-93A6-E918ED7DC891}" srcOrd="0" destOrd="0" presId="urn:microsoft.com/office/officeart/2005/8/layout/default"/>
    <dgm:cxn modelId="{ED8EBB9C-0614-4146-B098-4D76338E20E9}" type="presParOf" srcId="{8CC69EF8-B830-49B1-8062-96994DAE4B18}" destId="{FB5524E8-6B6E-4448-B025-602D0D1058FE}" srcOrd="0" destOrd="0" presId="urn:microsoft.com/office/officeart/2005/8/layout/default"/>
    <dgm:cxn modelId="{2C6EE990-944B-4168-AA01-FF3B00FE9863}" type="presParOf" srcId="{8CC69EF8-B830-49B1-8062-96994DAE4B18}" destId="{E517EE8B-46E2-4D9B-A14C-AB9FADC39E9E}" srcOrd="1" destOrd="0" presId="urn:microsoft.com/office/officeart/2005/8/layout/default"/>
    <dgm:cxn modelId="{988DA5A6-2069-4F2E-AF3D-D5FA55A75735}" type="presParOf" srcId="{8CC69EF8-B830-49B1-8062-96994DAE4B18}" destId="{C6AB88CD-8428-42C0-B6CC-3F8887D6DA1D}" srcOrd="2" destOrd="0" presId="urn:microsoft.com/office/officeart/2005/8/layout/default"/>
    <dgm:cxn modelId="{D1A472CC-018F-4821-8D13-D780D8FB4DC4}" type="presParOf" srcId="{8CC69EF8-B830-49B1-8062-96994DAE4B18}" destId="{555D2912-C30B-4E78-AD16-2E14D644D6F6}" srcOrd="3" destOrd="0" presId="urn:microsoft.com/office/officeart/2005/8/layout/default"/>
    <dgm:cxn modelId="{B4142581-3BE2-4B19-861F-671CC04041B5}" type="presParOf" srcId="{8CC69EF8-B830-49B1-8062-96994DAE4B18}" destId="{B0560B5F-0C67-4447-93A6-E918ED7DC891}" srcOrd="4" destOrd="0" presId="urn:microsoft.com/office/officeart/2005/8/layout/default"/>
    <dgm:cxn modelId="{FE823F42-EB68-4283-93F3-F103CA6C6CB1}" type="presParOf" srcId="{8CC69EF8-B830-49B1-8062-96994DAE4B18}" destId="{0DB57BDF-EABF-4302-B3A1-F1ECA166AFBF}" srcOrd="5" destOrd="0" presId="urn:microsoft.com/office/officeart/2005/8/layout/default"/>
    <dgm:cxn modelId="{2FC0E929-6067-4943-A736-7CA9366327DE}" type="presParOf" srcId="{8CC69EF8-B830-49B1-8062-96994DAE4B18}" destId="{E90ECB9F-1E70-43E3-BE10-3FAA361BA821}" srcOrd="6" destOrd="0" presId="urn:microsoft.com/office/officeart/2005/8/layout/default"/>
    <dgm:cxn modelId="{2B99DCB1-5319-46A3-9B21-6E4AFEA1BADC}" type="presParOf" srcId="{8CC69EF8-B830-49B1-8062-96994DAE4B18}" destId="{A9EBA265-62DC-479F-8632-BB9D01FB8A08}" srcOrd="7" destOrd="0" presId="urn:microsoft.com/office/officeart/2005/8/layout/default"/>
    <dgm:cxn modelId="{45A43793-B4FB-4902-93F0-611E73B73599}" type="presParOf" srcId="{8CC69EF8-B830-49B1-8062-96994DAE4B18}" destId="{0AAAABFB-0309-49F1-9ECE-554AE9863A89}" srcOrd="8" destOrd="0" presId="urn:microsoft.com/office/officeart/2005/8/layout/default"/>
    <dgm:cxn modelId="{57082D53-86B8-4890-B9D9-A6094F7EBA27}" type="presParOf" srcId="{8CC69EF8-B830-49B1-8062-96994DAE4B18}" destId="{52700786-185A-499B-936B-09CCADECC328}" srcOrd="9" destOrd="0" presId="urn:microsoft.com/office/officeart/2005/8/layout/default"/>
    <dgm:cxn modelId="{620E8CBF-824C-4E59-A82F-F24E0658DE97}" type="presParOf" srcId="{8CC69EF8-B830-49B1-8062-96994DAE4B18}" destId="{9CBF323B-CF90-4752-AE81-18E45409BDB7}" srcOrd="10" destOrd="0" presId="urn:microsoft.com/office/officeart/2005/8/layout/default"/>
    <dgm:cxn modelId="{8BEB64B4-B282-495A-8916-84F7B63EB0ED}" type="presParOf" srcId="{8CC69EF8-B830-49B1-8062-96994DAE4B18}" destId="{17611C16-E1A7-4EB3-B937-B6106503F8DB}" srcOrd="11" destOrd="0" presId="urn:microsoft.com/office/officeart/2005/8/layout/default"/>
    <dgm:cxn modelId="{35C890B0-A9ED-4BAA-A770-4E7B9E1513B2}" type="presParOf" srcId="{8CC69EF8-B830-49B1-8062-96994DAE4B18}" destId="{3F2263F8-3825-43AB-B74A-9E6E99FCCEBF}" srcOrd="1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524E8-6B6E-4448-B025-602D0D1058FE}">
      <dsp:nvSpPr>
        <dsp:cNvPr id="0" name=""/>
        <dsp:cNvSpPr/>
      </dsp:nvSpPr>
      <dsp:spPr>
        <a:xfrm>
          <a:off x="654050" y="1776"/>
          <a:ext cx="2131218" cy="1278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Cofiguración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ambiente</a:t>
          </a:r>
          <a:r>
            <a:rPr lang="en-US" sz="2000" kern="1200" dirty="0" smtClean="0"/>
            <a:t> con el SRI</a:t>
          </a:r>
          <a:endParaRPr lang="en-US" sz="2000" kern="1200" dirty="0"/>
        </a:p>
      </dsp:txBody>
      <dsp:txXfrm>
        <a:off x="654050" y="1776"/>
        <a:ext cx="2131218" cy="1278731"/>
      </dsp:txXfrm>
    </dsp:sp>
    <dsp:sp modelId="{C6AB88CD-8428-42C0-B6CC-3F8887D6DA1D}">
      <dsp:nvSpPr>
        <dsp:cNvPr id="0" name=""/>
        <dsp:cNvSpPr/>
      </dsp:nvSpPr>
      <dsp:spPr>
        <a:xfrm>
          <a:off x="2998390" y="1776"/>
          <a:ext cx="2131218" cy="12787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Datos de </a:t>
          </a:r>
          <a:r>
            <a:rPr lang="en-US" sz="2000" kern="1200" dirty="0" err="1" smtClean="0"/>
            <a:t>suministros</a:t>
          </a:r>
          <a:r>
            <a:rPr lang="en-US" sz="2000" kern="1200" dirty="0" smtClean="0"/>
            <a:t> y </a:t>
          </a:r>
          <a:r>
            <a:rPr lang="en-US" sz="2000" kern="1200" dirty="0" err="1" smtClean="0"/>
            <a:t>clientes</a:t>
          </a:r>
          <a:r>
            <a:rPr lang="en-US" sz="2000" kern="1200" dirty="0" smtClean="0"/>
            <a:t> con tarjeta de crédito</a:t>
          </a:r>
          <a:endParaRPr lang="en-US" sz="2000" kern="1200" dirty="0"/>
        </a:p>
      </dsp:txBody>
      <dsp:txXfrm>
        <a:off x="2998390" y="1776"/>
        <a:ext cx="2131218" cy="1278731"/>
      </dsp:txXfrm>
    </dsp:sp>
    <dsp:sp modelId="{B0560B5F-0C67-4447-93A6-E918ED7DC891}">
      <dsp:nvSpPr>
        <dsp:cNvPr id="0" name=""/>
        <dsp:cNvSpPr/>
      </dsp:nvSpPr>
      <dsp:spPr>
        <a:xfrm>
          <a:off x="5321333" y="1776"/>
          <a:ext cx="2131218" cy="12787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Ambiente</a:t>
          </a:r>
          <a:r>
            <a:rPr lang="en-US" sz="2000" kern="1200" dirty="0" smtClean="0"/>
            <a:t> y Soporte con Credimatic</a:t>
          </a:r>
          <a:endParaRPr lang="en-US" sz="2000" kern="1200" dirty="0"/>
        </a:p>
      </dsp:txBody>
      <dsp:txXfrm>
        <a:off x="5321333" y="1776"/>
        <a:ext cx="2131218" cy="1278731"/>
      </dsp:txXfrm>
    </dsp:sp>
    <dsp:sp modelId="{E90ECB9F-1E70-43E3-BE10-3FAA361BA821}">
      <dsp:nvSpPr>
        <dsp:cNvPr id="0" name=""/>
        <dsp:cNvSpPr/>
      </dsp:nvSpPr>
      <dsp:spPr>
        <a:xfrm>
          <a:off x="654050" y="1493629"/>
          <a:ext cx="2131218" cy="1278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Habilitar online Visa</a:t>
          </a:r>
          <a:endParaRPr lang="en-US" sz="2000" kern="1200" dirty="0"/>
        </a:p>
      </dsp:txBody>
      <dsp:txXfrm>
        <a:off x="654050" y="1493629"/>
        <a:ext cx="2131218" cy="1278731"/>
      </dsp:txXfrm>
    </dsp:sp>
    <dsp:sp modelId="{0AAAABFB-0309-49F1-9ECE-554AE9863A89}">
      <dsp:nvSpPr>
        <dsp:cNvPr id="0" name=""/>
        <dsp:cNvSpPr/>
      </dsp:nvSpPr>
      <dsp:spPr>
        <a:xfrm>
          <a:off x="2998390" y="1493629"/>
          <a:ext cx="2131218" cy="12787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Configurar planes de ventas</a:t>
          </a:r>
          <a:endParaRPr lang="en-US" sz="2000" kern="1200" dirty="0"/>
        </a:p>
      </dsp:txBody>
      <dsp:txXfrm>
        <a:off x="2998390" y="1493629"/>
        <a:ext cx="2131218" cy="1278731"/>
      </dsp:txXfrm>
    </dsp:sp>
    <dsp:sp modelId="{9CBF323B-CF90-4752-AE81-18E45409BDB7}">
      <dsp:nvSpPr>
        <dsp:cNvPr id="0" name=""/>
        <dsp:cNvSpPr/>
      </dsp:nvSpPr>
      <dsp:spPr>
        <a:xfrm>
          <a:off x="5334803" y="1516365"/>
          <a:ext cx="2131218" cy="12787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Ajustes en </a:t>
          </a:r>
          <a:r>
            <a:rPr lang="en-US" sz="2000" kern="1200" dirty="0" err="1" smtClean="0"/>
            <a:t>canales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virtuales</a:t>
          </a:r>
          <a:r>
            <a:rPr lang="en-US" sz="2000" kern="1200" dirty="0" smtClean="0"/>
            <a:t> para presentar f/p tarjeta de crédito</a:t>
          </a:r>
          <a:endParaRPr lang="en-US" sz="2000" kern="1200" dirty="0"/>
        </a:p>
      </dsp:txBody>
      <dsp:txXfrm>
        <a:off x="5334803" y="1516365"/>
        <a:ext cx="2131218" cy="1278731"/>
      </dsp:txXfrm>
    </dsp:sp>
    <dsp:sp modelId="{3F2263F8-3825-43AB-B74A-9E6E99FCCEBF}">
      <dsp:nvSpPr>
        <dsp:cNvPr id="0" name=""/>
        <dsp:cNvSpPr/>
      </dsp:nvSpPr>
      <dsp:spPr>
        <a:xfrm>
          <a:off x="2998390" y="2985482"/>
          <a:ext cx="2131218" cy="1278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satMod val="103000"/>
                <a:lumMod val="102000"/>
                <a:tint val="94000"/>
                <a:alpha val="5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Perfiles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contables</a:t>
          </a:r>
          <a:endParaRPr lang="en-US" sz="2000" kern="1200" dirty="0"/>
        </a:p>
      </dsp:txBody>
      <dsp:txXfrm>
        <a:off x="2998390" y="2985482"/>
        <a:ext cx="2131218" cy="1278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01/17/2023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611187" y="1541417"/>
            <a:ext cx="6165669" cy="2491059"/>
          </a:xfrm>
        </p:spPr>
        <p:txBody>
          <a:bodyPr>
            <a:normAutofit fontScale="90000"/>
          </a:bodyPr>
          <a:lstStyle/>
          <a:p>
            <a:r>
              <a:rPr lang="es-EC" sz="4400" b="1" i="1" dirty="0" smtClean="0">
                <a:solidFill>
                  <a:schemeClr val="bg2">
                    <a:lumMod val="50000"/>
                  </a:schemeClr>
                </a:solidFill>
              </a:rPr>
              <a:t>Pago de matriculación vehicular</a:t>
            </a:r>
            <a:br>
              <a:rPr lang="es-EC" sz="4400" b="1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s-EC" sz="4400" b="1" i="1" dirty="0" smtClean="0">
                <a:solidFill>
                  <a:schemeClr val="bg2">
                    <a:lumMod val="50000"/>
                  </a:schemeClr>
                </a:solidFill>
              </a:rPr>
              <a:t> con tarjeta de crédito </a:t>
            </a:r>
            <a:br>
              <a:rPr lang="es-EC" sz="4400" b="1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s-EC" sz="4400" b="1" i="1" dirty="0" smtClean="0">
                <a:solidFill>
                  <a:schemeClr val="bg2">
                    <a:lumMod val="50000"/>
                  </a:schemeClr>
                </a:solidFill>
              </a:rPr>
              <a:t>en canales virtuales</a:t>
            </a:r>
            <a:endParaRPr lang="es-EC" sz="4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51" y="5102001"/>
            <a:ext cx="1656823" cy="3126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22" y="4385816"/>
            <a:ext cx="1427344" cy="4869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86" y="338673"/>
            <a:ext cx="2661495" cy="353657"/>
          </a:xfrm>
          <a:prstGeom prst="rect">
            <a:avLst/>
          </a:prstGeom>
        </p:spPr>
      </p:pic>
      <p:pic>
        <p:nvPicPr>
          <p:cNvPr id="7" name="Picture 2" descr="Resultado de imagen para sat banco bolivariano">
            <a:extLst>
              <a:ext uri="{FF2B5EF4-FFF2-40B4-BE49-F238E27FC236}">
                <a16:creationId xmlns:a16="http://schemas.microsoft.com/office/drawing/2014/main" id="{2AB6DF05-D1B9-26E0-9204-52420A50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68326" y="4291695"/>
            <a:ext cx="955388" cy="6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33" y="4409574"/>
            <a:ext cx="1207457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9A725-C593-D494-EFF0-473E01F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7" y="1280159"/>
            <a:ext cx="8434335" cy="345149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s-EC" sz="3100" dirty="0" smtClean="0">
                <a:solidFill>
                  <a:srgbClr val="006666"/>
                </a:solidFill>
                <a:sym typeface="Bookshelf Symbol 7" panose="05010101010101010101" pitchFamily="2" charset="2"/>
              </a:rPr>
              <a:t></a:t>
            </a:r>
            <a:r>
              <a:rPr lang="es-EC" sz="3100" dirty="0" smtClean="0">
                <a:solidFill>
                  <a:srgbClr val="006666"/>
                </a:solidFill>
              </a:rPr>
              <a:t>Permitir </a:t>
            </a:r>
            <a:r>
              <a:rPr lang="es-EC" sz="3100" dirty="0">
                <a:solidFill>
                  <a:srgbClr val="006666"/>
                </a:solidFill>
              </a:rPr>
              <a:t>a los </a:t>
            </a:r>
            <a:r>
              <a:rPr lang="es-EC" sz="3100" dirty="0" smtClean="0">
                <a:solidFill>
                  <a:srgbClr val="006666"/>
                </a:solidFill>
              </a:rPr>
              <a:t>clientes </a:t>
            </a:r>
            <a:r>
              <a:rPr lang="es-EC" sz="3100" dirty="0">
                <a:solidFill>
                  <a:srgbClr val="006666"/>
                </a:solidFill>
              </a:rPr>
              <a:t>desde </a:t>
            </a:r>
            <a:r>
              <a:rPr lang="es-EC" sz="3100" dirty="0" smtClean="0">
                <a:solidFill>
                  <a:srgbClr val="006666"/>
                </a:solidFill>
              </a:rPr>
              <a:t>los canales virtuales  </a:t>
            </a:r>
            <a:r>
              <a:rPr lang="es-EC" sz="3100" dirty="0">
                <a:solidFill>
                  <a:srgbClr val="006666"/>
                </a:solidFill>
              </a:rPr>
              <a:t>realizar el pago </a:t>
            </a:r>
            <a:r>
              <a:rPr lang="es-EC" sz="3100" dirty="0" smtClean="0">
                <a:solidFill>
                  <a:srgbClr val="006666"/>
                </a:solidFill>
              </a:rPr>
              <a:t>de las matrículas vehiculares y ajustes.</a:t>
            </a:r>
            <a:br>
              <a:rPr lang="es-EC" sz="3100" dirty="0" smtClean="0">
                <a:solidFill>
                  <a:srgbClr val="006666"/>
                </a:solidFill>
              </a:rPr>
            </a:br>
            <a:r>
              <a:rPr lang="es-EC" sz="3100" dirty="0" smtClean="0">
                <a:solidFill>
                  <a:srgbClr val="006666"/>
                </a:solidFill>
              </a:rPr>
              <a:t>     </a:t>
            </a:r>
            <a:r>
              <a:rPr lang="es-EC" sz="2400" dirty="0" smtClean="0">
                <a:solidFill>
                  <a:srgbClr val="006666"/>
                </a:solidFill>
              </a:rPr>
              <a:t>- 24online (banca de personas)</a:t>
            </a:r>
            <a:br>
              <a:rPr lang="es-EC" sz="2400" dirty="0" smtClean="0">
                <a:solidFill>
                  <a:srgbClr val="006666"/>
                </a:solidFill>
              </a:rPr>
            </a:br>
            <a:r>
              <a:rPr lang="es-EC" sz="2400" dirty="0">
                <a:solidFill>
                  <a:srgbClr val="006666"/>
                </a:solidFill>
              </a:rPr>
              <a:t> </a:t>
            </a:r>
            <a:r>
              <a:rPr lang="es-EC" sz="2400" dirty="0" smtClean="0">
                <a:solidFill>
                  <a:srgbClr val="006666"/>
                </a:solidFill>
              </a:rPr>
              <a:t>     - 24móvil</a:t>
            </a:r>
            <a:r>
              <a:rPr lang="es-EC" sz="2400" dirty="0">
                <a:solidFill>
                  <a:srgbClr val="006666"/>
                </a:solidFill>
              </a:rPr>
              <a:t> (banca de personas)</a:t>
            </a:r>
            <a:r>
              <a:rPr lang="es-EC" sz="2400" dirty="0" smtClean="0">
                <a:solidFill>
                  <a:srgbClr val="006666"/>
                </a:solidFill>
              </a:rPr>
              <a:t/>
            </a:r>
            <a:br>
              <a:rPr lang="es-EC" sz="2400" dirty="0" smtClean="0">
                <a:solidFill>
                  <a:srgbClr val="006666"/>
                </a:solidFill>
              </a:rPr>
            </a:br>
            <a:r>
              <a:rPr lang="es-EC" sz="2400" dirty="0" smtClean="0">
                <a:solidFill>
                  <a:srgbClr val="006666"/>
                </a:solidFill>
              </a:rPr>
              <a:t>      - Sistema de Administración de Tesorería (banca de empresas)</a:t>
            </a:r>
            <a:r>
              <a:rPr lang="es-EC" sz="2400" dirty="0">
                <a:solidFill>
                  <a:srgbClr val="006666"/>
                </a:solidFill>
              </a:rPr>
              <a:t/>
            </a:r>
            <a:br>
              <a:rPr lang="es-EC" sz="2400" dirty="0">
                <a:solidFill>
                  <a:srgbClr val="006666"/>
                </a:solidFill>
              </a:rPr>
            </a:br>
            <a:r>
              <a:rPr lang="es-EC" sz="3100" dirty="0">
                <a:solidFill>
                  <a:srgbClr val="006666"/>
                </a:solidFill>
                <a:sym typeface="Bookshelf Symbol 7" panose="05010101010101010101" pitchFamily="2" charset="2"/>
              </a:rPr>
              <a:t> </a:t>
            </a:r>
            <a:r>
              <a:rPr lang="es-EC" sz="3100" dirty="0" smtClean="0">
                <a:solidFill>
                  <a:srgbClr val="006666"/>
                </a:solidFill>
              </a:rPr>
              <a:t>Utiliza </a:t>
            </a:r>
            <a:r>
              <a:rPr lang="es-EC" sz="3100" dirty="0">
                <a:solidFill>
                  <a:srgbClr val="006666"/>
                </a:solidFill>
              </a:rPr>
              <a:t>el cupo de pago de servicios.</a:t>
            </a:r>
            <a:br>
              <a:rPr lang="es-EC" sz="3100" dirty="0">
                <a:solidFill>
                  <a:srgbClr val="006666"/>
                </a:solidFill>
              </a:rPr>
            </a:br>
            <a:r>
              <a:rPr lang="es-EC" sz="3100" dirty="0">
                <a:solidFill>
                  <a:srgbClr val="006666"/>
                </a:solidFill>
                <a:sym typeface="Bookshelf Symbol 7" panose="05010101010101010101" pitchFamily="2" charset="2"/>
              </a:rPr>
              <a:t> </a:t>
            </a:r>
            <a:r>
              <a:rPr lang="es-EC" sz="3100" dirty="0" smtClean="0">
                <a:solidFill>
                  <a:srgbClr val="006666"/>
                </a:solidFill>
              </a:rPr>
              <a:t>Presentar </a:t>
            </a:r>
            <a:r>
              <a:rPr lang="es-EC" sz="3100" dirty="0">
                <a:solidFill>
                  <a:srgbClr val="006666"/>
                </a:solidFill>
              </a:rPr>
              <a:t>los planes de ventas del establecimiento (diferido con intereses</a:t>
            </a:r>
            <a:r>
              <a:rPr lang="es-EC" sz="3100" dirty="0" smtClean="0">
                <a:solidFill>
                  <a:srgbClr val="006666"/>
                </a:solidFill>
              </a:rPr>
              <a:t>)</a:t>
            </a:r>
            <a:endParaRPr lang="es-EC" dirty="0"/>
          </a:p>
        </p:txBody>
      </p:sp>
      <p:sp>
        <p:nvSpPr>
          <p:cNvPr id="4" name="CuadroTexto 3"/>
          <p:cNvSpPr txBox="1"/>
          <p:nvPr/>
        </p:nvSpPr>
        <p:spPr>
          <a:xfrm>
            <a:off x="1400913" y="390545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EC" sz="2800" dirty="0" smtClean="0">
                <a:solidFill>
                  <a:srgbClr val="009999"/>
                </a:solidFill>
              </a:rPr>
              <a:t>Alcance</a:t>
            </a:r>
            <a:endParaRPr lang="es-EC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1400913" y="954655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13"/>
          <p:cNvCxnSpPr/>
          <p:nvPr/>
        </p:nvCxnSpPr>
        <p:spPr>
          <a:xfrm flipV="1">
            <a:off x="1088029" y="854720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088029" y="340048"/>
            <a:ext cx="260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EC" sz="2800" dirty="0" smtClean="0">
                <a:solidFill>
                  <a:srgbClr val="009999"/>
                </a:solidFill>
              </a:rPr>
              <a:t>Definition of ready</a:t>
            </a:r>
            <a:endParaRPr lang="es-EC" sz="2800" dirty="0"/>
          </a:p>
        </p:txBody>
      </p:sp>
      <p:graphicFrame>
        <p:nvGraphicFramePr>
          <p:cNvPr id="16" name="Diagram 2"/>
          <p:cNvGraphicFramePr/>
          <p:nvPr>
            <p:extLst>
              <p:ext uri="{D42A27DB-BD31-4B8C-83A1-F6EECF244321}">
                <p14:modId xmlns:p14="http://schemas.microsoft.com/office/powerpoint/2010/main" val="3285617217"/>
              </p:ext>
            </p:extLst>
          </p:nvPr>
        </p:nvGraphicFramePr>
        <p:xfrm>
          <a:off x="2391783" y="1491181"/>
          <a:ext cx="8128000" cy="426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17" y="1463476"/>
            <a:ext cx="1506601" cy="11557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395" y="1463476"/>
            <a:ext cx="1506601" cy="115570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57" y="1463476"/>
            <a:ext cx="1506601" cy="1155704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 flipV="1">
            <a:off x="1220821" y="900006"/>
            <a:ext cx="7095731" cy="8548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56639" y="365475"/>
            <a:ext cx="314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3200" b="1" i="1" spc="-150">
                <a:solidFill>
                  <a:srgbClr val="168D9A"/>
                </a:solidFill>
                <a:ea typeface="Roboto Slab" pitchFamily="2" charset="0"/>
              </a:defRPr>
            </a:lvl1pPr>
          </a:lstStyle>
          <a:p>
            <a:r>
              <a:rPr lang="es-EC" sz="2800" dirty="0" smtClean="0">
                <a:solidFill>
                  <a:srgbClr val="009999"/>
                </a:solidFill>
              </a:rPr>
              <a:t>Alcance de las pruebas</a:t>
            </a:r>
            <a:endParaRPr lang="es-EC" sz="28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6" y="164989"/>
            <a:ext cx="1697453" cy="22555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A52FBF7-1082-498D-90D9-3CFFD542C18A}"/>
              </a:ext>
            </a:extLst>
          </p:cNvPr>
          <p:cNvSpPr txBox="1"/>
          <p:nvPr/>
        </p:nvSpPr>
        <p:spPr>
          <a:xfrm>
            <a:off x="3062673" y="2703712"/>
            <a:ext cx="2698865" cy="2031325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  <a:defRPr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Pago a la empresa (L/C)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 </a:t>
            </a:r>
            <a:r>
              <a:rPr lang="es-EC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Svlsauxi</a:t>
            </a: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C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ahcontable</a:t>
            </a: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C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cccontable</a:t>
            </a:r>
            <a:endParaRPr lang="es-EC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  <a:defRPr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Diario de operaciones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Diario de servicios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/>
            </a:pP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</a:t>
            </a:r>
            <a:endParaRPr lang="es-EC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  <a:defRPr/>
            </a:pP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Cubo Recaudaciones públicas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/>
            </a:pP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Cubo de canales</a:t>
            </a:r>
            <a:endParaRPr lang="es-EC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914035" y="1893269"/>
            <a:ext cx="1026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0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BACKOFFICE</a:t>
            </a:r>
          </a:p>
          <a:p>
            <a:pPr algn="ctr"/>
            <a:r>
              <a:rPr lang="es-ES" sz="10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endParaRPr lang="es-EC" sz="7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52FBF7-1082-498D-90D9-3CFFD542C18A}"/>
              </a:ext>
            </a:extLst>
          </p:cNvPr>
          <p:cNvSpPr txBox="1"/>
          <p:nvPr/>
        </p:nvSpPr>
        <p:spPr>
          <a:xfrm>
            <a:off x="6178862" y="2647678"/>
            <a:ext cx="3124734" cy="2031325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 1096 (</a:t>
            </a:r>
            <a:r>
              <a:rPr lang="es-EC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BkComercio</a:t>
            </a: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TRXBBO (Genera Credimatic)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REP1094 (Genera Credimatic)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AUTORIZA.TXT (Genera Credimatic)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 Genérica (</a:t>
            </a:r>
            <a:r>
              <a:rPr lang="es-EC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BkComercio</a:t>
            </a: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</a:t>
            </a:r>
            <a:endParaRPr lang="es-EC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Generación E/C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994825" y="1862490"/>
            <a:ext cx="131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0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BACKOFFICE</a:t>
            </a:r>
          </a:p>
          <a:p>
            <a:pPr algn="ctr"/>
            <a:r>
              <a:rPr lang="es-ES" sz="10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MEDIOS DE PAGO</a:t>
            </a:r>
            <a:endParaRPr lang="es-EC" sz="700" b="1" dirty="0"/>
          </a:p>
        </p:txBody>
      </p:sp>
      <p:sp>
        <p:nvSpPr>
          <p:cNvPr id="22" name="Rectángulo 21"/>
          <p:cNvSpPr/>
          <p:nvPr/>
        </p:nvSpPr>
        <p:spPr>
          <a:xfrm>
            <a:off x="9686945" y="1939435"/>
            <a:ext cx="12994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ESTRUCTURAS</a:t>
            </a:r>
            <a:endParaRPr lang="es-EC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A52FBF7-1082-498D-90D9-3CFFD542C18A}"/>
              </a:ext>
            </a:extLst>
          </p:cNvPr>
          <p:cNvSpPr txBox="1"/>
          <p:nvPr/>
        </p:nvSpPr>
        <p:spPr>
          <a:xfrm>
            <a:off x="864387" y="2751890"/>
            <a:ext cx="1879834" cy="954107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  <a:defRPr/>
            </a:pPr>
            <a:r>
              <a:rPr lang="es-EC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Ajuste L&amp;F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Ajuste en </a:t>
            </a:r>
            <a:r>
              <a:rPr lang="es-EC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BUS y OTC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3" y="1545229"/>
            <a:ext cx="1506601" cy="1155704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1345105" y="1939435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0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pPr algn="ctr"/>
            <a:r>
              <a:rPr lang="es-ES" sz="10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VIRTUALES </a:t>
            </a:r>
            <a:endParaRPr lang="es-EC" sz="7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52FBF7-1082-498D-90D9-3CFFD542C18A}"/>
              </a:ext>
            </a:extLst>
          </p:cNvPr>
          <p:cNvSpPr txBox="1"/>
          <p:nvPr/>
        </p:nvSpPr>
        <p:spPr>
          <a:xfrm>
            <a:off x="9361098" y="2661615"/>
            <a:ext cx="2526102" cy="1169551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Pago a </a:t>
            </a:r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terceros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Pago a terceros canales</a:t>
            </a:r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A06 con comisión 0</a:t>
            </a:r>
            <a:endParaRPr lang="es-EC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A54D7E-5C44-4F1D-A8E3-535274B2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972E9C-C7AA-4DB6-BC11-4FDD914B8974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6e5a916-dccc-4b33-8fba-9c21ee045b9d"/>
    <ds:schemaRef ds:uri="6026327b-c314-4909-befc-a4a9857718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220</Words>
  <Application>Microsoft Office PowerPoint</Application>
  <PresentationFormat>Panorámica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Bookshelf Symbol 7</vt:lpstr>
      <vt:lpstr>Calibri</vt:lpstr>
      <vt:lpstr>Calibri Light</vt:lpstr>
      <vt:lpstr>Roboto Slab</vt:lpstr>
      <vt:lpstr>Wingdings</vt:lpstr>
      <vt:lpstr>Tema de Office</vt:lpstr>
      <vt:lpstr>Pago de matriculación vehicular  con tarjeta de crédito  en canales virtuales</vt:lpstr>
      <vt:lpstr>Permitir a los clientes desde los canales virtuales  realizar el pago de las matrículas vehiculares y ajustes.      - 24online (banca de personas)       - 24móvil (banca de personas)       - Sistema de Administración de Tesorería (banca de empresas)  Utiliza el cupo de pago de servicios.  Presentar los planes de ventas del establecimiento (diferido con intereses)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19</cp:revision>
  <dcterms:created xsi:type="dcterms:W3CDTF">2022-05-09T18:20:01Z</dcterms:created>
  <dcterms:modified xsi:type="dcterms:W3CDTF">2023-01-17T20:13:17Z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