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64" r:id="rId2"/>
    <p:sldId id="256" r:id="rId3"/>
    <p:sldId id="260" r:id="rId4"/>
    <p:sldId id="265" r:id="rId5"/>
    <p:sldId id="266" r:id="rId6"/>
    <p:sldId id="269" r:id="rId7"/>
    <p:sldId id="270" r:id="rId8"/>
    <p:sldId id="271" r:id="rId9"/>
    <p:sldId id="272" r:id="rId10"/>
    <p:sldId id="262" r:id="rId11"/>
    <p:sldId id="273" r:id="rId12"/>
    <p:sldId id="274" r:id="rId13"/>
    <p:sldId id="275" r:id="rId14"/>
    <p:sldId id="276" r:id="rId15"/>
    <p:sldId id="277" r:id="rId16"/>
  </p:sldIdLst>
  <p:sldSz cx="12192000" cy="6858000"/>
  <p:notesSz cx="7010400" cy="92964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9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0264A3-A6D9-4634-B5D7-A8F8C31A86C6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E2131A-F69D-44AF-AB65-B0BC3CFD9D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6278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464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299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664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94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187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027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8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035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809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403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975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B288-594E-4262-BE6A-318C0E8C8F8A}" type="datetimeFigureOut">
              <a:rPr lang="es-EC" smtClean="0"/>
              <a:t>29/7/2021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3D0F-B915-48C7-BA91-FC8FD1F9D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777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9.emf"/><Relationship Id="rId14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1.png"/><Relationship Id="rId14" Type="http://schemas.openxmlformats.org/officeDocument/2006/relationships/image" Target="../media/image4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2.png"/><Relationship Id="rId14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14" Type="http://schemas.openxmlformats.org/officeDocument/2006/relationships/image" Target="../media/image4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4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4.emf"/><Relationship Id="rId14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6.png"/><Relationship Id="rId14" Type="http://schemas.openxmlformats.org/officeDocument/2006/relationships/image" Target="../media/image4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6.png"/><Relationship Id="rId14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6.png"/><Relationship Id="rId14" Type="http://schemas.openxmlformats.org/officeDocument/2006/relationships/image" Target="../media/image4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7.png"/><Relationship Id="rId14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8.png"/><Relationship Id="rId14" Type="http://schemas.openxmlformats.org/officeDocument/2006/relationships/image" Target="../media/image4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8.png"/><Relationship Id="rId14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8.png"/><Relationship Id="rId14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26" y="1268761"/>
            <a:ext cx="950647" cy="828000"/>
          </a:xfrm>
          <a:prstGeom prst="rect">
            <a:avLst/>
          </a:prstGeom>
        </p:spPr>
      </p:pic>
      <p:sp>
        <p:nvSpPr>
          <p:cNvPr id="7" name="Rectángulo redondeado 11"/>
          <p:cNvSpPr/>
          <p:nvPr/>
        </p:nvSpPr>
        <p:spPr>
          <a:xfrm>
            <a:off x="2949103" y="2538024"/>
            <a:ext cx="6736348" cy="3411256"/>
          </a:xfrm>
          <a:prstGeom prst="roundRect">
            <a:avLst>
              <a:gd name="adj" fmla="val 683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168400" dist="38100" dir="2700000" sx="103000" sy="103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700" dirty="0" smtClean="0">
                <a:solidFill>
                  <a:srgbClr val="17B498"/>
                </a:solidFill>
                <a:latin typeface="Impact" panose="020B0806030902050204" pitchFamily="34" charset="0"/>
              </a:rPr>
              <a:t>Análisis Recaudaciones actual vs uso Plataforma BANRED</a:t>
            </a:r>
          </a:p>
          <a:p>
            <a:pPr algn="ctr"/>
            <a:endParaRPr lang="es-MX" sz="1500" b="1" dirty="0">
              <a:solidFill>
                <a:schemeClr val="tx1"/>
              </a:solidFill>
            </a:endParaRPr>
          </a:p>
          <a:p>
            <a:pPr indent="-342900" algn="just">
              <a:buFontTx/>
              <a:buChar char="-"/>
            </a:pPr>
            <a:r>
              <a:rPr lang="es-MX" sz="1350" b="1" dirty="0" smtClean="0">
                <a:solidFill>
                  <a:schemeClr val="bg1">
                    <a:lumMod val="65000"/>
                  </a:schemeClr>
                </a:solidFill>
              </a:rPr>
              <a:t>Consideraciones </a:t>
            </a:r>
            <a:r>
              <a:rPr lang="es-MX" sz="1350" b="1" dirty="0">
                <a:solidFill>
                  <a:schemeClr val="bg1">
                    <a:lumMod val="65000"/>
                  </a:schemeClr>
                </a:solidFill>
              </a:rPr>
              <a:t>para la implementación de una recaudación nueva</a:t>
            </a:r>
          </a:p>
          <a:p>
            <a:pPr indent="-342900" algn="just">
              <a:buFontTx/>
              <a:buChar char="-"/>
            </a:pPr>
            <a:r>
              <a:rPr lang="es-MX" sz="1350" b="1" dirty="0">
                <a:solidFill>
                  <a:schemeClr val="bg1">
                    <a:lumMod val="65000"/>
                  </a:schemeClr>
                </a:solidFill>
              </a:rPr>
              <a:t>Diseño actual Recaudaciones </a:t>
            </a:r>
          </a:p>
          <a:p>
            <a:pPr indent="-342900" algn="just">
              <a:buFontTx/>
              <a:buChar char="-"/>
            </a:pPr>
            <a:r>
              <a:rPr lang="es-MX" sz="1350" b="1" dirty="0">
                <a:solidFill>
                  <a:schemeClr val="bg1">
                    <a:lumMod val="65000"/>
                  </a:schemeClr>
                </a:solidFill>
              </a:rPr>
              <a:t>Diseño Recaudaciones  con BANRED</a:t>
            </a:r>
          </a:p>
          <a:p>
            <a:pPr indent="-342900" algn="just">
              <a:buFontTx/>
              <a:buChar char="-"/>
            </a:pPr>
            <a:r>
              <a:rPr lang="es-MX" sz="1350" b="1" dirty="0">
                <a:solidFill>
                  <a:schemeClr val="bg1">
                    <a:lumMod val="65000"/>
                  </a:schemeClr>
                </a:solidFill>
              </a:rPr>
              <a:t>Diferencia Recaudacion alineada al Estándar vs </a:t>
            </a:r>
            <a:r>
              <a:rPr lang="es-MX" sz="1350" b="1" dirty="0" smtClean="0">
                <a:solidFill>
                  <a:schemeClr val="bg1">
                    <a:lumMod val="65000"/>
                  </a:schemeClr>
                </a:solidFill>
              </a:rPr>
              <a:t>BANRED</a:t>
            </a:r>
          </a:p>
          <a:p>
            <a:pPr indent="-342900" algn="just">
              <a:buFontTx/>
              <a:buChar char="-"/>
            </a:pPr>
            <a:r>
              <a:rPr lang="es-MX" sz="1350" b="1" dirty="0">
                <a:solidFill>
                  <a:schemeClr val="bg1">
                    <a:lumMod val="65000"/>
                  </a:schemeClr>
                </a:solidFill>
              </a:rPr>
              <a:t>Estrategia de Implementación</a:t>
            </a:r>
            <a:endParaRPr lang="es-EC" sz="1350" b="1" dirty="0">
              <a:solidFill>
                <a:schemeClr val="bg1">
                  <a:lumMod val="65000"/>
                </a:schemeClr>
              </a:solidFill>
            </a:endParaRPr>
          </a:p>
          <a:p>
            <a:pPr indent="-342900" algn="just">
              <a:buFontTx/>
              <a:buChar char="-"/>
            </a:pPr>
            <a:endParaRPr lang="es-MX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3" y="2708920"/>
            <a:ext cx="124949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8712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Diferencia Recaudacion alineada al Estándar vs BANRED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7237" y="3121918"/>
            <a:ext cx="7777349" cy="328108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7237" y="1230927"/>
            <a:ext cx="7051317" cy="13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4745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Estrategia de Implementación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702" y="1043099"/>
            <a:ext cx="9188272" cy="46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4745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Estrategia de Implementación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702" y="1230926"/>
            <a:ext cx="8833270" cy="43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26" y="1268761"/>
            <a:ext cx="950647" cy="828000"/>
          </a:xfrm>
          <a:prstGeom prst="rect">
            <a:avLst/>
          </a:prstGeom>
        </p:spPr>
      </p:pic>
      <p:sp>
        <p:nvSpPr>
          <p:cNvPr id="7" name="Rectángulo redondeado 11"/>
          <p:cNvSpPr/>
          <p:nvPr/>
        </p:nvSpPr>
        <p:spPr>
          <a:xfrm>
            <a:off x="2949103" y="2538024"/>
            <a:ext cx="6736348" cy="3411256"/>
          </a:xfrm>
          <a:prstGeom prst="roundRect">
            <a:avLst>
              <a:gd name="adj" fmla="val 683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168400" dist="38100" dir="2700000" sx="103000" sy="103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rgbClr val="17B498"/>
                </a:solidFill>
                <a:latin typeface="Impact" panose="020B0806030902050204" pitchFamily="34" charset="0"/>
              </a:rPr>
              <a:t>F I N</a:t>
            </a:r>
            <a:endParaRPr lang="es-MX" sz="2800" b="1" dirty="0">
              <a:solidFill>
                <a:schemeClr val="tx1"/>
              </a:solidFill>
            </a:endParaRPr>
          </a:p>
          <a:p>
            <a:pPr indent="-342900" algn="just">
              <a:buFontTx/>
              <a:buChar char="-"/>
            </a:pPr>
            <a:endParaRPr lang="es-MX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364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ANEXO 1 – Plan Macro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n 10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2" y="1034754"/>
            <a:ext cx="7795517" cy="2578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548374" y="3887015"/>
            <a:ext cx="3206676" cy="2308324"/>
          </a:xfrm>
          <a:prstGeom prst="rect">
            <a:avLst/>
          </a:prstGeom>
          <a:noFill/>
          <a:ln w="25400">
            <a:solidFill>
              <a:srgbClr val="00C49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EQUIPO </a:t>
            </a:r>
            <a:r>
              <a:rPr lang="es-EC" b="1" dirty="0" smtClean="0"/>
              <a:t>A </a:t>
            </a:r>
            <a:r>
              <a:rPr lang="es-EC" b="1" dirty="0"/>
              <a:t>CONSIDERAR </a:t>
            </a:r>
            <a:endParaRPr lang="es-EC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dirty="0" smtClean="0"/>
              <a:t>Product </a:t>
            </a:r>
            <a:r>
              <a:rPr lang="es-EC" dirty="0"/>
              <a:t>Owner (25%)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dirty="0" smtClean="0"/>
              <a:t>Líder </a:t>
            </a:r>
            <a:r>
              <a:rPr lang="es-EC" dirty="0"/>
              <a:t>técnico (25%)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dirty="0" smtClean="0"/>
              <a:t>Scrum </a:t>
            </a:r>
            <a:r>
              <a:rPr lang="es-EC" dirty="0"/>
              <a:t>Master (25%)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dirty="0" smtClean="0"/>
              <a:t>Líder </a:t>
            </a:r>
            <a:r>
              <a:rPr lang="es-EC" dirty="0"/>
              <a:t>Arquitecto (25%)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dirty="0" smtClean="0"/>
              <a:t>Desarrollador </a:t>
            </a:r>
            <a:r>
              <a:rPr lang="es-EC" dirty="0"/>
              <a:t>(100%)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dirty="0" smtClean="0"/>
              <a:t>Arquitecto </a:t>
            </a:r>
            <a:r>
              <a:rPr lang="es-EC" dirty="0"/>
              <a:t>(50%)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C" dirty="0" smtClean="0"/>
              <a:t>Tester </a:t>
            </a:r>
            <a:r>
              <a:rPr lang="es-EC" dirty="0"/>
              <a:t>(100</a:t>
            </a:r>
            <a:r>
              <a:rPr lang="es-EC" dirty="0" smtClean="0"/>
              <a:t>%)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39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6417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ANEXO 2 – Diseño arquitectura detallado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Imagen 11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2" y="1075764"/>
            <a:ext cx="10062678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10766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Consideraciones para la implementación de una recaudación nueva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855232" y="1406379"/>
            <a:ext cx="5857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Alineación a nuestros estándares</a:t>
            </a:r>
          </a:p>
          <a:p>
            <a:pPr marL="742950" lvl="1" indent="-285750">
              <a:buFontTx/>
              <a:buChar char="-"/>
            </a:pPr>
            <a:r>
              <a:rPr lang="es-MX" dirty="0" smtClean="0"/>
              <a:t>Documentación técnica estándar</a:t>
            </a:r>
          </a:p>
          <a:p>
            <a:pPr marL="742950" lvl="1" indent="-285750">
              <a:buFontTx/>
              <a:buChar char="-"/>
            </a:pPr>
            <a:r>
              <a:rPr lang="es-MX" dirty="0" smtClean="0"/>
              <a:t>Codificación de mensaje de errores estándar</a:t>
            </a:r>
          </a:p>
          <a:p>
            <a:pPr marL="742950" lvl="1" indent="-285750">
              <a:buFontTx/>
              <a:buChar char="-"/>
            </a:pPr>
            <a:r>
              <a:rPr lang="es-MX" dirty="0"/>
              <a:t>Unificación de </a:t>
            </a:r>
            <a:r>
              <a:rPr lang="es-MX" dirty="0" smtClean="0"/>
              <a:t>Flujos</a:t>
            </a:r>
          </a:p>
          <a:p>
            <a:pPr marL="742950" lvl="1" indent="-285750">
              <a:buFontTx/>
              <a:buChar char="-"/>
            </a:pPr>
            <a:r>
              <a:rPr lang="es-MX" dirty="0" smtClean="0"/>
              <a:t>Conciliación estándar</a:t>
            </a:r>
            <a:endParaRPr lang="es-MX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705949" y="1247860"/>
            <a:ext cx="34282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/>
              <a:t>Tiempo puesta producción 24 OnLine: </a:t>
            </a:r>
          </a:p>
          <a:p>
            <a:r>
              <a:rPr lang="es-MX" sz="1600" dirty="0" smtClean="0"/>
              <a:t>3 Sprint ( 6 semanas</a:t>
            </a:r>
            <a:r>
              <a:rPr lang="es-MX" dirty="0" smtClean="0"/>
              <a:t>)</a:t>
            </a:r>
            <a:endParaRPr lang="es-EC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55232" y="3446484"/>
            <a:ext cx="61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Sin alineamientos a nuestros estándares</a:t>
            </a:r>
            <a:endParaRPr lang="es-EC" dirty="0"/>
          </a:p>
        </p:txBody>
      </p:sp>
      <p:sp>
        <p:nvSpPr>
          <p:cNvPr id="31" name="Flecha derecha 30"/>
          <p:cNvSpPr/>
          <p:nvPr/>
        </p:nvSpPr>
        <p:spPr>
          <a:xfrm>
            <a:off x="6076692" y="1325513"/>
            <a:ext cx="1420009" cy="892885"/>
          </a:xfrm>
          <a:prstGeom prst="rightArrow">
            <a:avLst/>
          </a:prstGeom>
          <a:solidFill>
            <a:srgbClr val="00C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232" y="4045331"/>
            <a:ext cx="7607602" cy="2160038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8841734" y="1936524"/>
            <a:ext cx="2426506" cy="173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 smtClean="0"/>
              <a:t>Participantes Desarrollo</a:t>
            </a:r>
          </a:p>
          <a:p>
            <a:endParaRPr lang="es-MX" sz="200" b="1" dirty="0" smtClean="0"/>
          </a:p>
          <a:p>
            <a:r>
              <a:rPr lang="es-MX" sz="1400" dirty="0" smtClean="0"/>
              <a:t>Desarrollador         100%</a:t>
            </a:r>
          </a:p>
          <a:p>
            <a:r>
              <a:rPr lang="es-MX" sz="1400" dirty="0" smtClean="0"/>
              <a:t>Tester                        100%</a:t>
            </a:r>
          </a:p>
          <a:p>
            <a:r>
              <a:rPr lang="es-MX" sz="1400" dirty="0"/>
              <a:t>Arquitecto                  25%</a:t>
            </a:r>
            <a:endParaRPr lang="es-EC" sz="1400" dirty="0"/>
          </a:p>
          <a:p>
            <a:r>
              <a:rPr lang="es-MX" sz="1400" dirty="0" smtClean="0"/>
              <a:t>Ing. Redes                  20%</a:t>
            </a:r>
          </a:p>
          <a:p>
            <a:r>
              <a:rPr lang="es-MX" sz="1400" dirty="0" smtClean="0"/>
              <a:t>Ing. Servidores          20%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45709" y="3965399"/>
            <a:ext cx="2340417" cy="22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Diseño actual Recaudaciones </a:t>
            </a:r>
            <a:r>
              <a:rPr lang="es-MX" dirty="0">
                <a:solidFill>
                  <a:srgbClr val="009999"/>
                </a:solidFill>
              </a:rPr>
              <a:t> 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702" y="987200"/>
            <a:ext cx="8971408" cy="37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Diseño actual Recaudaciones </a:t>
            </a:r>
            <a:r>
              <a:rPr lang="es-MX" dirty="0">
                <a:solidFill>
                  <a:srgbClr val="009999"/>
                </a:solidFill>
              </a:rPr>
              <a:t> 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702" y="987200"/>
            <a:ext cx="8971408" cy="3728460"/>
          </a:xfrm>
          <a:prstGeom prst="rect">
            <a:avLst/>
          </a:prstGeom>
        </p:spPr>
      </p:pic>
      <p:sp>
        <p:nvSpPr>
          <p:cNvPr id="11" name="Cerrar llave 10"/>
          <p:cNvSpPr/>
          <p:nvPr/>
        </p:nvSpPr>
        <p:spPr>
          <a:xfrm rot="5400000">
            <a:off x="5749744" y="-342908"/>
            <a:ext cx="828409" cy="11432840"/>
          </a:xfrm>
          <a:prstGeom prst="rightBrace">
            <a:avLst>
              <a:gd name="adj1" fmla="val 8333"/>
              <a:gd name="adj2" fmla="val 31896"/>
            </a:avLst>
          </a:prstGeom>
          <a:ln>
            <a:solidFill>
              <a:srgbClr val="00C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CuadroTexto 22"/>
          <p:cNvSpPr txBox="1"/>
          <p:nvPr/>
        </p:nvSpPr>
        <p:spPr>
          <a:xfrm>
            <a:off x="501316" y="4556680"/>
            <a:ext cx="879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B050"/>
                </a:solidFill>
              </a:rPr>
              <a:t>↑                                </a:t>
            </a:r>
            <a:r>
              <a:rPr lang="es-MX" sz="2400" b="1" dirty="0">
                <a:solidFill>
                  <a:srgbClr val="00B050"/>
                </a:solidFill>
              </a:rPr>
              <a:t>	</a:t>
            </a:r>
            <a:r>
              <a:rPr lang="es-MX" sz="2400" b="1" dirty="0" smtClean="0">
                <a:solidFill>
                  <a:srgbClr val="00B050"/>
                </a:solidFill>
              </a:rPr>
              <a:t> </a:t>
            </a:r>
            <a:r>
              <a:rPr lang="es-MX" sz="2400" b="1" dirty="0">
                <a:solidFill>
                  <a:srgbClr val="00B050"/>
                </a:solidFill>
              </a:rPr>
              <a:t>↑</a:t>
            </a:r>
            <a:r>
              <a:rPr lang="es-MX" sz="2400" b="1" dirty="0" smtClean="0">
                <a:solidFill>
                  <a:srgbClr val="00B050"/>
                </a:solidFill>
              </a:rPr>
              <a:t> 	                  	↑</a:t>
            </a:r>
            <a:endParaRPr lang="es-EC" sz="2400" b="1" dirty="0">
              <a:solidFill>
                <a:srgbClr val="00B050"/>
              </a:solidFill>
            </a:endParaRPr>
          </a:p>
        </p:txBody>
      </p:sp>
      <p:sp>
        <p:nvSpPr>
          <p:cNvPr id="24" name="Cheurón 23"/>
          <p:cNvSpPr/>
          <p:nvPr/>
        </p:nvSpPr>
        <p:spPr>
          <a:xfrm>
            <a:off x="501317" y="4955405"/>
            <a:ext cx="11299822" cy="311526"/>
          </a:xfrm>
          <a:prstGeom prst="chevr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/>
              <a:t>24 Online:</a:t>
            </a:r>
            <a:r>
              <a:rPr lang="es-MX" sz="1600" dirty="0"/>
              <a:t>  5 días        </a:t>
            </a:r>
            <a:r>
              <a:rPr lang="es-MX" sz="1600" dirty="0" smtClean="0"/>
              <a:t>    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      </a:t>
            </a:r>
            <a:r>
              <a:rPr lang="es-MX" sz="1600" b="1" dirty="0"/>
              <a:t>WS estándar:</a:t>
            </a:r>
            <a:r>
              <a:rPr lang="es-MX" sz="1600" dirty="0"/>
              <a:t>  10 días       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   </a:t>
            </a:r>
            <a:r>
              <a:rPr lang="es-MX" sz="1600" b="1" dirty="0"/>
              <a:t>Procesos BB/Empresa:</a:t>
            </a:r>
            <a:r>
              <a:rPr lang="es-MX" sz="1600" dirty="0"/>
              <a:t> 10 días    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   </a:t>
            </a:r>
            <a:r>
              <a:rPr lang="es-MX" sz="1600" b="1" dirty="0"/>
              <a:t>Gestión Implementación:</a:t>
            </a:r>
            <a:r>
              <a:rPr lang="es-MX" sz="1600" dirty="0"/>
              <a:t> 5 días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327967" y="5384836"/>
            <a:ext cx="15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Total:</a:t>
            </a:r>
            <a:r>
              <a:rPr lang="es-MX" dirty="0" smtClean="0"/>
              <a:t> 30 días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675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4739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 smtClean="0">
                <a:solidFill>
                  <a:srgbClr val="009999"/>
                </a:solidFill>
              </a:rPr>
              <a:t>Diseño actual Recaudaciones </a:t>
            </a:r>
            <a:r>
              <a:rPr lang="es-MX" dirty="0">
                <a:solidFill>
                  <a:srgbClr val="009999"/>
                </a:solidFill>
              </a:rPr>
              <a:t> 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702" y="987200"/>
            <a:ext cx="8971408" cy="3728460"/>
          </a:xfrm>
          <a:prstGeom prst="rect">
            <a:avLst/>
          </a:prstGeom>
        </p:spPr>
      </p:pic>
      <p:sp>
        <p:nvSpPr>
          <p:cNvPr id="11" name="Cerrar llave 10"/>
          <p:cNvSpPr/>
          <p:nvPr/>
        </p:nvSpPr>
        <p:spPr>
          <a:xfrm rot="5400000">
            <a:off x="5749744" y="-342908"/>
            <a:ext cx="828409" cy="11432840"/>
          </a:xfrm>
          <a:prstGeom prst="rightBrace">
            <a:avLst>
              <a:gd name="adj1" fmla="val 8333"/>
              <a:gd name="adj2" fmla="val 31896"/>
            </a:avLst>
          </a:prstGeom>
          <a:ln>
            <a:solidFill>
              <a:srgbClr val="00C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CuadroTexto 22"/>
          <p:cNvSpPr txBox="1"/>
          <p:nvPr/>
        </p:nvSpPr>
        <p:spPr>
          <a:xfrm>
            <a:off x="501316" y="4556680"/>
            <a:ext cx="879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B050"/>
                </a:solidFill>
              </a:rPr>
              <a:t>↑                                </a:t>
            </a:r>
            <a:r>
              <a:rPr lang="es-MX" sz="2400" b="1" dirty="0">
                <a:solidFill>
                  <a:srgbClr val="00B050"/>
                </a:solidFill>
              </a:rPr>
              <a:t>	</a:t>
            </a:r>
            <a:r>
              <a:rPr lang="es-MX" sz="2400" b="1" dirty="0" smtClean="0">
                <a:solidFill>
                  <a:srgbClr val="00B050"/>
                </a:solidFill>
              </a:rPr>
              <a:t> </a:t>
            </a:r>
            <a:r>
              <a:rPr lang="es-MX" sz="2400" b="1" dirty="0">
                <a:solidFill>
                  <a:srgbClr val="00B050"/>
                </a:solidFill>
              </a:rPr>
              <a:t>↑</a:t>
            </a:r>
            <a:r>
              <a:rPr lang="es-MX" sz="2400" b="1" dirty="0" smtClean="0">
                <a:solidFill>
                  <a:srgbClr val="00B050"/>
                </a:solidFill>
              </a:rPr>
              <a:t> 	                  	↑</a:t>
            </a:r>
            <a:endParaRPr lang="es-EC" sz="2400" b="1" dirty="0">
              <a:solidFill>
                <a:srgbClr val="00B050"/>
              </a:solidFill>
            </a:endParaRPr>
          </a:p>
        </p:txBody>
      </p:sp>
      <p:sp>
        <p:nvSpPr>
          <p:cNvPr id="9" name="Cheurón 8"/>
          <p:cNvSpPr/>
          <p:nvPr/>
        </p:nvSpPr>
        <p:spPr>
          <a:xfrm>
            <a:off x="501316" y="6245850"/>
            <a:ext cx="3680498" cy="31152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 smtClean="0"/>
              <a:t>Ventanilla:</a:t>
            </a:r>
            <a:r>
              <a:rPr lang="es-MX" sz="1600" dirty="0" smtClean="0"/>
              <a:t>  10 días      </a:t>
            </a:r>
            <a:endParaRPr lang="es-EC" sz="1600" b="1" dirty="0">
              <a:solidFill>
                <a:srgbClr val="002060"/>
              </a:solidFill>
            </a:endParaRPr>
          </a:p>
        </p:txBody>
      </p:sp>
      <p:sp>
        <p:nvSpPr>
          <p:cNvPr id="18" name="Cheurón 17"/>
          <p:cNvSpPr/>
          <p:nvPr/>
        </p:nvSpPr>
        <p:spPr>
          <a:xfrm>
            <a:off x="501316" y="5827743"/>
            <a:ext cx="1883970" cy="31152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/>
              <a:t>24 </a:t>
            </a:r>
            <a:r>
              <a:rPr lang="es-MX" sz="1600" b="1" dirty="0" smtClean="0"/>
              <a:t>Móvil:</a:t>
            </a:r>
            <a:r>
              <a:rPr lang="es-MX" sz="1600" dirty="0" smtClean="0"/>
              <a:t> 5 días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24" name="Cheurón 23"/>
          <p:cNvSpPr/>
          <p:nvPr/>
        </p:nvSpPr>
        <p:spPr>
          <a:xfrm>
            <a:off x="501317" y="4955405"/>
            <a:ext cx="11299822" cy="311526"/>
          </a:xfrm>
          <a:prstGeom prst="chevr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/>
              <a:t>24 Online:</a:t>
            </a:r>
            <a:r>
              <a:rPr lang="es-MX" sz="1600" dirty="0"/>
              <a:t>  5 días        </a:t>
            </a:r>
            <a:r>
              <a:rPr lang="es-MX" sz="1600" dirty="0" smtClean="0"/>
              <a:t>    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      </a:t>
            </a:r>
            <a:r>
              <a:rPr lang="es-MX" sz="1600" b="1" dirty="0"/>
              <a:t>WS estándar:</a:t>
            </a:r>
            <a:r>
              <a:rPr lang="es-MX" sz="1600" dirty="0"/>
              <a:t>  10 días       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   </a:t>
            </a:r>
            <a:r>
              <a:rPr lang="es-MX" sz="1600" b="1" dirty="0"/>
              <a:t>Procesos BB/Empresa:</a:t>
            </a:r>
            <a:r>
              <a:rPr lang="es-MX" sz="1600" dirty="0"/>
              <a:t> 10 días    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   </a:t>
            </a:r>
            <a:r>
              <a:rPr lang="es-MX" sz="1600" b="1" dirty="0"/>
              <a:t>Gestión Implementación:</a:t>
            </a:r>
            <a:r>
              <a:rPr lang="es-MX" sz="1600" dirty="0"/>
              <a:t> 5 días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327967" y="5384836"/>
            <a:ext cx="15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Total:</a:t>
            </a:r>
            <a:r>
              <a:rPr lang="es-MX" dirty="0" smtClean="0"/>
              <a:t> 30 días</a:t>
            </a:r>
            <a:endParaRPr lang="es-EC" dirty="0"/>
          </a:p>
        </p:txBody>
      </p:sp>
      <p:sp>
        <p:nvSpPr>
          <p:cNvPr id="25" name="Cheurón 24"/>
          <p:cNvSpPr/>
          <p:nvPr/>
        </p:nvSpPr>
        <p:spPr>
          <a:xfrm>
            <a:off x="2435950" y="5818202"/>
            <a:ext cx="1375243" cy="321067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b="1" dirty="0" smtClean="0"/>
              <a:t>Impl.:</a:t>
            </a:r>
            <a:r>
              <a:rPr lang="es-MX" sz="1200" dirty="0" smtClean="0"/>
              <a:t> 2 </a:t>
            </a:r>
            <a:r>
              <a:rPr lang="es-MX" sz="1200" dirty="0"/>
              <a:t>días</a:t>
            </a:r>
            <a:endParaRPr lang="es-EC" sz="1200" dirty="0">
              <a:solidFill>
                <a:schemeClr val="tx1"/>
              </a:solidFill>
            </a:endParaRPr>
          </a:p>
        </p:txBody>
      </p:sp>
      <p:sp>
        <p:nvSpPr>
          <p:cNvPr id="26" name="Cheurón 25"/>
          <p:cNvSpPr/>
          <p:nvPr/>
        </p:nvSpPr>
        <p:spPr>
          <a:xfrm>
            <a:off x="4228887" y="6239542"/>
            <a:ext cx="1375243" cy="321067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b="1" dirty="0" smtClean="0"/>
              <a:t>Impl.:</a:t>
            </a:r>
            <a:r>
              <a:rPr lang="es-MX" sz="1200" dirty="0" smtClean="0"/>
              <a:t> 3 </a:t>
            </a:r>
            <a:r>
              <a:rPr lang="es-MX" sz="1200" dirty="0"/>
              <a:t>días</a:t>
            </a:r>
            <a:endParaRPr lang="es-EC" sz="1200" dirty="0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309913" y="5800712"/>
            <a:ext cx="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2060"/>
                </a:solidFill>
              </a:rPr>
              <a:t>+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106216" y="6215409"/>
            <a:ext cx="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2060"/>
                </a:solidFill>
              </a:rPr>
              <a:t>+</a:t>
            </a:r>
            <a:endParaRPr lang="es-EC" b="1" dirty="0">
              <a:solidFill>
                <a:srgbClr val="002060"/>
              </a:solidFill>
            </a:endParaRPr>
          </a:p>
        </p:txBody>
      </p:sp>
      <p:grpSp>
        <p:nvGrpSpPr>
          <p:cNvPr id="29" name="Grupo 147"/>
          <p:cNvGrpSpPr/>
          <p:nvPr/>
        </p:nvGrpSpPr>
        <p:grpSpPr>
          <a:xfrm>
            <a:off x="5759990" y="5963536"/>
            <a:ext cx="4421452" cy="691692"/>
            <a:chOff x="4963886" y="3090030"/>
            <a:chExt cx="4421452" cy="927678"/>
          </a:xfrm>
        </p:grpSpPr>
        <p:sp>
          <p:nvSpPr>
            <p:cNvPr id="30" name="Rectángulo redondeado 148"/>
            <p:cNvSpPr/>
            <p:nvPr/>
          </p:nvSpPr>
          <p:spPr>
            <a:xfrm>
              <a:off x="4963886" y="3090030"/>
              <a:ext cx="4411833" cy="927678"/>
            </a:xfrm>
            <a:prstGeom prst="roundRect">
              <a:avLst/>
            </a:prstGeom>
            <a:solidFill>
              <a:srgbClr val="17B498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grpSp>
          <p:nvGrpSpPr>
            <p:cNvPr id="31" name="Grupo 149"/>
            <p:cNvGrpSpPr/>
            <p:nvPr/>
          </p:nvGrpSpPr>
          <p:grpSpPr>
            <a:xfrm>
              <a:off x="5213190" y="3254047"/>
              <a:ext cx="4172148" cy="619172"/>
              <a:chOff x="6228959" y="5224313"/>
              <a:chExt cx="4172148" cy="619172"/>
            </a:xfrm>
          </p:grpSpPr>
          <p:sp>
            <p:nvSpPr>
              <p:cNvPr id="32" name="CuadroTexto 150"/>
              <p:cNvSpPr txBox="1"/>
              <p:nvPr/>
            </p:nvSpPr>
            <p:spPr>
              <a:xfrm>
                <a:off x="6228959" y="5224313"/>
                <a:ext cx="1114408" cy="619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MX" sz="24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50 días</a:t>
                </a:r>
                <a:endParaRPr lang="es-EC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CuadroTexto 151"/>
              <p:cNvSpPr txBox="1"/>
              <p:nvPr/>
            </p:nvSpPr>
            <p:spPr>
              <a:xfrm>
                <a:off x="7013664" y="5464219"/>
                <a:ext cx="184731" cy="292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C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4" name="CuadroTexto 152"/>
              <p:cNvSpPr txBox="1"/>
              <p:nvPr/>
            </p:nvSpPr>
            <p:spPr>
              <a:xfrm>
                <a:off x="7318917" y="5370246"/>
                <a:ext cx="3082190" cy="412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C" sz="1400" b="1" dirty="0" smtClean="0">
                    <a:solidFill>
                      <a:schemeClr val="bg1"/>
                    </a:solidFill>
                  </a:rPr>
                  <a:t>Canales:</a:t>
                </a:r>
                <a:r>
                  <a:rPr lang="es-EC" sz="1400" dirty="0" smtClean="0">
                    <a:solidFill>
                      <a:schemeClr val="bg1"/>
                    </a:solidFill>
                  </a:rPr>
                  <a:t> 24Online, 24Movil y Ventanilla</a:t>
                </a:r>
                <a:endParaRPr lang="es-EC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7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565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>
                <a:solidFill>
                  <a:srgbClr val="009999"/>
                </a:solidFill>
              </a:rPr>
              <a:t>Diseño Recaudaciones  con BANRED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9398008" y="6400075"/>
            <a:ext cx="2403131" cy="31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* G.I.</a:t>
            </a:r>
            <a:r>
              <a:rPr lang="es-MX" sz="1400" dirty="0" smtClean="0"/>
              <a:t> Gestión Implementación</a:t>
            </a:r>
            <a:endParaRPr lang="es-EC" sz="1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282" y="929864"/>
            <a:ext cx="10040751" cy="370574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593054" y="2162287"/>
            <a:ext cx="2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5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5845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565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>
                <a:solidFill>
                  <a:srgbClr val="009999"/>
                </a:solidFill>
              </a:rPr>
              <a:t>Diseño Recaudaciones  con BANRED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765" y="888470"/>
            <a:ext cx="10078857" cy="378195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861093" y="2779446"/>
            <a:ext cx="643055" cy="1292602"/>
            <a:chOff x="2907100" y="2851922"/>
            <a:chExt cx="643055" cy="1292602"/>
          </a:xfrm>
        </p:grpSpPr>
        <p:sp>
          <p:nvSpPr>
            <p:cNvPr id="3" name="Flecha arriba 2"/>
            <p:cNvSpPr/>
            <p:nvPr/>
          </p:nvSpPr>
          <p:spPr>
            <a:xfrm rot="1905012">
              <a:off x="2907100" y="2851922"/>
              <a:ext cx="643055" cy="1292602"/>
            </a:xfrm>
            <a:prstGeom prst="upArrow">
              <a:avLst>
                <a:gd name="adj1" fmla="val 50000"/>
                <a:gd name="adj2" fmla="val 4493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9" name="CuadroTexto 8"/>
            <p:cNvSpPr txBox="1"/>
            <p:nvPr/>
          </p:nvSpPr>
          <p:spPr>
            <a:xfrm rot="18096198">
              <a:off x="2719080" y="3244428"/>
              <a:ext cx="1062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>
                  <a:solidFill>
                    <a:srgbClr val="002060"/>
                  </a:solidFill>
                </a:rPr>
                <a:t>Instancias</a:t>
              </a:r>
              <a:endParaRPr lang="es-EC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3593054" y="2162287"/>
            <a:ext cx="2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5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9451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565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>
                <a:solidFill>
                  <a:srgbClr val="009999"/>
                </a:solidFill>
              </a:rPr>
              <a:t>Diseño Recaudaciones  con BANRED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765" y="888470"/>
            <a:ext cx="10078857" cy="3781953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56084" y="4580931"/>
            <a:ext cx="625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50"/>
                </a:solidFill>
              </a:rPr>
              <a:t>↑                        ↑ </a:t>
            </a:r>
            <a:r>
              <a:rPr lang="es-MX" sz="2400" b="1" dirty="0" smtClean="0">
                <a:solidFill>
                  <a:srgbClr val="00B050"/>
                </a:solidFill>
              </a:rPr>
              <a:t>               ↑         	                  	</a:t>
            </a:r>
            <a:endParaRPr lang="es-EC" sz="2400" b="1" dirty="0">
              <a:solidFill>
                <a:srgbClr val="00B050"/>
              </a:solidFill>
            </a:endParaRPr>
          </a:p>
        </p:txBody>
      </p:sp>
      <p:sp>
        <p:nvSpPr>
          <p:cNvPr id="19" name="Cheurón 18"/>
          <p:cNvSpPr/>
          <p:nvPr/>
        </p:nvSpPr>
        <p:spPr>
          <a:xfrm>
            <a:off x="501317" y="4955405"/>
            <a:ext cx="9653336" cy="311526"/>
          </a:xfrm>
          <a:prstGeom prst="chevr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/>
              <a:t>24 Online:</a:t>
            </a:r>
            <a:r>
              <a:rPr lang="es-MX" sz="1600" dirty="0"/>
              <a:t>  5 días     </a:t>
            </a:r>
            <a:r>
              <a:rPr lang="es-MX" sz="1600" dirty="0" smtClean="0"/>
              <a:t>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</a:t>
            </a:r>
            <a:r>
              <a:rPr lang="es-MX" sz="1600" dirty="0" smtClean="0"/>
              <a:t>  </a:t>
            </a:r>
            <a:r>
              <a:rPr lang="es-MX" sz="1600" b="1" dirty="0" smtClean="0"/>
              <a:t>Integración:</a:t>
            </a:r>
            <a:r>
              <a:rPr lang="es-MX" sz="1600" dirty="0" smtClean="0"/>
              <a:t>  4 días   </a:t>
            </a:r>
            <a:r>
              <a:rPr lang="es-MX" sz="1600" b="1" dirty="0" smtClean="0">
                <a:solidFill>
                  <a:srgbClr val="002060"/>
                </a:solidFill>
              </a:rPr>
              <a:t>+</a:t>
            </a:r>
            <a:r>
              <a:rPr lang="es-MX" sz="1600" dirty="0" smtClean="0"/>
              <a:t>    </a:t>
            </a:r>
            <a:r>
              <a:rPr lang="es-MX" sz="1600" b="1" dirty="0" smtClean="0"/>
              <a:t>Procesos BB</a:t>
            </a:r>
            <a:r>
              <a:rPr lang="es-MX" sz="1600" dirty="0" smtClean="0"/>
              <a:t>: 6 días        </a:t>
            </a:r>
            <a:r>
              <a:rPr lang="es-MX" sz="1600" b="1" dirty="0" smtClean="0">
                <a:solidFill>
                  <a:srgbClr val="002060"/>
                </a:solidFill>
              </a:rPr>
              <a:t>+</a:t>
            </a:r>
            <a:r>
              <a:rPr lang="es-MX" sz="1600" dirty="0" smtClean="0"/>
              <a:t>         </a:t>
            </a:r>
            <a:r>
              <a:rPr lang="es-MX" sz="1600" b="1" dirty="0"/>
              <a:t>Gestión Implementación:</a:t>
            </a:r>
            <a:r>
              <a:rPr lang="es-MX" sz="1600" dirty="0"/>
              <a:t> </a:t>
            </a:r>
            <a:r>
              <a:rPr lang="es-MX" sz="1600" dirty="0" smtClean="0"/>
              <a:t>3 </a:t>
            </a:r>
            <a:r>
              <a:rPr lang="es-MX" sz="1600" dirty="0"/>
              <a:t>días</a:t>
            </a:r>
          </a:p>
        </p:txBody>
      </p:sp>
      <p:sp>
        <p:nvSpPr>
          <p:cNvPr id="20" name="Cerrar llave 19"/>
          <p:cNvSpPr/>
          <p:nvPr/>
        </p:nvSpPr>
        <p:spPr>
          <a:xfrm rot="5400000">
            <a:off x="5025248" y="381588"/>
            <a:ext cx="828409" cy="9983850"/>
          </a:xfrm>
          <a:prstGeom prst="rightBrace">
            <a:avLst>
              <a:gd name="adj1" fmla="val 8333"/>
              <a:gd name="adj2" fmla="val 41157"/>
            </a:avLst>
          </a:prstGeom>
          <a:ln>
            <a:solidFill>
              <a:srgbClr val="00C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CuadroTexto 20"/>
          <p:cNvSpPr txBox="1"/>
          <p:nvPr/>
        </p:nvSpPr>
        <p:spPr>
          <a:xfrm>
            <a:off x="4709222" y="5351256"/>
            <a:ext cx="15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Total:</a:t>
            </a:r>
            <a:r>
              <a:rPr lang="es-MX" dirty="0" smtClean="0"/>
              <a:t> 18 días</a:t>
            </a:r>
            <a:endParaRPr lang="es-EC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593054" y="2162287"/>
            <a:ext cx="2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5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0042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META ICO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318" y="258827"/>
            <a:ext cx="565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MX" dirty="0">
                <a:solidFill>
                  <a:srgbClr val="009999"/>
                </a:solidFill>
              </a:rPr>
              <a:t>Diseño Recaudaciones  con BANRED</a:t>
            </a:r>
            <a:endParaRPr lang="es-EC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622702" y="740738"/>
            <a:ext cx="10877223" cy="827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D7575220-7EAC-4E0F-82E2-4C494901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19" y="7344990"/>
            <a:ext cx="1406361" cy="1362359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26" descr="Bullseye">
            <a:extLst>
              <a:ext uri="{FF2B5EF4-FFF2-40B4-BE49-F238E27FC236}">
                <a16:creationId xmlns:a16="http://schemas.microsoft.com/office/drawing/2014/main" id="{9543198F-276F-4F49-8E40-A9666144D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4110" y="7601144"/>
            <a:ext cx="728886" cy="728886"/>
          </a:xfrm>
          <a:prstGeom prst="rect">
            <a:avLst/>
          </a:prstGeom>
        </p:spPr>
      </p:pic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872505" y="27256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869925" y="1359215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882843" y="3820857"/>
            <a:ext cx="12700" cy="1366838"/>
          </a:xfrm>
          <a:custGeom>
            <a:avLst/>
            <a:gdLst>
              <a:gd name="T0" fmla="*/ 3 w 6"/>
              <a:gd name="T1" fmla="*/ 614 h 659"/>
              <a:gd name="T2" fmla="*/ 0 w 6"/>
              <a:gd name="T3" fmla="*/ 618 h 659"/>
              <a:gd name="T4" fmla="*/ 0 w 6"/>
              <a:gd name="T5" fmla="*/ 656 h 659"/>
              <a:gd name="T6" fmla="*/ 3 w 6"/>
              <a:gd name="T7" fmla="*/ 659 h 659"/>
              <a:gd name="T8" fmla="*/ 6 w 6"/>
              <a:gd name="T9" fmla="*/ 656 h 659"/>
              <a:gd name="T10" fmla="*/ 6 w 6"/>
              <a:gd name="T11" fmla="*/ 618 h 659"/>
              <a:gd name="T12" fmla="*/ 3 w 6"/>
              <a:gd name="T13" fmla="*/ 614 h 659"/>
              <a:gd name="T14" fmla="*/ 3 w 6"/>
              <a:gd name="T15" fmla="*/ 538 h 659"/>
              <a:gd name="T16" fmla="*/ 0 w 6"/>
              <a:gd name="T17" fmla="*/ 541 h 659"/>
              <a:gd name="T18" fmla="*/ 0 w 6"/>
              <a:gd name="T19" fmla="*/ 579 h 659"/>
              <a:gd name="T20" fmla="*/ 3 w 6"/>
              <a:gd name="T21" fmla="*/ 582 h 659"/>
              <a:gd name="T22" fmla="*/ 6 w 6"/>
              <a:gd name="T23" fmla="*/ 579 h 659"/>
              <a:gd name="T24" fmla="*/ 6 w 6"/>
              <a:gd name="T25" fmla="*/ 541 h 659"/>
              <a:gd name="T26" fmla="*/ 3 w 6"/>
              <a:gd name="T27" fmla="*/ 538 h 659"/>
              <a:gd name="T28" fmla="*/ 3 w 6"/>
              <a:gd name="T29" fmla="*/ 461 h 659"/>
              <a:gd name="T30" fmla="*/ 0 w 6"/>
              <a:gd name="T31" fmla="*/ 464 h 659"/>
              <a:gd name="T32" fmla="*/ 0 w 6"/>
              <a:gd name="T33" fmla="*/ 502 h 659"/>
              <a:gd name="T34" fmla="*/ 3 w 6"/>
              <a:gd name="T35" fmla="*/ 506 h 659"/>
              <a:gd name="T36" fmla="*/ 6 w 6"/>
              <a:gd name="T37" fmla="*/ 502 h 659"/>
              <a:gd name="T38" fmla="*/ 6 w 6"/>
              <a:gd name="T39" fmla="*/ 464 h 659"/>
              <a:gd name="T40" fmla="*/ 3 w 6"/>
              <a:gd name="T41" fmla="*/ 461 h 659"/>
              <a:gd name="T42" fmla="*/ 3 w 6"/>
              <a:gd name="T43" fmla="*/ 384 h 659"/>
              <a:gd name="T44" fmla="*/ 0 w 6"/>
              <a:gd name="T45" fmla="*/ 387 h 659"/>
              <a:gd name="T46" fmla="*/ 0 w 6"/>
              <a:gd name="T47" fmla="*/ 426 h 659"/>
              <a:gd name="T48" fmla="*/ 3 w 6"/>
              <a:gd name="T49" fmla="*/ 429 h 659"/>
              <a:gd name="T50" fmla="*/ 6 w 6"/>
              <a:gd name="T51" fmla="*/ 426 h 659"/>
              <a:gd name="T52" fmla="*/ 6 w 6"/>
              <a:gd name="T53" fmla="*/ 387 h 659"/>
              <a:gd name="T54" fmla="*/ 3 w 6"/>
              <a:gd name="T55" fmla="*/ 384 h 659"/>
              <a:gd name="T56" fmla="*/ 3 w 6"/>
              <a:gd name="T57" fmla="*/ 307 h 659"/>
              <a:gd name="T58" fmla="*/ 0 w 6"/>
              <a:gd name="T59" fmla="*/ 310 h 659"/>
              <a:gd name="T60" fmla="*/ 0 w 6"/>
              <a:gd name="T61" fmla="*/ 349 h 659"/>
              <a:gd name="T62" fmla="*/ 3 w 6"/>
              <a:gd name="T63" fmla="*/ 352 h 659"/>
              <a:gd name="T64" fmla="*/ 6 w 6"/>
              <a:gd name="T65" fmla="*/ 349 h 659"/>
              <a:gd name="T66" fmla="*/ 6 w 6"/>
              <a:gd name="T67" fmla="*/ 310 h 659"/>
              <a:gd name="T68" fmla="*/ 3 w 6"/>
              <a:gd name="T69" fmla="*/ 307 h 659"/>
              <a:gd name="T70" fmla="*/ 3 w 6"/>
              <a:gd name="T71" fmla="*/ 230 h 659"/>
              <a:gd name="T72" fmla="*/ 0 w 6"/>
              <a:gd name="T73" fmla="*/ 234 h 659"/>
              <a:gd name="T74" fmla="*/ 0 w 6"/>
              <a:gd name="T75" fmla="*/ 272 h 659"/>
              <a:gd name="T76" fmla="*/ 3 w 6"/>
              <a:gd name="T77" fmla="*/ 275 h 659"/>
              <a:gd name="T78" fmla="*/ 6 w 6"/>
              <a:gd name="T79" fmla="*/ 272 h 659"/>
              <a:gd name="T80" fmla="*/ 6 w 6"/>
              <a:gd name="T81" fmla="*/ 234 h 659"/>
              <a:gd name="T82" fmla="*/ 3 w 6"/>
              <a:gd name="T83" fmla="*/ 230 h 659"/>
              <a:gd name="T84" fmla="*/ 3 w 6"/>
              <a:gd name="T85" fmla="*/ 154 h 659"/>
              <a:gd name="T86" fmla="*/ 0 w 6"/>
              <a:gd name="T87" fmla="*/ 157 h 659"/>
              <a:gd name="T88" fmla="*/ 0 w 6"/>
              <a:gd name="T89" fmla="*/ 195 h 659"/>
              <a:gd name="T90" fmla="*/ 3 w 6"/>
              <a:gd name="T91" fmla="*/ 198 h 659"/>
              <a:gd name="T92" fmla="*/ 6 w 6"/>
              <a:gd name="T93" fmla="*/ 195 h 659"/>
              <a:gd name="T94" fmla="*/ 6 w 6"/>
              <a:gd name="T95" fmla="*/ 157 h 659"/>
              <a:gd name="T96" fmla="*/ 3 w 6"/>
              <a:gd name="T97" fmla="*/ 154 h 659"/>
              <a:gd name="T98" fmla="*/ 3 w 6"/>
              <a:gd name="T99" fmla="*/ 77 h 659"/>
              <a:gd name="T100" fmla="*/ 0 w 6"/>
              <a:gd name="T101" fmla="*/ 80 h 659"/>
              <a:gd name="T102" fmla="*/ 0 w 6"/>
              <a:gd name="T103" fmla="*/ 118 h 659"/>
              <a:gd name="T104" fmla="*/ 3 w 6"/>
              <a:gd name="T105" fmla="*/ 122 h 659"/>
              <a:gd name="T106" fmla="*/ 6 w 6"/>
              <a:gd name="T107" fmla="*/ 118 h 659"/>
              <a:gd name="T108" fmla="*/ 6 w 6"/>
              <a:gd name="T109" fmla="*/ 80 h 659"/>
              <a:gd name="T110" fmla="*/ 3 w 6"/>
              <a:gd name="T111" fmla="*/ 77 h 659"/>
              <a:gd name="T112" fmla="*/ 3 w 6"/>
              <a:gd name="T113" fmla="*/ 0 h 659"/>
              <a:gd name="T114" fmla="*/ 0 w 6"/>
              <a:gd name="T115" fmla="*/ 3 h 659"/>
              <a:gd name="T116" fmla="*/ 0 w 6"/>
              <a:gd name="T117" fmla="*/ 42 h 659"/>
              <a:gd name="T118" fmla="*/ 3 w 6"/>
              <a:gd name="T119" fmla="*/ 45 h 659"/>
              <a:gd name="T120" fmla="*/ 6 w 6"/>
              <a:gd name="T121" fmla="*/ 42 h 659"/>
              <a:gd name="T122" fmla="*/ 6 w 6"/>
              <a:gd name="T123" fmla="*/ 3 h 659"/>
              <a:gd name="T124" fmla="*/ 3 w 6"/>
              <a:gd name="T125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" h="659">
                <a:moveTo>
                  <a:pt x="3" y="614"/>
                </a:moveTo>
                <a:cubicBezTo>
                  <a:pt x="1" y="614"/>
                  <a:pt x="0" y="616"/>
                  <a:pt x="0" y="618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658"/>
                  <a:pt x="1" y="659"/>
                  <a:pt x="3" y="659"/>
                </a:cubicBezTo>
                <a:cubicBezTo>
                  <a:pt x="5" y="659"/>
                  <a:pt x="6" y="658"/>
                  <a:pt x="6" y="656"/>
                </a:cubicBezTo>
                <a:cubicBezTo>
                  <a:pt x="6" y="618"/>
                  <a:pt x="6" y="618"/>
                  <a:pt x="6" y="618"/>
                </a:cubicBezTo>
                <a:cubicBezTo>
                  <a:pt x="6" y="616"/>
                  <a:pt x="5" y="614"/>
                  <a:pt x="3" y="614"/>
                </a:cubicBezTo>
                <a:moveTo>
                  <a:pt x="3" y="538"/>
                </a:moveTo>
                <a:cubicBezTo>
                  <a:pt x="1" y="538"/>
                  <a:pt x="0" y="539"/>
                  <a:pt x="0" y="541"/>
                </a:cubicBezTo>
                <a:cubicBezTo>
                  <a:pt x="0" y="579"/>
                  <a:pt x="0" y="579"/>
                  <a:pt x="0" y="579"/>
                </a:cubicBezTo>
                <a:cubicBezTo>
                  <a:pt x="0" y="581"/>
                  <a:pt x="1" y="582"/>
                  <a:pt x="3" y="582"/>
                </a:cubicBezTo>
                <a:cubicBezTo>
                  <a:pt x="5" y="582"/>
                  <a:pt x="6" y="581"/>
                  <a:pt x="6" y="579"/>
                </a:cubicBezTo>
                <a:cubicBezTo>
                  <a:pt x="6" y="541"/>
                  <a:pt x="6" y="541"/>
                  <a:pt x="6" y="541"/>
                </a:cubicBezTo>
                <a:cubicBezTo>
                  <a:pt x="6" y="539"/>
                  <a:pt x="5" y="538"/>
                  <a:pt x="3" y="538"/>
                </a:cubicBezTo>
                <a:moveTo>
                  <a:pt x="3" y="461"/>
                </a:moveTo>
                <a:cubicBezTo>
                  <a:pt x="1" y="461"/>
                  <a:pt x="0" y="462"/>
                  <a:pt x="0" y="464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04"/>
                  <a:pt x="1" y="506"/>
                  <a:pt x="3" y="506"/>
                </a:cubicBezTo>
                <a:cubicBezTo>
                  <a:pt x="5" y="506"/>
                  <a:pt x="6" y="504"/>
                  <a:pt x="6" y="502"/>
                </a:cubicBezTo>
                <a:cubicBezTo>
                  <a:pt x="6" y="464"/>
                  <a:pt x="6" y="464"/>
                  <a:pt x="6" y="464"/>
                </a:cubicBezTo>
                <a:cubicBezTo>
                  <a:pt x="6" y="462"/>
                  <a:pt x="5" y="461"/>
                  <a:pt x="3" y="461"/>
                </a:cubicBezTo>
                <a:moveTo>
                  <a:pt x="3" y="384"/>
                </a:moveTo>
                <a:cubicBezTo>
                  <a:pt x="1" y="384"/>
                  <a:pt x="0" y="385"/>
                  <a:pt x="0" y="387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1" y="429"/>
                  <a:pt x="3" y="429"/>
                </a:cubicBezTo>
                <a:cubicBezTo>
                  <a:pt x="5" y="429"/>
                  <a:pt x="6" y="427"/>
                  <a:pt x="6" y="426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5"/>
                  <a:pt x="5" y="384"/>
                  <a:pt x="3" y="384"/>
                </a:cubicBezTo>
                <a:moveTo>
                  <a:pt x="3" y="307"/>
                </a:moveTo>
                <a:cubicBezTo>
                  <a:pt x="1" y="307"/>
                  <a:pt x="0" y="309"/>
                  <a:pt x="0" y="310"/>
                </a:cubicBezTo>
                <a:cubicBezTo>
                  <a:pt x="0" y="349"/>
                  <a:pt x="0" y="349"/>
                  <a:pt x="0" y="349"/>
                </a:cubicBezTo>
                <a:cubicBezTo>
                  <a:pt x="0" y="351"/>
                  <a:pt x="1" y="352"/>
                  <a:pt x="3" y="352"/>
                </a:cubicBezTo>
                <a:cubicBezTo>
                  <a:pt x="5" y="352"/>
                  <a:pt x="6" y="351"/>
                  <a:pt x="6" y="349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09"/>
                  <a:pt x="5" y="307"/>
                  <a:pt x="3" y="307"/>
                </a:cubicBezTo>
                <a:moveTo>
                  <a:pt x="3" y="230"/>
                </a:moveTo>
                <a:cubicBezTo>
                  <a:pt x="1" y="230"/>
                  <a:pt x="0" y="232"/>
                  <a:pt x="0" y="234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4"/>
                  <a:pt x="1" y="275"/>
                  <a:pt x="3" y="275"/>
                </a:cubicBezTo>
                <a:cubicBezTo>
                  <a:pt x="5" y="275"/>
                  <a:pt x="6" y="274"/>
                  <a:pt x="6" y="272"/>
                </a:cubicBezTo>
                <a:cubicBezTo>
                  <a:pt x="6" y="234"/>
                  <a:pt x="6" y="234"/>
                  <a:pt x="6" y="234"/>
                </a:cubicBezTo>
                <a:cubicBezTo>
                  <a:pt x="6" y="232"/>
                  <a:pt x="5" y="230"/>
                  <a:pt x="3" y="230"/>
                </a:cubicBezTo>
                <a:moveTo>
                  <a:pt x="3" y="154"/>
                </a:moveTo>
                <a:cubicBezTo>
                  <a:pt x="1" y="154"/>
                  <a:pt x="0" y="155"/>
                  <a:pt x="0" y="157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5" y="198"/>
                  <a:pt x="6" y="197"/>
                  <a:pt x="6" y="195"/>
                </a:cubicBezTo>
                <a:cubicBezTo>
                  <a:pt x="6" y="157"/>
                  <a:pt x="6" y="157"/>
                  <a:pt x="6" y="157"/>
                </a:cubicBezTo>
                <a:cubicBezTo>
                  <a:pt x="6" y="155"/>
                  <a:pt x="5" y="154"/>
                  <a:pt x="3" y="154"/>
                </a:cubicBezTo>
                <a:moveTo>
                  <a:pt x="3" y="77"/>
                </a:moveTo>
                <a:cubicBezTo>
                  <a:pt x="1" y="77"/>
                  <a:pt x="0" y="78"/>
                  <a:pt x="0" y="8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0"/>
                  <a:pt x="1" y="122"/>
                  <a:pt x="3" y="122"/>
                </a:cubicBezTo>
                <a:cubicBezTo>
                  <a:pt x="5" y="122"/>
                  <a:pt x="6" y="120"/>
                  <a:pt x="6" y="118"/>
                </a:cubicBezTo>
                <a:cubicBezTo>
                  <a:pt x="6" y="80"/>
                  <a:pt x="6" y="80"/>
                  <a:pt x="6" y="80"/>
                </a:cubicBezTo>
                <a:cubicBezTo>
                  <a:pt x="6" y="78"/>
                  <a:pt x="5" y="77"/>
                  <a:pt x="3" y="77"/>
                </a:cubicBezTo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1" y="45"/>
                  <a:pt x="3" y="45"/>
                </a:cubicBezTo>
                <a:cubicBezTo>
                  <a:pt x="5" y="45"/>
                  <a:pt x="6" y="43"/>
                  <a:pt x="6" y="42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765" y="888470"/>
            <a:ext cx="10078857" cy="3781953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56084" y="4580931"/>
            <a:ext cx="625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50"/>
                </a:solidFill>
              </a:rPr>
              <a:t>↑                        ↑ </a:t>
            </a:r>
            <a:r>
              <a:rPr lang="es-MX" sz="2400" b="1" dirty="0" smtClean="0">
                <a:solidFill>
                  <a:srgbClr val="00B050"/>
                </a:solidFill>
              </a:rPr>
              <a:t>               ↑         	                  	</a:t>
            </a:r>
            <a:endParaRPr lang="es-EC" sz="2400" b="1" dirty="0">
              <a:solidFill>
                <a:srgbClr val="00B050"/>
              </a:solidFill>
            </a:endParaRPr>
          </a:p>
        </p:txBody>
      </p:sp>
      <p:sp>
        <p:nvSpPr>
          <p:cNvPr id="19" name="Cheurón 18"/>
          <p:cNvSpPr/>
          <p:nvPr/>
        </p:nvSpPr>
        <p:spPr>
          <a:xfrm>
            <a:off x="501317" y="4955405"/>
            <a:ext cx="9653336" cy="311526"/>
          </a:xfrm>
          <a:prstGeom prst="chevr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/>
              <a:t>24 Online:</a:t>
            </a:r>
            <a:r>
              <a:rPr lang="es-MX" sz="1600" dirty="0"/>
              <a:t>  5 días     </a:t>
            </a:r>
            <a:r>
              <a:rPr lang="es-MX" sz="1600" dirty="0" smtClean="0"/>
              <a:t> </a:t>
            </a:r>
            <a:r>
              <a:rPr lang="es-MX" sz="1600" b="1" dirty="0">
                <a:solidFill>
                  <a:srgbClr val="002060"/>
                </a:solidFill>
              </a:rPr>
              <a:t>+</a:t>
            </a:r>
            <a:r>
              <a:rPr lang="es-MX" sz="1600" dirty="0"/>
              <a:t>  </a:t>
            </a:r>
            <a:r>
              <a:rPr lang="es-MX" sz="1600" dirty="0" smtClean="0"/>
              <a:t>  </a:t>
            </a:r>
            <a:r>
              <a:rPr lang="es-MX" sz="1600" b="1" dirty="0" smtClean="0"/>
              <a:t>Integración:</a:t>
            </a:r>
            <a:r>
              <a:rPr lang="es-MX" sz="1600" dirty="0" smtClean="0"/>
              <a:t>  4 días   </a:t>
            </a:r>
            <a:r>
              <a:rPr lang="es-MX" sz="1600" b="1" dirty="0" smtClean="0">
                <a:solidFill>
                  <a:srgbClr val="002060"/>
                </a:solidFill>
              </a:rPr>
              <a:t>+</a:t>
            </a:r>
            <a:r>
              <a:rPr lang="es-MX" sz="1600" dirty="0" smtClean="0"/>
              <a:t>    </a:t>
            </a:r>
            <a:r>
              <a:rPr lang="es-MX" sz="1600" b="1" dirty="0" smtClean="0"/>
              <a:t>Procesos BB</a:t>
            </a:r>
            <a:r>
              <a:rPr lang="es-MX" sz="1600" dirty="0" smtClean="0"/>
              <a:t>: 6 días        </a:t>
            </a:r>
            <a:r>
              <a:rPr lang="es-MX" sz="1600" b="1" dirty="0" smtClean="0">
                <a:solidFill>
                  <a:srgbClr val="002060"/>
                </a:solidFill>
              </a:rPr>
              <a:t>+</a:t>
            </a:r>
            <a:r>
              <a:rPr lang="es-MX" sz="1600" dirty="0" smtClean="0"/>
              <a:t>         </a:t>
            </a:r>
            <a:r>
              <a:rPr lang="es-MX" sz="1600" b="1" dirty="0"/>
              <a:t>Gestión Implementación:</a:t>
            </a:r>
            <a:r>
              <a:rPr lang="es-MX" sz="1600" dirty="0"/>
              <a:t> </a:t>
            </a:r>
            <a:r>
              <a:rPr lang="es-MX" sz="1600" dirty="0" smtClean="0"/>
              <a:t>3 </a:t>
            </a:r>
            <a:r>
              <a:rPr lang="es-MX" sz="1600" dirty="0"/>
              <a:t>días</a:t>
            </a:r>
          </a:p>
        </p:txBody>
      </p:sp>
      <p:sp>
        <p:nvSpPr>
          <p:cNvPr id="20" name="Cerrar llave 19"/>
          <p:cNvSpPr/>
          <p:nvPr/>
        </p:nvSpPr>
        <p:spPr>
          <a:xfrm rot="5400000">
            <a:off x="5025248" y="381588"/>
            <a:ext cx="828409" cy="9983850"/>
          </a:xfrm>
          <a:prstGeom prst="rightBrace">
            <a:avLst>
              <a:gd name="adj1" fmla="val 8333"/>
              <a:gd name="adj2" fmla="val 41157"/>
            </a:avLst>
          </a:prstGeom>
          <a:ln>
            <a:solidFill>
              <a:srgbClr val="00C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CuadroTexto 20"/>
          <p:cNvSpPr txBox="1"/>
          <p:nvPr/>
        </p:nvSpPr>
        <p:spPr>
          <a:xfrm>
            <a:off x="4709222" y="5351256"/>
            <a:ext cx="15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Total:</a:t>
            </a:r>
            <a:r>
              <a:rPr lang="es-MX" dirty="0" smtClean="0"/>
              <a:t> 18 días</a:t>
            </a:r>
            <a:endParaRPr lang="es-EC" dirty="0"/>
          </a:p>
        </p:txBody>
      </p:sp>
      <p:sp>
        <p:nvSpPr>
          <p:cNvPr id="22" name="Cheurón 21"/>
          <p:cNvSpPr/>
          <p:nvPr/>
        </p:nvSpPr>
        <p:spPr>
          <a:xfrm>
            <a:off x="501316" y="6245850"/>
            <a:ext cx="3680498" cy="31152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 smtClean="0"/>
              <a:t>Ventanilla:</a:t>
            </a:r>
            <a:r>
              <a:rPr lang="es-MX" sz="1600" dirty="0" smtClean="0"/>
              <a:t>  10 días      </a:t>
            </a:r>
            <a:endParaRPr lang="es-EC" sz="1600" b="1" dirty="0">
              <a:solidFill>
                <a:srgbClr val="002060"/>
              </a:solidFill>
            </a:endParaRPr>
          </a:p>
        </p:txBody>
      </p:sp>
      <p:sp>
        <p:nvSpPr>
          <p:cNvPr id="23" name="Cheurón 22"/>
          <p:cNvSpPr/>
          <p:nvPr/>
        </p:nvSpPr>
        <p:spPr>
          <a:xfrm>
            <a:off x="501316" y="5827743"/>
            <a:ext cx="1883970" cy="31152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/>
              <a:t>24 </a:t>
            </a:r>
            <a:r>
              <a:rPr lang="es-MX" sz="1600" b="1" dirty="0" smtClean="0"/>
              <a:t>Móvil:</a:t>
            </a:r>
            <a:r>
              <a:rPr lang="es-MX" sz="1600" dirty="0" smtClean="0"/>
              <a:t> 5 días</a:t>
            </a:r>
            <a:endParaRPr lang="es-EC" sz="1600" dirty="0">
              <a:solidFill>
                <a:schemeClr val="tx1"/>
              </a:solidFill>
            </a:endParaRPr>
          </a:p>
        </p:txBody>
      </p:sp>
      <p:sp>
        <p:nvSpPr>
          <p:cNvPr id="24" name="Cheurón 23"/>
          <p:cNvSpPr/>
          <p:nvPr/>
        </p:nvSpPr>
        <p:spPr>
          <a:xfrm>
            <a:off x="2435950" y="5818202"/>
            <a:ext cx="1375243" cy="321067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200" b="1" dirty="0"/>
              <a:t>Impl.:</a:t>
            </a:r>
            <a:r>
              <a:rPr lang="es-MX" sz="1200" dirty="0"/>
              <a:t> </a:t>
            </a:r>
            <a:r>
              <a:rPr lang="es-MX" sz="1200" dirty="0" smtClean="0"/>
              <a:t>2 </a:t>
            </a:r>
            <a:r>
              <a:rPr lang="es-MX" sz="1200" dirty="0"/>
              <a:t>días</a:t>
            </a:r>
            <a:endParaRPr lang="es-EC" sz="1200" dirty="0">
              <a:solidFill>
                <a:schemeClr val="tx1"/>
              </a:solidFill>
            </a:endParaRPr>
          </a:p>
        </p:txBody>
      </p:sp>
      <p:sp>
        <p:nvSpPr>
          <p:cNvPr id="25" name="Cheurón 24"/>
          <p:cNvSpPr/>
          <p:nvPr/>
        </p:nvSpPr>
        <p:spPr>
          <a:xfrm>
            <a:off x="4228887" y="6239542"/>
            <a:ext cx="1375243" cy="321067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1200" b="1" dirty="0" smtClean="0"/>
          </a:p>
          <a:p>
            <a:r>
              <a:rPr lang="es-MX" sz="1200" b="1" dirty="0" smtClean="0"/>
              <a:t>Impl</a:t>
            </a:r>
            <a:r>
              <a:rPr lang="es-MX" sz="1200" b="1" dirty="0"/>
              <a:t>.:</a:t>
            </a:r>
            <a:r>
              <a:rPr lang="es-MX" sz="1200" dirty="0"/>
              <a:t> </a:t>
            </a:r>
            <a:r>
              <a:rPr lang="es-MX" sz="1200" dirty="0" smtClean="0"/>
              <a:t>3 </a:t>
            </a:r>
            <a:r>
              <a:rPr lang="es-MX" sz="1200" dirty="0"/>
              <a:t>días</a:t>
            </a:r>
            <a:endParaRPr lang="es-EC" sz="1200" dirty="0">
              <a:solidFill>
                <a:schemeClr val="tx1"/>
              </a:solidFill>
            </a:endParaRPr>
          </a:p>
          <a:p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309913" y="5800712"/>
            <a:ext cx="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2060"/>
                </a:solidFill>
              </a:rPr>
              <a:t>+</a:t>
            </a:r>
            <a:endParaRPr lang="es-EC" b="1" dirty="0">
              <a:solidFill>
                <a:srgbClr val="00206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106216" y="6215409"/>
            <a:ext cx="2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2060"/>
                </a:solidFill>
              </a:rPr>
              <a:t>+</a:t>
            </a:r>
            <a:endParaRPr lang="es-EC" b="1" dirty="0">
              <a:solidFill>
                <a:srgbClr val="002060"/>
              </a:solidFill>
            </a:endParaRPr>
          </a:p>
        </p:txBody>
      </p:sp>
      <p:grpSp>
        <p:nvGrpSpPr>
          <p:cNvPr id="28" name="Grupo 147"/>
          <p:cNvGrpSpPr/>
          <p:nvPr/>
        </p:nvGrpSpPr>
        <p:grpSpPr>
          <a:xfrm>
            <a:off x="5759990" y="5963536"/>
            <a:ext cx="4421452" cy="691692"/>
            <a:chOff x="4963886" y="3090030"/>
            <a:chExt cx="4421452" cy="927678"/>
          </a:xfrm>
        </p:grpSpPr>
        <p:sp>
          <p:nvSpPr>
            <p:cNvPr id="29" name="Rectángulo redondeado 148"/>
            <p:cNvSpPr/>
            <p:nvPr/>
          </p:nvSpPr>
          <p:spPr>
            <a:xfrm>
              <a:off x="4963886" y="3090030"/>
              <a:ext cx="4411833" cy="927678"/>
            </a:xfrm>
            <a:prstGeom prst="roundRect">
              <a:avLst/>
            </a:prstGeom>
            <a:solidFill>
              <a:srgbClr val="17B498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grpSp>
          <p:nvGrpSpPr>
            <p:cNvPr id="30" name="Grupo 149"/>
            <p:cNvGrpSpPr/>
            <p:nvPr/>
          </p:nvGrpSpPr>
          <p:grpSpPr>
            <a:xfrm>
              <a:off x="5214793" y="3254047"/>
              <a:ext cx="4170545" cy="619172"/>
              <a:chOff x="6230562" y="5224313"/>
              <a:chExt cx="4170545" cy="619172"/>
            </a:xfrm>
          </p:grpSpPr>
          <p:sp>
            <p:nvSpPr>
              <p:cNvPr id="31" name="CuadroTexto 150"/>
              <p:cNvSpPr txBox="1"/>
              <p:nvPr/>
            </p:nvSpPr>
            <p:spPr>
              <a:xfrm>
                <a:off x="6230562" y="5224313"/>
                <a:ext cx="1112805" cy="619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MX" sz="24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38 días</a:t>
                </a:r>
                <a:endParaRPr lang="es-EC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2" name="CuadroTexto 151"/>
              <p:cNvSpPr txBox="1"/>
              <p:nvPr/>
            </p:nvSpPr>
            <p:spPr>
              <a:xfrm>
                <a:off x="7013664" y="5464219"/>
                <a:ext cx="184731" cy="292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C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3" name="CuadroTexto 152"/>
              <p:cNvSpPr txBox="1"/>
              <p:nvPr/>
            </p:nvSpPr>
            <p:spPr>
              <a:xfrm>
                <a:off x="7318917" y="5370246"/>
                <a:ext cx="3082190" cy="412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C" sz="1400" b="1" dirty="0" smtClean="0">
                    <a:solidFill>
                      <a:schemeClr val="bg1"/>
                    </a:solidFill>
                  </a:rPr>
                  <a:t>Canales:</a:t>
                </a:r>
                <a:r>
                  <a:rPr lang="es-EC" sz="1400" dirty="0" smtClean="0">
                    <a:solidFill>
                      <a:schemeClr val="bg1"/>
                    </a:solidFill>
                  </a:rPr>
                  <a:t> 24Online, 24Movil y Ventanilla</a:t>
                </a:r>
                <a:endParaRPr lang="es-EC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4" name="CuadroTexto 33"/>
          <p:cNvSpPr txBox="1"/>
          <p:nvPr/>
        </p:nvSpPr>
        <p:spPr>
          <a:xfrm>
            <a:off x="3593054" y="2162287"/>
            <a:ext cx="2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5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3889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383</Words>
  <Application>Microsoft Office PowerPoint</Application>
  <PresentationFormat>Panorámica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Roboto Slab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Bolivariano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 Barco León</dc:creator>
  <cp:lastModifiedBy>Dario Barco León</cp:lastModifiedBy>
  <cp:revision>90</cp:revision>
  <cp:lastPrinted>2021-07-29T17:20:52Z</cp:lastPrinted>
  <dcterms:created xsi:type="dcterms:W3CDTF">2020-10-29T20:48:58Z</dcterms:created>
  <dcterms:modified xsi:type="dcterms:W3CDTF">2021-07-29T18:25:00Z</dcterms:modified>
</cp:coreProperties>
</file>