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11" r:id="rId5"/>
    <p:sldId id="324" r:id="rId6"/>
    <p:sldId id="312" r:id="rId7"/>
    <p:sldId id="317" r:id="rId8"/>
    <p:sldId id="326" r:id="rId9"/>
    <p:sldId id="325" r:id="rId10"/>
    <p:sldId id="318" r:id="rId11"/>
    <p:sldId id="332" r:id="rId12"/>
    <p:sldId id="331" r:id="rId13"/>
    <p:sldId id="330" r:id="rId14"/>
    <p:sldId id="328" r:id="rId15"/>
    <p:sldId id="319" r:id="rId1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17B498"/>
    <a:srgbClr val="00F4F2"/>
    <a:srgbClr val="003765"/>
    <a:srgbClr val="8A146C"/>
    <a:srgbClr val="E51467"/>
    <a:srgbClr val="FEB8D2"/>
    <a:srgbClr val="222222"/>
    <a:srgbClr val="28659E"/>
    <a:srgbClr val="0DD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11/22/2022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11/22/2022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61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11/22/2022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85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11/22/2022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11/22/2022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11/22/2022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03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11/22/2022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78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11/22/2022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532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11/22/2022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11/22/2022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71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11/22/2022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84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11/22/2022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4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3702" y="542394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Recaudación Agencia Nacional de Tránsito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105" y="1748639"/>
            <a:ext cx="1015205" cy="304562"/>
          </a:xfrm>
          <a:prstGeom prst="rect">
            <a:avLst/>
          </a:prstGeom>
        </p:spPr>
      </p:pic>
      <p:sp>
        <p:nvSpPr>
          <p:cNvPr id="8" name="CuadroTexto 11"/>
          <p:cNvSpPr>
            <a:spLocks/>
          </p:cNvSpPr>
          <p:nvPr/>
        </p:nvSpPr>
        <p:spPr>
          <a:xfrm>
            <a:off x="1399766" y="2042910"/>
            <a:ext cx="3737430" cy="3738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 smtClean="0"/>
              <a:t>Matriculación de servicio – 24online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6" y="2095022"/>
            <a:ext cx="215969" cy="2071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t="11453" b="11659"/>
          <a:stretch/>
        </p:blipFill>
        <p:spPr>
          <a:xfrm>
            <a:off x="6685495" y="2149622"/>
            <a:ext cx="3977515" cy="22937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492105" y="5020379"/>
            <a:ext cx="1478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Carlos Rodríguez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ANALISTA DE PRUEBAS</a:t>
            </a:r>
          </a:p>
        </p:txBody>
      </p:sp>
      <p:sp>
        <p:nvSpPr>
          <p:cNvPr id="12" name="CuadroTexto 11"/>
          <p:cNvSpPr>
            <a:spLocks/>
          </p:cNvSpPr>
          <p:nvPr/>
        </p:nvSpPr>
        <p:spPr>
          <a:xfrm>
            <a:off x="1399766" y="240439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Consulta – 24online y 24móvil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3" name="CuadroTexto 11"/>
          <p:cNvSpPr>
            <a:spLocks/>
          </p:cNvSpPr>
          <p:nvPr/>
        </p:nvSpPr>
        <p:spPr>
          <a:xfrm>
            <a:off x="1399766" y="278666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Pagos con cuenta – 24online y 24móvil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4" name="CuadroTexto 11"/>
          <p:cNvSpPr>
            <a:spLocks/>
          </p:cNvSpPr>
          <p:nvPr/>
        </p:nvSpPr>
        <p:spPr>
          <a:xfrm>
            <a:off x="1399765" y="3915323"/>
            <a:ext cx="3737431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/>
              <a:t>Pago </a:t>
            </a:r>
            <a:r>
              <a:rPr lang="es-MX" sz="1400" dirty="0" smtClean="0"/>
              <a:t>con tarjeta de crédito </a:t>
            </a:r>
            <a:r>
              <a:rPr lang="es-MX" sz="1400" dirty="0"/>
              <a:t>– </a:t>
            </a:r>
            <a:r>
              <a:rPr lang="es-MX" sz="1400" dirty="0" smtClean="0"/>
              <a:t>24online</a:t>
            </a:r>
            <a:endParaRPr lang="es-MX" sz="1200" kern="0" dirty="0">
              <a:solidFill>
                <a:srgbClr val="000000"/>
              </a:solidFill>
              <a:ea typeface="Microsoft YaHei" pitchFamily="2"/>
              <a:cs typeface="Arial" pitchFamily="2"/>
            </a:endParaRPr>
          </a:p>
        </p:txBody>
      </p:sp>
      <p:sp>
        <p:nvSpPr>
          <p:cNvPr id="15" name="CuadroTexto 11"/>
          <p:cNvSpPr>
            <a:spLocks/>
          </p:cNvSpPr>
          <p:nvPr/>
        </p:nvSpPr>
        <p:spPr>
          <a:xfrm>
            <a:off x="1373472" y="4204837"/>
            <a:ext cx="3754959" cy="78131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BackOffice BB: Conciliación, Auxiliares, L/C, Cubos, Estructuras (A06/Pago a Terceros)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624810" y="5048810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Bastidas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057544" y="5056505"/>
            <a:ext cx="1667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Jonathan Guerrero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660424" y="4524095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Heidi Pérez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SCRUM MASTER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167289" y="4532878"/>
            <a:ext cx="1381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Darío Barco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LÍDER TÉCNICO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533518" y="4545136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Wendy Cedeño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PRODUCT OWNER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1884889" y="1661416"/>
            <a:ext cx="1485919" cy="282270"/>
          </a:xfrm>
          <a:prstGeom prst="roundRect">
            <a:avLst>
              <a:gd name="adj" fmla="val 50000"/>
            </a:avLst>
          </a:prstGeom>
          <a:solidFill>
            <a:srgbClr val="17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/>
              <a:t>Release 1</a:t>
            </a:r>
            <a:endParaRPr lang="es-EC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470" y="1657767"/>
            <a:ext cx="1013137" cy="34565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845" y="1745957"/>
            <a:ext cx="1179969" cy="169278"/>
          </a:xfrm>
          <a:prstGeom prst="rect">
            <a:avLst/>
          </a:prstGeom>
        </p:spPr>
      </p:pic>
      <p:sp>
        <p:nvSpPr>
          <p:cNvPr id="29" name="CuadroTexto 11"/>
          <p:cNvSpPr>
            <a:spLocks/>
          </p:cNvSpPr>
          <p:nvPr/>
        </p:nvSpPr>
        <p:spPr>
          <a:xfrm>
            <a:off x="1399766" y="3544245"/>
            <a:ext cx="3116174" cy="3085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Certificación con Banred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062022" y="5314184"/>
            <a:ext cx="5430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b="1" dirty="0" smtClean="0"/>
              <a:t>Nota: </a:t>
            </a:r>
            <a:r>
              <a:rPr lang="es-EC" sz="1400" dirty="0" smtClean="0"/>
              <a:t>24móvil se coordinará para el primer trimestre del 2023</a:t>
            </a:r>
            <a:endParaRPr lang="es-EC" sz="1400" dirty="0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7964" y="3189329"/>
            <a:ext cx="1328673" cy="51732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05" y="2445273"/>
            <a:ext cx="215969" cy="207103"/>
          </a:xfrm>
          <a:prstGeom prst="rect">
            <a:avLst/>
          </a:prstGeom>
        </p:spPr>
      </p:pic>
      <p:sp>
        <p:nvSpPr>
          <p:cNvPr id="47" name="CuadroTexto 11"/>
          <p:cNvSpPr>
            <a:spLocks/>
          </p:cNvSpPr>
          <p:nvPr/>
        </p:nvSpPr>
        <p:spPr>
          <a:xfrm>
            <a:off x="1399765" y="3160484"/>
            <a:ext cx="3766932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Notificaciones Latinia 24online y 24móvil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57" y="2832449"/>
            <a:ext cx="215969" cy="20710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6" y="3218460"/>
            <a:ext cx="215969" cy="207103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6" y="3594949"/>
            <a:ext cx="215969" cy="207103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87" y="3981174"/>
            <a:ext cx="215969" cy="207103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08" y="4341898"/>
            <a:ext cx="215969" cy="2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266901" y="298046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Notificación </a:t>
            </a:r>
            <a:r>
              <a:rPr lang="es-MX" sz="2400" b="1" dirty="0" err="1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Latinia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84" y="1031966"/>
            <a:ext cx="5459034" cy="548379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38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97" y="930045"/>
            <a:ext cx="6396611" cy="559703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266901" y="298046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Estado de cuenta Tarjeta de crédito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061165" y="5447211"/>
            <a:ext cx="1306286" cy="444137"/>
          </a:xfrm>
          <a:prstGeom prst="rect">
            <a:avLst/>
          </a:prstGeom>
          <a:noFill/>
          <a:ln w="571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16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3702" y="542394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Recaudación Agencia Nacional de Tránsito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105" y="1748639"/>
            <a:ext cx="1015205" cy="304562"/>
          </a:xfrm>
          <a:prstGeom prst="rect">
            <a:avLst/>
          </a:prstGeom>
        </p:spPr>
      </p:pic>
      <p:sp>
        <p:nvSpPr>
          <p:cNvPr id="8" name="CuadroTexto 11"/>
          <p:cNvSpPr>
            <a:spLocks/>
          </p:cNvSpPr>
          <p:nvPr/>
        </p:nvSpPr>
        <p:spPr>
          <a:xfrm>
            <a:off x="1399766" y="2042910"/>
            <a:ext cx="3737430" cy="3738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 smtClean="0"/>
              <a:t>Matriculación de servicio – SAT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11453" b="11659"/>
          <a:stretch/>
        </p:blipFill>
        <p:spPr>
          <a:xfrm>
            <a:off x="6685495" y="2149622"/>
            <a:ext cx="3977515" cy="22937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492105" y="5020379"/>
            <a:ext cx="1478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Carlos Rodríguez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ANALISTA DE PRUEBAS</a:t>
            </a:r>
          </a:p>
        </p:txBody>
      </p:sp>
      <p:sp>
        <p:nvSpPr>
          <p:cNvPr id="12" name="CuadroTexto 11"/>
          <p:cNvSpPr>
            <a:spLocks/>
          </p:cNvSpPr>
          <p:nvPr/>
        </p:nvSpPr>
        <p:spPr>
          <a:xfrm>
            <a:off x="1399766" y="240439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Consulta – SAT y Ventanilla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3" name="CuadroTexto 11"/>
          <p:cNvSpPr>
            <a:spLocks/>
          </p:cNvSpPr>
          <p:nvPr/>
        </p:nvSpPr>
        <p:spPr>
          <a:xfrm>
            <a:off x="1399766" y="278666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Pagos con cuenta – SAT y Ventanilla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5" name="CuadroTexto 11"/>
          <p:cNvSpPr>
            <a:spLocks/>
          </p:cNvSpPr>
          <p:nvPr/>
        </p:nvSpPr>
        <p:spPr>
          <a:xfrm>
            <a:off x="1395009" y="3562473"/>
            <a:ext cx="3754959" cy="78131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BackOffice BB: Conciliación, Auxiliares, L/C, Cubos, Estructuras (A06/Pago a Terceros)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624810" y="5048810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Bastidas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057544" y="5056505"/>
            <a:ext cx="1667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Jonathan Guerrero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660424" y="4524095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Heidi Pérez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SCRUM MASTER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167289" y="4532878"/>
            <a:ext cx="1381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Darío Barco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LÍDER TÉCNICO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533518" y="4545136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Wendy Cedeño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PRODUCT OWNER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1884889" y="1661416"/>
            <a:ext cx="1485919" cy="282270"/>
          </a:xfrm>
          <a:prstGeom prst="roundRect">
            <a:avLst>
              <a:gd name="adj" fmla="val 50000"/>
            </a:avLst>
          </a:prstGeom>
          <a:solidFill>
            <a:srgbClr val="17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err="1" smtClean="0"/>
              <a:t>Release</a:t>
            </a:r>
            <a:r>
              <a:rPr lang="es-EC" b="1" dirty="0" smtClean="0"/>
              <a:t> 2</a:t>
            </a:r>
            <a:endParaRPr lang="es-EC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470" y="1657767"/>
            <a:ext cx="1013137" cy="34565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845" y="1745957"/>
            <a:ext cx="1179969" cy="169278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7964" y="3189329"/>
            <a:ext cx="1328673" cy="51732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grpSp>
        <p:nvGrpSpPr>
          <p:cNvPr id="43" name="Group 143"/>
          <p:cNvGrpSpPr/>
          <p:nvPr/>
        </p:nvGrpSpPr>
        <p:grpSpPr>
          <a:xfrm>
            <a:off x="1187487" y="2056984"/>
            <a:ext cx="212278" cy="236617"/>
            <a:chOff x="4427654" y="3049909"/>
            <a:chExt cx="464344" cy="464344"/>
          </a:xfrm>
          <a:solidFill>
            <a:srgbClr val="008C95"/>
          </a:solidFill>
        </p:grpSpPr>
        <p:sp>
          <p:nvSpPr>
            <p:cNvPr id="44" name="AutoShape 123"/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6" name="AutoShape 124"/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7" name="AutoShape 125"/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4" name="Group 143"/>
          <p:cNvGrpSpPr/>
          <p:nvPr/>
        </p:nvGrpSpPr>
        <p:grpSpPr>
          <a:xfrm>
            <a:off x="1183796" y="2444058"/>
            <a:ext cx="212278" cy="236617"/>
            <a:chOff x="4427654" y="3049909"/>
            <a:chExt cx="464344" cy="464344"/>
          </a:xfrm>
          <a:solidFill>
            <a:srgbClr val="008C95"/>
          </a:solidFill>
        </p:grpSpPr>
        <p:sp>
          <p:nvSpPr>
            <p:cNvPr id="38" name="AutoShape 123"/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9" name="AutoShape 124"/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125"/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6" name="Group 143"/>
          <p:cNvGrpSpPr/>
          <p:nvPr/>
        </p:nvGrpSpPr>
        <p:grpSpPr>
          <a:xfrm>
            <a:off x="1183796" y="2810291"/>
            <a:ext cx="212278" cy="236617"/>
            <a:chOff x="4427654" y="3049909"/>
            <a:chExt cx="464344" cy="464344"/>
          </a:xfrm>
          <a:solidFill>
            <a:srgbClr val="008C95"/>
          </a:solidFill>
        </p:grpSpPr>
        <p:sp>
          <p:nvSpPr>
            <p:cNvPr id="48" name="AutoShape 123"/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124"/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0" name="AutoShape 125"/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1" name="Group 143"/>
          <p:cNvGrpSpPr/>
          <p:nvPr/>
        </p:nvGrpSpPr>
        <p:grpSpPr>
          <a:xfrm>
            <a:off x="1182731" y="3203783"/>
            <a:ext cx="212278" cy="236617"/>
            <a:chOff x="4427654" y="3049909"/>
            <a:chExt cx="464344" cy="464344"/>
          </a:xfrm>
          <a:solidFill>
            <a:srgbClr val="008C95"/>
          </a:solidFill>
        </p:grpSpPr>
        <p:sp>
          <p:nvSpPr>
            <p:cNvPr id="52" name="AutoShape 123"/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3" name="AutoShape 124"/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4" name="AutoShape 125"/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5" name="CuadroTexto 11"/>
          <p:cNvSpPr>
            <a:spLocks/>
          </p:cNvSpPr>
          <p:nvPr/>
        </p:nvSpPr>
        <p:spPr>
          <a:xfrm>
            <a:off x="1396074" y="3198684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Pagos con TC en Ventanilla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grpSp>
        <p:nvGrpSpPr>
          <p:cNvPr id="59" name="Group 143"/>
          <p:cNvGrpSpPr/>
          <p:nvPr/>
        </p:nvGrpSpPr>
        <p:grpSpPr>
          <a:xfrm>
            <a:off x="1209402" y="3682113"/>
            <a:ext cx="212278" cy="236617"/>
            <a:chOff x="4427654" y="3049909"/>
            <a:chExt cx="464344" cy="464344"/>
          </a:xfrm>
          <a:solidFill>
            <a:srgbClr val="008C95"/>
          </a:solidFill>
        </p:grpSpPr>
        <p:sp>
          <p:nvSpPr>
            <p:cNvPr id="60" name="AutoShape 123"/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61" name="AutoShape 124"/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62" name="AutoShape 125"/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3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83"/>
            <a:ext cx="12185127" cy="63877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5" y="1248490"/>
            <a:ext cx="5696929" cy="420420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538" y="1248490"/>
            <a:ext cx="5755966" cy="420420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49086" y="539649"/>
            <a:ext cx="89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 ANT con tarjeta de crédito 24online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18" y="1168784"/>
            <a:ext cx="5630061" cy="426131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379" y="1168785"/>
            <a:ext cx="5418484" cy="426131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927463" y="476286"/>
            <a:ext cx="74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 ANT con tarjeta de crédito 24online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pic>
        <p:nvPicPr>
          <p:cNvPr id="3" name="Imagen 2"/>
          <p:cNvPicPr/>
          <p:nvPr/>
        </p:nvPicPr>
        <p:blipFill>
          <a:blip r:embed="rId3"/>
          <a:stretch>
            <a:fillRect/>
          </a:stretch>
        </p:blipFill>
        <p:spPr>
          <a:xfrm>
            <a:off x="2312126" y="1188720"/>
            <a:ext cx="7489734" cy="172618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2312126" y="2914908"/>
            <a:ext cx="7489734" cy="305810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49086" y="539649"/>
            <a:ext cx="89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Consulta movimientos tarjetas de crédito 24online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72490" y="1254034"/>
            <a:ext cx="8961121" cy="444137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927463" y="591901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Consulta diferidos 24online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266901" y="298046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Consulta </a:t>
            </a:r>
            <a:r>
              <a:rPr lang="es-MX" sz="2400" b="1" dirty="0" err="1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Monitran</a:t>
            </a:r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4414214" y="979260"/>
            <a:ext cx="7123974" cy="403642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4414214" y="5015683"/>
            <a:ext cx="7123974" cy="15157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63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561528" y="846686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Consulta </a:t>
            </a:r>
            <a:r>
              <a:rPr lang="es-MX" sz="2400" b="1" dirty="0" err="1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Monitran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61528" y="1580152"/>
            <a:ext cx="7123974" cy="403642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EC6D59-AC90-42C7-8E1F-77636AB76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0EF61E-D7A3-4D30-99CA-2255E5AC0D99}">
  <ds:schemaRefs>
    <ds:schemaRef ds:uri="http://schemas.microsoft.com/office/2006/documentManagement/types"/>
    <ds:schemaRef ds:uri="b6e5a916-dccc-4b33-8fba-9c21ee045b9d"/>
    <ds:schemaRef ds:uri="http://purl.org/dc/terms/"/>
    <ds:schemaRef ds:uri="6026327b-c314-4909-befc-a4a98577181e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6BA363-66B9-42DC-8A01-5A56BCEC53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198</Words>
  <Application>Microsoft Office PowerPoint</Application>
  <PresentationFormat>Panorámica</PresentationFormat>
  <Paragraphs>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Microsoft YaHei</vt:lpstr>
      <vt:lpstr>Arial</vt:lpstr>
      <vt:lpstr>Calibri</vt:lpstr>
      <vt:lpstr>Calibri Light</vt:lpstr>
      <vt:lpstr>Gill Sans</vt:lpstr>
      <vt:lpstr>Roboto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Mero Lascano</dc:creator>
  <cp:lastModifiedBy>Wendy Cedeño Ley</cp:lastModifiedBy>
  <cp:revision>482</cp:revision>
  <dcterms:created xsi:type="dcterms:W3CDTF">2021-12-23T21:02:48Z</dcterms:created>
  <dcterms:modified xsi:type="dcterms:W3CDTF">2022-11-22T16:54:39Z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