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24" r:id="rId6"/>
    <p:sldId id="325" r:id="rId7"/>
    <p:sldId id="317" r:id="rId8"/>
    <p:sldId id="316" r:id="rId9"/>
    <p:sldId id="320" r:id="rId10"/>
    <p:sldId id="318" r:id="rId11"/>
    <p:sldId id="335" r:id="rId12"/>
    <p:sldId id="322" r:id="rId13"/>
    <p:sldId id="323" r:id="rId14"/>
    <p:sldId id="326" r:id="rId15"/>
    <p:sldId id="327" r:id="rId16"/>
    <p:sldId id="329" r:id="rId17"/>
    <p:sldId id="328" r:id="rId18"/>
    <p:sldId id="330" r:id="rId19"/>
    <p:sldId id="333" r:id="rId20"/>
    <p:sldId id="334" r:id="rId21"/>
    <p:sldId id="319" r:id="rId2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12/13/2022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105" y="1748639"/>
            <a:ext cx="1015205" cy="304562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2095022"/>
            <a:ext cx="215969" cy="2071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11453" b="11659"/>
          <a:stretch/>
        </p:blipFill>
        <p:spPr>
          <a:xfrm>
            <a:off x="6685495" y="21496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492105" y="50203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Consulta – 24online y 24móvil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24online y 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4" name="CuadroTexto 11"/>
          <p:cNvSpPr>
            <a:spLocks/>
          </p:cNvSpPr>
          <p:nvPr/>
        </p:nvSpPr>
        <p:spPr>
          <a:xfrm>
            <a:off x="1399765" y="3915323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/>
              <a:t>Pago </a:t>
            </a:r>
            <a:r>
              <a:rPr lang="es-MX" sz="1400" dirty="0" smtClean="0"/>
              <a:t>con tarjeta de crédito </a:t>
            </a:r>
            <a:r>
              <a:rPr lang="es-MX" sz="1400" dirty="0"/>
              <a:t>– </a:t>
            </a:r>
            <a:r>
              <a:rPr lang="es-MX" sz="1400" dirty="0" smtClean="0"/>
              <a:t>24online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73472" y="4204837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(A06/Pago 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624810" y="50488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057544" y="50565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660424" y="45240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167289" y="45328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533518" y="45451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70" y="1657767"/>
            <a:ext cx="1013137" cy="3456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845" y="1745957"/>
            <a:ext cx="1179969" cy="169278"/>
          </a:xfrm>
          <a:prstGeom prst="rect">
            <a:avLst/>
          </a:prstGeom>
        </p:spPr>
      </p:pic>
      <p:sp>
        <p:nvSpPr>
          <p:cNvPr id="29" name="CuadroTexto 11"/>
          <p:cNvSpPr>
            <a:spLocks/>
          </p:cNvSpPr>
          <p:nvPr/>
        </p:nvSpPr>
        <p:spPr>
          <a:xfrm>
            <a:off x="1399766" y="3544245"/>
            <a:ext cx="3116174" cy="3085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Certificación con Banred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62022" y="5314184"/>
            <a:ext cx="543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/>
              <a:t>Nota: </a:t>
            </a:r>
            <a:r>
              <a:rPr lang="es-EC" sz="1400" dirty="0" smtClean="0"/>
              <a:t>24móvil se coordinará para el primer trimestre del 2023</a:t>
            </a:r>
            <a:endParaRPr lang="es-EC" sz="1400" dirty="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7964" y="3189329"/>
            <a:ext cx="1328673" cy="5173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05" y="2445273"/>
            <a:ext cx="215969" cy="207103"/>
          </a:xfrm>
          <a:prstGeom prst="rect">
            <a:avLst/>
          </a:prstGeom>
        </p:spPr>
      </p:pic>
      <p:sp>
        <p:nvSpPr>
          <p:cNvPr id="47" name="CuadroTexto 11"/>
          <p:cNvSpPr>
            <a:spLocks/>
          </p:cNvSpPr>
          <p:nvPr/>
        </p:nvSpPr>
        <p:spPr>
          <a:xfrm>
            <a:off x="1399765" y="3160484"/>
            <a:ext cx="3766932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Notificaciones Latinia 24online y 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57" y="2832449"/>
            <a:ext cx="215969" cy="20710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3218460"/>
            <a:ext cx="215969" cy="207103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3594949"/>
            <a:ext cx="215969" cy="207103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87" y="3981174"/>
            <a:ext cx="215969" cy="20710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08" y="4341898"/>
            <a:ext cx="215969" cy="2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272373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Comprobantes de transacción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44336" y="-912126"/>
            <a:ext cx="5855825" cy="91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272373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Comprobantes de transacción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42114" y="-491893"/>
            <a:ext cx="5725485" cy="81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456293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SAT- no </a:t>
            </a:r>
            <a:r>
              <a:rPr lang="es-MX" sz="2400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matriculable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3" y="1332411"/>
            <a:ext cx="5950378" cy="42249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641" y="1332411"/>
            <a:ext cx="5696808" cy="43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70818" y="469355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SAT- no </a:t>
            </a:r>
            <a:r>
              <a:rPr lang="es-MX" sz="2400" b="1" dirty="0" err="1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matriculable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5" y="1132356"/>
            <a:ext cx="5973636" cy="37918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01" y="1132356"/>
            <a:ext cx="5280653" cy="4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53589" y="509452"/>
            <a:ext cx="476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Notificación </a:t>
            </a:r>
            <a:r>
              <a:rPr lang="es-MX" sz="2400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Latinia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SAT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5" y="1154262"/>
            <a:ext cx="6908924" cy="45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58903" y="331317"/>
            <a:ext cx="354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</a:t>
            </a:r>
            <a:r>
              <a:rPr lang="es-MX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SAT- </a:t>
            </a:r>
            <a:r>
              <a:rPr lang="es-MX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matriculable</a:t>
            </a:r>
            <a:endParaRPr lang="es-MX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5" y="1483419"/>
            <a:ext cx="5968629" cy="34415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83419"/>
            <a:ext cx="5217698" cy="41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5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58903" y="553386"/>
            <a:ext cx="354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</a:t>
            </a:r>
            <a:r>
              <a:rPr lang="es-MX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SAT- </a:t>
            </a:r>
            <a:r>
              <a:rPr lang="es-MX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matriculable</a:t>
            </a:r>
            <a:endParaRPr lang="es-MX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9" y="1420676"/>
            <a:ext cx="5588005" cy="3814566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2307" y="1420676"/>
            <a:ext cx="49644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Rectángulo 3"/>
          <p:cNvSpPr/>
          <p:nvPr/>
        </p:nvSpPr>
        <p:spPr>
          <a:xfrm>
            <a:off x="1324076" y="331317"/>
            <a:ext cx="3012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Notificación </a:t>
            </a:r>
            <a:r>
              <a:rPr lang="es-MX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Latinia</a:t>
            </a:r>
            <a:r>
              <a:rPr lang="es-MX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Sat</a:t>
            </a:r>
            <a:endParaRPr lang="es-MX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830335"/>
            <a:ext cx="829743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8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SAT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11453" b="11659"/>
          <a:stretch/>
        </p:blipFill>
        <p:spPr>
          <a:xfrm>
            <a:off x="6632270" y="2149173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492105" y="50203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Consulta – SAT y Ventanilla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SAT y Ventanilla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95009" y="3562473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(A06/Pago 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624810" y="50488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057544" y="50565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660424" y="45240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167289" y="45328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533518" y="45451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err="1" smtClean="0"/>
              <a:t>Release</a:t>
            </a:r>
            <a:r>
              <a:rPr lang="es-EC" b="1" dirty="0" smtClean="0"/>
              <a:t> 2</a:t>
            </a:r>
            <a:endParaRPr lang="es-EC" b="1" dirty="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881" y="1505052"/>
            <a:ext cx="1328673" cy="5173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sp>
        <p:nvSpPr>
          <p:cNvPr id="55" name="CuadroTexto 11"/>
          <p:cNvSpPr>
            <a:spLocks/>
          </p:cNvSpPr>
          <p:nvPr/>
        </p:nvSpPr>
        <p:spPr>
          <a:xfrm>
            <a:off x="1396074" y="3198684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TC en Ventanilla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796" y="2095022"/>
            <a:ext cx="215969" cy="20710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040" y="2481115"/>
            <a:ext cx="215969" cy="207103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827" y="2868115"/>
            <a:ext cx="215969" cy="207103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827" y="3215287"/>
            <a:ext cx="215969" cy="207103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102" y="3644065"/>
            <a:ext cx="335906" cy="2842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875" y="1479050"/>
            <a:ext cx="696790" cy="5756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2452" y="1535083"/>
            <a:ext cx="8764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uadroTexto 11"/>
          <p:cNvSpPr>
            <a:spLocks/>
          </p:cNvSpPr>
          <p:nvPr/>
        </p:nvSpPr>
        <p:spPr>
          <a:xfrm>
            <a:off x="1399766" y="2771062"/>
            <a:ext cx="2984179" cy="60353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Pagos en 24móvil con tarjeta de crédito (primer trimestre 2023)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11453" b="11659"/>
          <a:stretch/>
        </p:blipFill>
        <p:spPr>
          <a:xfrm>
            <a:off x="6685495" y="21496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492105" y="50203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3335556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/>
              <a:t>Pagos en </a:t>
            </a:r>
            <a:r>
              <a:rPr lang="es-EC" sz="1400" dirty="0" smtClean="0"/>
              <a:t>SAT  </a:t>
            </a:r>
            <a:r>
              <a:rPr lang="es-EC" sz="1400" dirty="0"/>
              <a:t>con tarjeta de crédito (primer trimestre 2023)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624810" y="50488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057544" y="50565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660424" y="45240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167289" y="45328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533518" y="45451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186827" y="1661945"/>
            <a:ext cx="3252307" cy="253819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Próximas liberaciones 2023</a:t>
            </a: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048" y="1588448"/>
            <a:ext cx="920057" cy="35822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02" y="2830843"/>
            <a:ext cx="335906" cy="28422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02" y="3342295"/>
            <a:ext cx="335906" cy="28422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02" y="2196030"/>
            <a:ext cx="335906" cy="284228"/>
          </a:xfrm>
          <a:prstGeom prst="rect">
            <a:avLst/>
          </a:prstGeom>
        </p:spPr>
      </p:pic>
      <p:sp>
        <p:nvSpPr>
          <p:cNvPr id="28" name="CuadroTexto 11"/>
          <p:cNvSpPr>
            <a:spLocks/>
          </p:cNvSpPr>
          <p:nvPr/>
        </p:nvSpPr>
        <p:spPr>
          <a:xfrm>
            <a:off x="1454955" y="2122086"/>
            <a:ext cx="2984179" cy="60353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Línea de crédito con nueva forma de pago interbancario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722" y="1660046"/>
            <a:ext cx="679864" cy="1751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34" y="1628922"/>
            <a:ext cx="811865" cy="276989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5693" y="1583964"/>
            <a:ext cx="443756" cy="3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391432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ventanilla 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efectivo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4897" y="1391051"/>
            <a:ext cx="5328686" cy="408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93583" y="1391051"/>
            <a:ext cx="6272692" cy="402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5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391432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ventanilla </a:t>
            </a:r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 cheque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03612" y="988029"/>
            <a:ext cx="6201003" cy="493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5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4583" y="41710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ventanilla con débito en cuenta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8156" y="1314398"/>
            <a:ext cx="4991435" cy="415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83" y="1441676"/>
            <a:ext cx="370574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3771" y="391432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ventanilla con tarjeta de crédito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29028" y="1217484"/>
            <a:ext cx="7871795" cy="4135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3771" y="391432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Pagos en ventanilla con tarjeta de crédito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90795" y="1463041"/>
            <a:ext cx="9656892" cy="3248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28" y="992776"/>
            <a:ext cx="4032130" cy="56505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1" y="945528"/>
            <a:ext cx="3893434" cy="56977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62148" y="391432"/>
            <a:ext cx="21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Voucher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0EF61E-D7A3-4D30-99CA-2255E5AC0D99}">
  <ds:schemaRefs>
    <ds:schemaRef ds:uri="6026327b-c314-4909-befc-a4a98577181e"/>
    <ds:schemaRef ds:uri="http://purl.org/dc/elements/1.1/"/>
    <ds:schemaRef ds:uri="http://schemas.openxmlformats.org/package/2006/metadata/core-properties"/>
    <ds:schemaRef ds:uri="b6e5a916-dccc-4b33-8fba-9c21ee045b9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9EC6D59-AC90-42C7-8E1F-77636AB7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8740</TotalTime>
  <Words>291</Words>
  <Application>Microsoft Office PowerPoint</Application>
  <PresentationFormat>Panorámica</PresentationFormat>
  <Paragraphs>82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Microsoft YaHei</vt:lpstr>
      <vt:lpstr>Arial</vt:lpstr>
      <vt:lpstr>Calibri</vt:lpstr>
      <vt:lpstr>Calibri Light</vt:lpstr>
      <vt:lpstr>Roboto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502</cp:revision>
  <dcterms:created xsi:type="dcterms:W3CDTF">2021-12-23T21:02:48Z</dcterms:created>
  <dcterms:modified xsi:type="dcterms:W3CDTF">2022-12-13T16:54:53Z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