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12" r:id="rId6"/>
    <p:sldId id="316" r:id="rId7"/>
    <p:sldId id="317" r:id="rId8"/>
    <p:sldId id="315" r:id="rId9"/>
    <p:sldId id="313" r:id="rId10"/>
    <p:sldId id="314" r:id="rId11"/>
    <p:sldId id="318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06/16/2022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32" y="21748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937522" y="25758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744132" y="54465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24online y 24móvil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 y 24móvil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399765" y="3169287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tarjeta de crédito </a:t>
            </a:r>
            <a:r>
              <a:rPr lang="es-MX" sz="1400" dirty="0"/>
              <a:t>– 24online y 24móvil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82236" y="3551557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</a:t>
            </a:r>
            <a:r>
              <a:rPr lang="es-MX" sz="1400" kern="0" dirty="0" smtClean="0">
                <a:solidFill>
                  <a:srgbClr val="000000"/>
                </a:solidFill>
              </a:rPr>
              <a:t>BB: Conciliación, Auxiliares, L/C, Cubos, Estructuras (IRP/SRP/Pago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876837" y="54750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309571" y="54827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912451" y="49502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Darwin Briones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19316" y="49590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785545" y="49713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16" y="2149391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011" y="2237581"/>
            <a:ext cx="1179969" cy="169278"/>
          </a:xfrm>
          <a:prstGeom prst="rect">
            <a:avLst/>
          </a:prstGeom>
        </p:spPr>
      </p:pic>
      <p:grpSp>
        <p:nvGrpSpPr>
          <p:cNvPr id="25" name="Group 143"/>
          <p:cNvGrpSpPr/>
          <p:nvPr/>
        </p:nvGrpSpPr>
        <p:grpSpPr>
          <a:xfrm>
            <a:off x="1187487" y="2416799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26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CuadroTexto 11"/>
          <p:cNvSpPr>
            <a:spLocks/>
          </p:cNvSpPr>
          <p:nvPr/>
        </p:nvSpPr>
        <p:spPr>
          <a:xfrm>
            <a:off x="1370263" y="4055900"/>
            <a:ext cx="3116174" cy="3085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</a:t>
            </a:r>
            <a:r>
              <a:rPr lang="es-MX" sz="1400" kern="0" dirty="0" smtClean="0">
                <a:solidFill>
                  <a:srgbClr val="000000"/>
                </a:solidFill>
              </a:rPr>
              <a:t>Credimatic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25818" y="5304036"/>
            <a:ext cx="5430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 smtClean="0"/>
              <a:t>Nota: 24móvil sólo podrá recaudar para los servicios matriculables en esta etapa</a:t>
            </a:r>
            <a:endParaRPr lang="es-EC" sz="1200" dirty="0"/>
          </a:p>
        </p:txBody>
      </p:sp>
      <p:sp>
        <p:nvSpPr>
          <p:cNvPr id="31" name="Freeform 162"/>
          <p:cNvSpPr>
            <a:spLocks noChangeArrowheads="1"/>
          </p:cNvSpPr>
          <p:nvPr/>
        </p:nvSpPr>
        <p:spPr bwMode="auto">
          <a:xfrm>
            <a:off x="1228640" y="2797452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32" name="Freeform 162"/>
          <p:cNvSpPr>
            <a:spLocks noChangeArrowheads="1"/>
          </p:cNvSpPr>
          <p:nvPr/>
        </p:nvSpPr>
        <p:spPr bwMode="auto">
          <a:xfrm>
            <a:off x="1224971" y="3200760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33" name="Freeform 162"/>
          <p:cNvSpPr>
            <a:spLocks noChangeArrowheads="1"/>
          </p:cNvSpPr>
          <p:nvPr/>
        </p:nvSpPr>
        <p:spPr bwMode="auto">
          <a:xfrm>
            <a:off x="1224208" y="3604068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34" name="Freeform 162"/>
          <p:cNvSpPr>
            <a:spLocks noChangeArrowheads="1"/>
          </p:cNvSpPr>
          <p:nvPr/>
        </p:nvSpPr>
        <p:spPr bwMode="auto">
          <a:xfrm>
            <a:off x="1238361" y="4085963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316" y="1342421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- Citaciones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24" y="1180563"/>
            <a:ext cx="8893885" cy="4458143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 fontScale="90000"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– convenios de pago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0" y="1180993"/>
            <a:ext cx="8606025" cy="4451392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- solicitudes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13" y="1379096"/>
            <a:ext cx="6340796" cy="4646059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11" y="2539020"/>
            <a:ext cx="4712995" cy="2326209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80" y="1731150"/>
            <a:ext cx="10372469" cy="3255676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2" y="1825625"/>
            <a:ext cx="10222320" cy="3375962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364" y="1214846"/>
            <a:ext cx="4852700" cy="4883740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3" y="2836353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¡Gracias!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707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EF61E-D7A3-4D30-99CA-2255E5AC0D99}">
  <ds:schemaRefs>
    <ds:schemaRef ds:uri="b6e5a916-dccc-4b33-8fba-9c21ee045b9d"/>
    <ds:schemaRef ds:uri="http://schemas.microsoft.com/office/infopath/2007/PartnerControls"/>
    <ds:schemaRef ds:uri="http://purl.org/dc/dcmitype/"/>
    <ds:schemaRef ds:uri="http://purl.org/dc/elements/1.1/"/>
    <ds:schemaRef ds:uri="6026327b-c314-4909-befc-a4a98577181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117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Gill Sans</vt:lpstr>
      <vt:lpstr>Roboto</vt:lpstr>
      <vt:lpstr>1_Tema de Office</vt:lpstr>
      <vt:lpstr>Presentación de PowerPoint</vt:lpstr>
      <vt:lpstr>Matriculación del servicio - Citaciones</vt:lpstr>
      <vt:lpstr>Matriculación del servicio – convenios de pago</vt:lpstr>
      <vt:lpstr>Matriculación del servicio - solicitudes</vt:lpstr>
      <vt:lpstr>Matriculación del servicio</vt:lpstr>
      <vt:lpstr>Matriculación del servicio</vt:lpstr>
      <vt:lpstr>Matriculación del servicio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455</cp:revision>
  <dcterms:created xsi:type="dcterms:W3CDTF">2021-12-23T21:02:48Z</dcterms:created>
  <dcterms:modified xsi:type="dcterms:W3CDTF">2022-06-16T15:43:00Z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