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311" r:id="rId5"/>
    <p:sldId id="312" r:id="rId6"/>
    <p:sldId id="316" r:id="rId7"/>
    <p:sldId id="317" r:id="rId8"/>
    <p:sldId id="315" r:id="rId9"/>
    <p:sldId id="313" r:id="rId10"/>
    <p:sldId id="314" r:id="rId11"/>
    <p:sldId id="318" r:id="rId1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17B498"/>
    <a:srgbClr val="00F4F2"/>
    <a:srgbClr val="003765"/>
    <a:srgbClr val="8A146C"/>
    <a:srgbClr val="E51467"/>
    <a:srgbClr val="FEB8D2"/>
    <a:srgbClr val="222222"/>
    <a:srgbClr val="28659E"/>
    <a:srgbClr val="0DD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88ECC-E56B-126E-75BF-2A4541C73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CE8FE4-696F-74D9-5AFD-286162594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9B9285-2786-D5AC-3FED-98DF532C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09/30/2022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A963C3-3724-D09B-53B1-F97C06FD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651874-9BEC-BFE3-117D-E767ABF3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Texto&#10;&#10;Descripción generada automáticamente con confianza baja">
            <a:extLst>
              <a:ext uri="{FF2B5EF4-FFF2-40B4-BE49-F238E27FC236}">
                <a16:creationId xmlns:a16="http://schemas.microsoft.com/office/drawing/2014/main" id="{51B0BC51-D514-1F26-C350-BF411A948E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90206-0F82-81F3-8B4E-AD3BD5F7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AE7B6D-6D0A-F91C-4211-C0B714D0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A3AB6-91EF-2459-E246-87DB97B4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09/30/2022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EEE673-AE10-FD71-1AA2-37CD34F0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309404-6F8E-D19B-1C05-7F8115F2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3615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07FE4A-2FBB-49C7-4B98-A7C7F4E5E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E3AA25-62D3-FC5B-CA4E-C849E5C44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8765A3-2F3E-829D-6175-B826E728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09/30/2022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1D82C0-E443-9C91-0496-A784F6A2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9961A3-2FB3-7D04-4CBC-7442F259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4850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B813C-044E-E182-65B9-F90D6FD4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92EC2A-6308-6EFD-9472-782369AA0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4CD063-F106-18BC-B46B-65036F39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09/30/2022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88FAD-19D5-4CB2-1184-172AE3C3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A509BF-7546-CD93-1210-7DBC5715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E7187A5B-AE8E-A13C-A2BD-C882F9A2B6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1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962E9-3530-4940-9EA1-79CBBF51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C4032E-CB9F-1C15-4BA4-A602E813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962A3F-2BA0-5686-CF03-C34466B7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09/30/2022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AF670F-FEA2-D98A-1EAF-04C73286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4A9081-7BB0-6EC5-5FEC-211F842B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F7BC5015-1B66-4D26-CFAE-3B3953B6D4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5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2AA71-F3AF-3FB7-CA03-815AEFDA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5316D7-36A4-1F80-E038-70B2D65FA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95A161-B158-2D3A-D48E-31F0C0535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578AA2-8A70-359B-172D-99B1D57B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09/30/2022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797060-2298-9AD0-7862-6759AFBE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B64DDA-94E7-8281-6C75-4C1FA84F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6038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1F979-40C7-4310-9C37-A8DB0D8A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F0ACD0-02FF-2C29-998B-A4B99C52F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40BE7C-F6E7-5A53-F5D0-2B54FA68D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E65F6D-72AE-FBB8-8DDE-BE9F8661E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E77ADA-CA94-0DA9-6AF3-37A6301B8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59C3EA-CFF1-49AF-A305-349EC070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09/30/2022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EC43A4-38D5-B730-E44C-3C323C92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DCE740-CE7E-FADD-A551-3A0C36D7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0789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69859-28F2-A683-F97C-D1A309C0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AFA783-D8CB-3F03-E95A-8AF5C3DF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09/30/2022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E9C37D-BF50-CEB5-1072-B92264CC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AA68BD-4231-0F83-BE36-453FAA32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5532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3B28A43-6278-6F7B-A364-471A6E08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09/30/2022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B21F52-B222-4111-D696-CE0DAB59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EAD489-CC2A-AD18-8FBB-64CF7B4E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6" name="Imagen 5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2F385AF6-86F2-1657-4791-21C1C7DC91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C524B-7A80-D344-7AD8-DCB7941B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11C3B2-79BD-2D83-4E0D-11449990B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2AF913-FB8E-C82C-4A90-BE06B62E8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AD19C1-BFDF-2A1F-7715-3C6BCDD6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09/30/2022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CC9621-D7EB-009E-B9D3-6D703AB7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975B33-3934-5D47-2E6D-A7BEC4EF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9713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55796-7CBE-A856-92F6-812462110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DC4EE2-66A3-20E1-9294-B9A1EA0B9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698DCA-0D4D-F889-7AF7-257218497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BD8809-2F12-0375-0B94-CC351AB3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09/30/2022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81947A-9EA3-1AD6-ABC3-F54F9866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561ED9-EFFC-CB0E-06B1-72E68E02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184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0B0F8A-4500-18AD-D8FF-29BC18BE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B87E34-EFF0-524D-DD08-F59D64219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BAE134-EB32-C2A6-03C1-AADD1A219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2BE11-A45F-4069-890E-7E86AC1E35AD}" type="datetimeFigureOut">
              <a:rPr lang="es-EC" smtClean="0"/>
              <a:t>09/30/2022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328589-5C24-960D-1A61-F378D107E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97C5DD-59CF-A315-8F72-31BF85B6D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8344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emf"/><Relationship Id="rId7" Type="http://schemas.openxmlformats.org/officeDocument/2006/relationships/image" Target="../media/image10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3702" y="542394"/>
            <a:ext cx="741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Recaudación Agencia Nacional de Tránsito</a:t>
            </a:r>
            <a:endParaRPr lang="es-MX" sz="2400" b="1" dirty="0">
              <a:solidFill>
                <a:srgbClr val="00999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132" y="2174839"/>
            <a:ext cx="1015205" cy="304562"/>
          </a:xfrm>
          <a:prstGeom prst="rect">
            <a:avLst/>
          </a:prstGeom>
        </p:spPr>
      </p:pic>
      <p:sp>
        <p:nvSpPr>
          <p:cNvPr id="8" name="CuadroTexto 11"/>
          <p:cNvSpPr>
            <a:spLocks/>
          </p:cNvSpPr>
          <p:nvPr/>
        </p:nvSpPr>
        <p:spPr>
          <a:xfrm>
            <a:off x="1399766" y="2042910"/>
            <a:ext cx="3737430" cy="3738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C" sz="1400" dirty="0" smtClean="0"/>
              <a:t>Matriculación de servicio – 24online</a:t>
            </a: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96" y="2095022"/>
            <a:ext cx="215969" cy="20710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/>
          <a:srcRect t="11453" b="11659"/>
          <a:stretch/>
        </p:blipFill>
        <p:spPr>
          <a:xfrm>
            <a:off x="6937522" y="2575822"/>
            <a:ext cx="3977515" cy="229370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6744132" y="5446579"/>
            <a:ext cx="14781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Carlos Rodríguez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ANALISTA DE PRUEBAS</a:t>
            </a:r>
          </a:p>
        </p:txBody>
      </p:sp>
      <p:sp>
        <p:nvSpPr>
          <p:cNvPr id="12" name="CuadroTexto 11"/>
          <p:cNvSpPr>
            <a:spLocks/>
          </p:cNvSpPr>
          <p:nvPr/>
        </p:nvSpPr>
        <p:spPr>
          <a:xfrm>
            <a:off x="1399766" y="2404390"/>
            <a:ext cx="3116174" cy="3710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dirty="0" smtClean="0"/>
              <a:t>Consulta – 24online y 24móvil</a:t>
            </a: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sp>
        <p:nvSpPr>
          <p:cNvPr id="13" name="CuadroTexto 11"/>
          <p:cNvSpPr>
            <a:spLocks/>
          </p:cNvSpPr>
          <p:nvPr/>
        </p:nvSpPr>
        <p:spPr>
          <a:xfrm>
            <a:off x="1399766" y="2786660"/>
            <a:ext cx="3116174" cy="3710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dirty="0" smtClean="0"/>
              <a:t>Pagos con cuenta – 24online y </a:t>
            </a:r>
            <a:r>
              <a:rPr lang="es-MX" sz="1400" dirty="0" smtClean="0"/>
              <a:t>24móvil</a:t>
            </a:r>
          </a:p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400" dirty="0"/>
          </a:p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dirty="0" smtClean="0"/>
              <a:t> </a:t>
            </a: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sp>
        <p:nvSpPr>
          <p:cNvPr id="14" name="CuadroTexto 11"/>
          <p:cNvSpPr>
            <a:spLocks/>
          </p:cNvSpPr>
          <p:nvPr/>
        </p:nvSpPr>
        <p:spPr>
          <a:xfrm>
            <a:off x="1391000" y="3498689"/>
            <a:ext cx="3737431" cy="3710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dirty="0"/>
              <a:t>Pago </a:t>
            </a:r>
            <a:r>
              <a:rPr lang="es-MX" sz="1400" dirty="0" smtClean="0"/>
              <a:t>con tarjeta de crédito </a:t>
            </a:r>
            <a:r>
              <a:rPr lang="es-MX" sz="1400" dirty="0"/>
              <a:t>– 24online y 24móvil</a:t>
            </a:r>
            <a:endParaRPr lang="es-MX" sz="1200" kern="0" dirty="0">
              <a:solidFill>
                <a:srgbClr val="000000"/>
              </a:solidFill>
              <a:ea typeface="Microsoft YaHei" pitchFamily="2"/>
              <a:cs typeface="Arial" pitchFamily="2"/>
            </a:endParaRPr>
          </a:p>
        </p:txBody>
      </p:sp>
      <p:sp>
        <p:nvSpPr>
          <p:cNvPr id="15" name="CuadroTexto 11"/>
          <p:cNvSpPr>
            <a:spLocks/>
          </p:cNvSpPr>
          <p:nvPr/>
        </p:nvSpPr>
        <p:spPr>
          <a:xfrm>
            <a:off x="1382237" y="3839215"/>
            <a:ext cx="3754959" cy="78131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kern="0" dirty="0" smtClean="0">
                <a:solidFill>
                  <a:srgbClr val="000000"/>
                </a:solidFill>
              </a:rPr>
              <a:t>BackOffice BB: Conciliación, Auxiliares, L/C, Cubos, Estructuras (IRP/SRP/Pago a Terceros)</a:t>
            </a:r>
          </a:p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9876837" y="5475010"/>
            <a:ext cx="13817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Kevin Bastidas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DESARROLLADOR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8309571" y="5482705"/>
            <a:ext cx="1667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Jonathan Guerrero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DESARROLLADOR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9912451" y="4950295"/>
            <a:ext cx="13817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Heidi Pérez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SCRUM MASTER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8419316" y="4959078"/>
            <a:ext cx="1381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Darío Barco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LÍDER TÉCNICO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6785545" y="4971336"/>
            <a:ext cx="13817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Wendy Cedeño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s-ES" sz="1000" b="1" dirty="0">
                <a:solidFill>
                  <a:schemeClr val="bg1">
                    <a:lumMod val="50000"/>
                  </a:schemeClr>
                </a:solidFill>
              </a:rPr>
              <a:t>PRODUCT OWNER</a:t>
            </a:r>
          </a:p>
        </p:txBody>
      </p:sp>
      <p:sp>
        <p:nvSpPr>
          <p:cNvPr id="21" name="Rectángulo redondeado 20"/>
          <p:cNvSpPr/>
          <p:nvPr/>
        </p:nvSpPr>
        <p:spPr>
          <a:xfrm>
            <a:off x="1884889" y="1661416"/>
            <a:ext cx="1485919" cy="282270"/>
          </a:xfrm>
          <a:prstGeom prst="roundRect">
            <a:avLst>
              <a:gd name="adj" fmla="val 50000"/>
            </a:avLst>
          </a:prstGeom>
          <a:solidFill>
            <a:srgbClr val="17B4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b="1" dirty="0" smtClean="0"/>
              <a:t>Release 1</a:t>
            </a:r>
            <a:endParaRPr lang="es-EC" b="1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316" y="2149391"/>
            <a:ext cx="1013137" cy="345658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6011" y="2237581"/>
            <a:ext cx="1179969" cy="169278"/>
          </a:xfrm>
          <a:prstGeom prst="rect">
            <a:avLst/>
          </a:prstGeom>
        </p:spPr>
      </p:pic>
      <p:sp>
        <p:nvSpPr>
          <p:cNvPr id="29" name="CuadroTexto 11"/>
          <p:cNvSpPr>
            <a:spLocks/>
          </p:cNvSpPr>
          <p:nvPr/>
        </p:nvSpPr>
        <p:spPr>
          <a:xfrm>
            <a:off x="1370263" y="4381660"/>
            <a:ext cx="3116174" cy="30850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kern="0" dirty="0" smtClean="0">
                <a:solidFill>
                  <a:srgbClr val="000000"/>
                </a:solidFill>
              </a:rPr>
              <a:t>BackOffice </a:t>
            </a:r>
            <a:r>
              <a:rPr lang="es-MX" sz="1400" kern="0" dirty="0" smtClean="0">
                <a:solidFill>
                  <a:srgbClr val="000000"/>
                </a:solidFill>
              </a:rPr>
              <a:t>Banred</a:t>
            </a: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825818" y="5304036"/>
            <a:ext cx="5430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200" dirty="0" smtClean="0"/>
              <a:t>Nota: 24móvil sólo podrá recaudar para los servicios matriculables en esta etapa</a:t>
            </a:r>
            <a:endParaRPr lang="es-EC" sz="1200" dirty="0"/>
          </a:p>
        </p:txBody>
      </p:sp>
      <p:sp>
        <p:nvSpPr>
          <p:cNvPr id="33" name="Freeform 162"/>
          <p:cNvSpPr>
            <a:spLocks noChangeArrowheads="1"/>
          </p:cNvSpPr>
          <p:nvPr/>
        </p:nvSpPr>
        <p:spPr bwMode="auto">
          <a:xfrm>
            <a:off x="1186070" y="3929882"/>
            <a:ext cx="115283" cy="227798"/>
          </a:xfrm>
          <a:custGeom>
            <a:avLst/>
            <a:gdLst>
              <a:gd name="T0" fmla="*/ 148211 w 443"/>
              <a:gd name="T1" fmla="*/ 212376 h 634"/>
              <a:gd name="T2" fmla="*/ 148211 w 443"/>
              <a:gd name="T3" fmla="*/ 212376 h 634"/>
              <a:gd name="T4" fmla="*/ 137779 w 443"/>
              <a:gd name="T5" fmla="*/ 212376 h 634"/>
              <a:gd name="T6" fmla="*/ 137779 w 443"/>
              <a:gd name="T7" fmla="*/ 164420 h 634"/>
              <a:gd name="T8" fmla="*/ 84898 w 443"/>
              <a:gd name="T9" fmla="*/ 116825 h 634"/>
              <a:gd name="T10" fmla="*/ 137779 w 443"/>
              <a:gd name="T11" fmla="*/ 63460 h 634"/>
              <a:gd name="T12" fmla="*/ 137779 w 443"/>
              <a:gd name="T13" fmla="*/ 15865 h 634"/>
              <a:gd name="T14" fmla="*/ 148211 w 443"/>
              <a:gd name="T15" fmla="*/ 15865 h 634"/>
              <a:gd name="T16" fmla="*/ 159003 w 443"/>
              <a:gd name="T17" fmla="*/ 10457 h 634"/>
              <a:gd name="T18" fmla="*/ 148211 w 443"/>
              <a:gd name="T19" fmla="*/ 0 h 634"/>
              <a:gd name="T20" fmla="*/ 10792 w 443"/>
              <a:gd name="T21" fmla="*/ 0 h 634"/>
              <a:gd name="T22" fmla="*/ 0 w 443"/>
              <a:gd name="T23" fmla="*/ 10457 h 634"/>
              <a:gd name="T24" fmla="*/ 10792 w 443"/>
              <a:gd name="T25" fmla="*/ 15865 h 634"/>
              <a:gd name="T26" fmla="*/ 21224 w 443"/>
              <a:gd name="T27" fmla="*/ 15865 h 634"/>
              <a:gd name="T28" fmla="*/ 21224 w 443"/>
              <a:gd name="T29" fmla="*/ 63460 h 634"/>
              <a:gd name="T30" fmla="*/ 74106 w 443"/>
              <a:gd name="T31" fmla="*/ 116825 h 634"/>
              <a:gd name="T32" fmla="*/ 21224 w 443"/>
              <a:gd name="T33" fmla="*/ 164420 h 634"/>
              <a:gd name="T34" fmla="*/ 21224 w 443"/>
              <a:gd name="T35" fmla="*/ 212376 h 634"/>
              <a:gd name="T36" fmla="*/ 10792 w 443"/>
              <a:gd name="T37" fmla="*/ 212376 h 634"/>
              <a:gd name="T38" fmla="*/ 0 w 443"/>
              <a:gd name="T39" fmla="*/ 222833 h 634"/>
              <a:gd name="T40" fmla="*/ 10792 w 443"/>
              <a:gd name="T41" fmla="*/ 228241 h 634"/>
              <a:gd name="T42" fmla="*/ 148211 w 443"/>
              <a:gd name="T43" fmla="*/ 228241 h 634"/>
              <a:gd name="T44" fmla="*/ 159003 w 443"/>
              <a:gd name="T45" fmla="*/ 222833 h 634"/>
              <a:gd name="T46" fmla="*/ 148211 w 443"/>
              <a:gd name="T47" fmla="*/ 212376 h 634"/>
              <a:gd name="T48" fmla="*/ 37053 w 443"/>
              <a:gd name="T49" fmla="*/ 63460 h 634"/>
              <a:gd name="T50" fmla="*/ 37053 w 443"/>
              <a:gd name="T51" fmla="*/ 63460 h 634"/>
              <a:gd name="T52" fmla="*/ 37053 w 443"/>
              <a:gd name="T53" fmla="*/ 15865 h 634"/>
              <a:gd name="T54" fmla="*/ 121950 w 443"/>
              <a:gd name="T55" fmla="*/ 15865 h 634"/>
              <a:gd name="T56" fmla="*/ 121950 w 443"/>
              <a:gd name="T57" fmla="*/ 63460 h 634"/>
              <a:gd name="T58" fmla="*/ 84898 w 443"/>
              <a:gd name="T59" fmla="*/ 100960 h 634"/>
              <a:gd name="T60" fmla="*/ 74106 w 443"/>
              <a:gd name="T61" fmla="*/ 100960 h 634"/>
              <a:gd name="T62" fmla="*/ 37053 w 443"/>
              <a:gd name="T63" fmla="*/ 63460 h 634"/>
              <a:gd name="T64" fmla="*/ 121950 w 443"/>
              <a:gd name="T65" fmla="*/ 212376 h 634"/>
              <a:gd name="T66" fmla="*/ 121950 w 443"/>
              <a:gd name="T67" fmla="*/ 212376 h 634"/>
              <a:gd name="T68" fmla="*/ 37053 w 443"/>
              <a:gd name="T69" fmla="*/ 212376 h 634"/>
              <a:gd name="T70" fmla="*/ 37053 w 443"/>
              <a:gd name="T71" fmla="*/ 164420 h 634"/>
              <a:gd name="T72" fmla="*/ 74106 w 443"/>
              <a:gd name="T73" fmla="*/ 127282 h 634"/>
              <a:gd name="T74" fmla="*/ 84898 w 443"/>
              <a:gd name="T75" fmla="*/ 127282 h 634"/>
              <a:gd name="T76" fmla="*/ 121950 w 443"/>
              <a:gd name="T77" fmla="*/ 164420 h 634"/>
              <a:gd name="T78" fmla="*/ 121950 w 443"/>
              <a:gd name="T79" fmla="*/ 212376 h 63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43" h="634">
                <a:moveTo>
                  <a:pt x="412" y="589"/>
                </a:moveTo>
                <a:lnTo>
                  <a:pt x="412" y="589"/>
                </a:lnTo>
                <a:cubicBezTo>
                  <a:pt x="383" y="589"/>
                  <a:pt x="383" y="589"/>
                  <a:pt x="383" y="589"/>
                </a:cubicBezTo>
                <a:cubicBezTo>
                  <a:pt x="383" y="456"/>
                  <a:pt x="383" y="456"/>
                  <a:pt x="383" y="456"/>
                </a:cubicBezTo>
                <a:cubicBezTo>
                  <a:pt x="383" y="383"/>
                  <a:pt x="310" y="324"/>
                  <a:pt x="236" y="324"/>
                </a:cubicBezTo>
                <a:cubicBezTo>
                  <a:pt x="310" y="324"/>
                  <a:pt x="383" y="250"/>
                  <a:pt x="383" y="176"/>
                </a:cubicBezTo>
                <a:cubicBezTo>
                  <a:pt x="383" y="44"/>
                  <a:pt x="383" y="44"/>
                  <a:pt x="383" y="44"/>
                </a:cubicBezTo>
                <a:cubicBezTo>
                  <a:pt x="412" y="44"/>
                  <a:pt x="412" y="44"/>
                  <a:pt x="412" y="44"/>
                </a:cubicBezTo>
                <a:cubicBezTo>
                  <a:pt x="427" y="44"/>
                  <a:pt x="442" y="29"/>
                  <a:pt x="442" y="29"/>
                </a:cubicBezTo>
                <a:cubicBezTo>
                  <a:pt x="442" y="15"/>
                  <a:pt x="427" y="0"/>
                  <a:pt x="41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15" y="0"/>
                  <a:pt x="0" y="15"/>
                  <a:pt x="0" y="29"/>
                </a:cubicBezTo>
                <a:cubicBezTo>
                  <a:pt x="0" y="29"/>
                  <a:pt x="15" y="44"/>
                  <a:pt x="30" y="44"/>
                </a:cubicBezTo>
                <a:cubicBezTo>
                  <a:pt x="59" y="44"/>
                  <a:pt x="59" y="44"/>
                  <a:pt x="59" y="44"/>
                </a:cubicBezTo>
                <a:cubicBezTo>
                  <a:pt x="59" y="176"/>
                  <a:pt x="59" y="176"/>
                  <a:pt x="59" y="176"/>
                </a:cubicBezTo>
                <a:cubicBezTo>
                  <a:pt x="59" y="250"/>
                  <a:pt x="133" y="324"/>
                  <a:pt x="206" y="324"/>
                </a:cubicBezTo>
                <a:cubicBezTo>
                  <a:pt x="133" y="324"/>
                  <a:pt x="59" y="383"/>
                  <a:pt x="59" y="456"/>
                </a:cubicBezTo>
                <a:cubicBezTo>
                  <a:pt x="59" y="589"/>
                  <a:pt x="59" y="589"/>
                  <a:pt x="59" y="589"/>
                </a:cubicBezTo>
                <a:cubicBezTo>
                  <a:pt x="30" y="589"/>
                  <a:pt x="30" y="589"/>
                  <a:pt x="30" y="589"/>
                </a:cubicBezTo>
                <a:cubicBezTo>
                  <a:pt x="15" y="589"/>
                  <a:pt x="0" y="604"/>
                  <a:pt x="0" y="618"/>
                </a:cubicBezTo>
                <a:cubicBezTo>
                  <a:pt x="0" y="618"/>
                  <a:pt x="15" y="633"/>
                  <a:pt x="30" y="633"/>
                </a:cubicBezTo>
                <a:cubicBezTo>
                  <a:pt x="412" y="633"/>
                  <a:pt x="412" y="633"/>
                  <a:pt x="412" y="633"/>
                </a:cubicBezTo>
                <a:cubicBezTo>
                  <a:pt x="427" y="633"/>
                  <a:pt x="442" y="618"/>
                  <a:pt x="442" y="618"/>
                </a:cubicBezTo>
                <a:cubicBezTo>
                  <a:pt x="442" y="604"/>
                  <a:pt x="427" y="589"/>
                  <a:pt x="412" y="589"/>
                </a:cubicBezTo>
                <a:close/>
                <a:moveTo>
                  <a:pt x="103" y="176"/>
                </a:moveTo>
                <a:lnTo>
                  <a:pt x="103" y="176"/>
                </a:lnTo>
                <a:cubicBezTo>
                  <a:pt x="103" y="147"/>
                  <a:pt x="103" y="44"/>
                  <a:pt x="103" y="44"/>
                </a:cubicBezTo>
                <a:cubicBezTo>
                  <a:pt x="339" y="44"/>
                  <a:pt x="339" y="44"/>
                  <a:pt x="339" y="44"/>
                </a:cubicBezTo>
                <a:cubicBezTo>
                  <a:pt x="339" y="44"/>
                  <a:pt x="339" y="147"/>
                  <a:pt x="339" y="176"/>
                </a:cubicBezTo>
                <a:cubicBezTo>
                  <a:pt x="339" y="235"/>
                  <a:pt x="295" y="280"/>
                  <a:pt x="236" y="280"/>
                </a:cubicBezTo>
                <a:cubicBezTo>
                  <a:pt x="206" y="280"/>
                  <a:pt x="206" y="280"/>
                  <a:pt x="206" y="280"/>
                </a:cubicBezTo>
                <a:cubicBezTo>
                  <a:pt x="148" y="280"/>
                  <a:pt x="103" y="235"/>
                  <a:pt x="103" y="176"/>
                </a:cubicBezTo>
                <a:close/>
                <a:moveTo>
                  <a:pt x="339" y="589"/>
                </a:moveTo>
                <a:lnTo>
                  <a:pt x="339" y="589"/>
                </a:lnTo>
                <a:cubicBezTo>
                  <a:pt x="103" y="589"/>
                  <a:pt x="103" y="589"/>
                  <a:pt x="103" y="589"/>
                </a:cubicBezTo>
                <a:cubicBezTo>
                  <a:pt x="103" y="589"/>
                  <a:pt x="103" y="486"/>
                  <a:pt x="103" y="456"/>
                </a:cubicBezTo>
                <a:cubicBezTo>
                  <a:pt x="103" y="397"/>
                  <a:pt x="148" y="353"/>
                  <a:pt x="206" y="353"/>
                </a:cubicBezTo>
                <a:cubicBezTo>
                  <a:pt x="236" y="353"/>
                  <a:pt x="236" y="353"/>
                  <a:pt x="236" y="353"/>
                </a:cubicBezTo>
                <a:cubicBezTo>
                  <a:pt x="295" y="353"/>
                  <a:pt x="339" y="397"/>
                  <a:pt x="339" y="456"/>
                </a:cubicBezTo>
                <a:cubicBezTo>
                  <a:pt x="339" y="486"/>
                  <a:pt x="339" y="589"/>
                  <a:pt x="339" y="589"/>
                </a:cubicBezTo>
                <a:close/>
              </a:path>
            </a:pathLst>
          </a:custGeom>
          <a:solidFill>
            <a:srgbClr val="008C95"/>
          </a:solidFill>
          <a:ln>
            <a:noFill/>
          </a:ln>
          <a:effectLst/>
          <a:extLst/>
        </p:spPr>
        <p:txBody>
          <a:bodyPr wrap="none" lIns="91408" tIns="45704" rIns="91408" bIns="45704" anchor="ctr"/>
          <a:lstStyle/>
          <a:p>
            <a:endParaRPr lang="en-US" sz="2700"/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9316" y="1342421"/>
            <a:ext cx="1328673" cy="517326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14" y="171552"/>
            <a:ext cx="2790823" cy="370842"/>
          </a:xfrm>
          <a:prstGeom prst="rect">
            <a:avLst/>
          </a:prstGeom>
        </p:spPr>
      </p:pic>
      <p:grpSp>
        <p:nvGrpSpPr>
          <p:cNvPr id="37" name="Group 143"/>
          <p:cNvGrpSpPr/>
          <p:nvPr/>
        </p:nvGrpSpPr>
        <p:grpSpPr>
          <a:xfrm>
            <a:off x="1157670" y="2789819"/>
            <a:ext cx="212278" cy="236617"/>
            <a:chOff x="4427654" y="3049909"/>
            <a:chExt cx="464344" cy="464344"/>
          </a:xfrm>
          <a:solidFill>
            <a:srgbClr val="008C95"/>
          </a:solidFill>
        </p:grpSpPr>
        <p:sp>
          <p:nvSpPr>
            <p:cNvPr id="38" name="AutoShape 123"/>
            <p:cNvSpPr>
              <a:spLocks/>
            </p:cNvSpPr>
            <p:nvPr/>
          </p:nvSpPr>
          <p:spPr bwMode="auto">
            <a:xfrm>
              <a:off x="4427654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9" name="AutoShape 124"/>
            <p:cNvSpPr>
              <a:spLocks/>
            </p:cNvSpPr>
            <p:nvPr/>
          </p:nvSpPr>
          <p:spPr bwMode="auto">
            <a:xfrm>
              <a:off x="4558623" y="3180084"/>
              <a:ext cx="203200" cy="203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0" name="AutoShape 125"/>
            <p:cNvSpPr>
              <a:spLocks/>
            </p:cNvSpPr>
            <p:nvPr/>
          </p:nvSpPr>
          <p:spPr bwMode="auto">
            <a:xfrm>
              <a:off x="4601485" y="3223740"/>
              <a:ext cx="116682" cy="1166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pic>
        <p:nvPicPr>
          <p:cNvPr id="45" name="Imagen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105" y="2445273"/>
            <a:ext cx="215969" cy="207103"/>
          </a:xfrm>
          <a:prstGeom prst="rect">
            <a:avLst/>
          </a:prstGeom>
        </p:spPr>
      </p:pic>
      <p:sp>
        <p:nvSpPr>
          <p:cNvPr id="46" name="Freeform 162"/>
          <p:cNvSpPr>
            <a:spLocks noChangeArrowheads="1"/>
          </p:cNvSpPr>
          <p:nvPr/>
        </p:nvSpPr>
        <p:spPr bwMode="auto">
          <a:xfrm>
            <a:off x="1195154" y="3531583"/>
            <a:ext cx="115283" cy="227798"/>
          </a:xfrm>
          <a:custGeom>
            <a:avLst/>
            <a:gdLst>
              <a:gd name="T0" fmla="*/ 148211 w 443"/>
              <a:gd name="T1" fmla="*/ 212376 h 634"/>
              <a:gd name="T2" fmla="*/ 148211 w 443"/>
              <a:gd name="T3" fmla="*/ 212376 h 634"/>
              <a:gd name="T4" fmla="*/ 137779 w 443"/>
              <a:gd name="T5" fmla="*/ 212376 h 634"/>
              <a:gd name="T6" fmla="*/ 137779 w 443"/>
              <a:gd name="T7" fmla="*/ 164420 h 634"/>
              <a:gd name="T8" fmla="*/ 84898 w 443"/>
              <a:gd name="T9" fmla="*/ 116825 h 634"/>
              <a:gd name="T10" fmla="*/ 137779 w 443"/>
              <a:gd name="T11" fmla="*/ 63460 h 634"/>
              <a:gd name="T12" fmla="*/ 137779 w 443"/>
              <a:gd name="T13" fmla="*/ 15865 h 634"/>
              <a:gd name="T14" fmla="*/ 148211 w 443"/>
              <a:gd name="T15" fmla="*/ 15865 h 634"/>
              <a:gd name="T16" fmla="*/ 159003 w 443"/>
              <a:gd name="T17" fmla="*/ 10457 h 634"/>
              <a:gd name="T18" fmla="*/ 148211 w 443"/>
              <a:gd name="T19" fmla="*/ 0 h 634"/>
              <a:gd name="T20" fmla="*/ 10792 w 443"/>
              <a:gd name="T21" fmla="*/ 0 h 634"/>
              <a:gd name="T22" fmla="*/ 0 w 443"/>
              <a:gd name="T23" fmla="*/ 10457 h 634"/>
              <a:gd name="T24" fmla="*/ 10792 w 443"/>
              <a:gd name="T25" fmla="*/ 15865 h 634"/>
              <a:gd name="T26" fmla="*/ 21224 w 443"/>
              <a:gd name="T27" fmla="*/ 15865 h 634"/>
              <a:gd name="T28" fmla="*/ 21224 w 443"/>
              <a:gd name="T29" fmla="*/ 63460 h 634"/>
              <a:gd name="T30" fmla="*/ 74106 w 443"/>
              <a:gd name="T31" fmla="*/ 116825 h 634"/>
              <a:gd name="T32" fmla="*/ 21224 w 443"/>
              <a:gd name="T33" fmla="*/ 164420 h 634"/>
              <a:gd name="T34" fmla="*/ 21224 w 443"/>
              <a:gd name="T35" fmla="*/ 212376 h 634"/>
              <a:gd name="T36" fmla="*/ 10792 w 443"/>
              <a:gd name="T37" fmla="*/ 212376 h 634"/>
              <a:gd name="T38" fmla="*/ 0 w 443"/>
              <a:gd name="T39" fmla="*/ 222833 h 634"/>
              <a:gd name="T40" fmla="*/ 10792 w 443"/>
              <a:gd name="T41" fmla="*/ 228241 h 634"/>
              <a:gd name="T42" fmla="*/ 148211 w 443"/>
              <a:gd name="T43" fmla="*/ 228241 h 634"/>
              <a:gd name="T44" fmla="*/ 159003 w 443"/>
              <a:gd name="T45" fmla="*/ 222833 h 634"/>
              <a:gd name="T46" fmla="*/ 148211 w 443"/>
              <a:gd name="T47" fmla="*/ 212376 h 634"/>
              <a:gd name="T48" fmla="*/ 37053 w 443"/>
              <a:gd name="T49" fmla="*/ 63460 h 634"/>
              <a:gd name="T50" fmla="*/ 37053 w 443"/>
              <a:gd name="T51" fmla="*/ 63460 h 634"/>
              <a:gd name="T52" fmla="*/ 37053 w 443"/>
              <a:gd name="T53" fmla="*/ 15865 h 634"/>
              <a:gd name="T54" fmla="*/ 121950 w 443"/>
              <a:gd name="T55" fmla="*/ 15865 h 634"/>
              <a:gd name="T56" fmla="*/ 121950 w 443"/>
              <a:gd name="T57" fmla="*/ 63460 h 634"/>
              <a:gd name="T58" fmla="*/ 84898 w 443"/>
              <a:gd name="T59" fmla="*/ 100960 h 634"/>
              <a:gd name="T60" fmla="*/ 74106 w 443"/>
              <a:gd name="T61" fmla="*/ 100960 h 634"/>
              <a:gd name="T62" fmla="*/ 37053 w 443"/>
              <a:gd name="T63" fmla="*/ 63460 h 634"/>
              <a:gd name="T64" fmla="*/ 121950 w 443"/>
              <a:gd name="T65" fmla="*/ 212376 h 634"/>
              <a:gd name="T66" fmla="*/ 121950 w 443"/>
              <a:gd name="T67" fmla="*/ 212376 h 634"/>
              <a:gd name="T68" fmla="*/ 37053 w 443"/>
              <a:gd name="T69" fmla="*/ 212376 h 634"/>
              <a:gd name="T70" fmla="*/ 37053 w 443"/>
              <a:gd name="T71" fmla="*/ 164420 h 634"/>
              <a:gd name="T72" fmla="*/ 74106 w 443"/>
              <a:gd name="T73" fmla="*/ 127282 h 634"/>
              <a:gd name="T74" fmla="*/ 84898 w 443"/>
              <a:gd name="T75" fmla="*/ 127282 h 634"/>
              <a:gd name="T76" fmla="*/ 121950 w 443"/>
              <a:gd name="T77" fmla="*/ 164420 h 634"/>
              <a:gd name="T78" fmla="*/ 121950 w 443"/>
              <a:gd name="T79" fmla="*/ 212376 h 63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43" h="634">
                <a:moveTo>
                  <a:pt x="412" y="589"/>
                </a:moveTo>
                <a:lnTo>
                  <a:pt x="412" y="589"/>
                </a:lnTo>
                <a:cubicBezTo>
                  <a:pt x="383" y="589"/>
                  <a:pt x="383" y="589"/>
                  <a:pt x="383" y="589"/>
                </a:cubicBezTo>
                <a:cubicBezTo>
                  <a:pt x="383" y="456"/>
                  <a:pt x="383" y="456"/>
                  <a:pt x="383" y="456"/>
                </a:cubicBezTo>
                <a:cubicBezTo>
                  <a:pt x="383" y="383"/>
                  <a:pt x="310" y="324"/>
                  <a:pt x="236" y="324"/>
                </a:cubicBezTo>
                <a:cubicBezTo>
                  <a:pt x="310" y="324"/>
                  <a:pt x="383" y="250"/>
                  <a:pt x="383" y="176"/>
                </a:cubicBezTo>
                <a:cubicBezTo>
                  <a:pt x="383" y="44"/>
                  <a:pt x="383" y="44"/>
                  <a:pt x="383" y="44"/>
                </a:cubicBezTo>
                <a:cubicBezTo>
                  <a:pt x="412" y="44"/>
                  <a:pt x="412" y="44"/>
                  <a:pt x="412" y="44"/>
                </a:cubicBezTo>
                <a:cubicBezTo>
                  <a:pt x="427" y="44"/>
                  <a:pt x="442" y="29"/>
                  <a:pt x="442" y="29"/>
                </a:cubicBezTo>
                <a:cubicBezTo>
                  <a:pt x="442" y="15"/>
                  <a:pt x="427" y="0"/>
                  <a:pt x="41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15" y="0"/>
                  <a:pt x="0" y="15"/>
                  <a:pt x="0" y="29"/>
                </a:cubicBezTo>
                <a:cubicBezTo>
                  <a:pt x="0" y="29"/>
                  <a:pt x="15" y="44"/>
                  <a:pt x="30" y="44"/>
                </a:cubicBezTo>
                <a:cubicBezTo>
                  <a:pt x="59" y="44"/>
                  <a:pt x="59" y="44"/>
                  <a:pt x="59" y="44"/>
                </a:cubicBezTo>
                <a:cubicBezTo>
                  <a:pt x="59" y="176"/>
                  <a:pt x="59" y="176"/>
                  <a:pt x="59" y="176"/>
                </a:cubicBezTo>
                <a:cubicBezTo>
                  <a:pt x="59" y="250"/>
                  <a:pt x="133" y="324"/>
                  <a:pt x="206" y="324"/>
                </a:cubicBezTo>
                <a:cubicBezTo>
                  <a:pt x="133" y="324"/>
                  <a:pt x="59" y="383"/>
                  <a:pt x="59" y="456"/>
                </a:cubicBezTo>
                <a:cubicBezTo>
                  <a:pt x="59" y="589"/>
                  <a:pt x="59" y="589"/>
                  <a:pt x="59" y="589"/>
                </a:cubicBezTo>
                <a:cubicBezTo>
                  <a:pt x="30" y="589"/>
                  <a:pt x="30" y="589"/>
                  <a:pt x="30" y="589"/>
                </a:cubicBezTo>
                <a:cubicBezTo>
                  <a:pt x="15" y="589"/>
                  <a:pt x="0" y="604"/>
                  <a:pt x="0" y="618"/>
                </a:cubicBezTo>
                <a:cubicBezTo>
                  <a:pt x="0" y="618"/>
                  <a:pt x="15" y="633"/>
                  <a:pt x="30" y="633"/>
                </a:cubicBezTo>
                <a:cubicBezTo>
                  <a:pt x="412" y="633"/>
                  <a:pt x="412" y="633"/>
                  <a:pt x="412" y="633"/>
                </a:cubicBezTo>
                <a:cubicBezTo>
                  <a:pt x="427" y="633"/>
                  <a:pt x="442" y="618"/>
                  <a:pt x="442" y="618"/>
                </a:cubicBezTo>
                <a:cubicBezTo>
                  <a:pt x="442" y="604"/>
                  <a:pt x="427" y="589"/>
                  <a:pt x="412" y="589"/>
                </a:cubicBezTo>
                <a:close/>
                <a:moveTo>
                  <a:pt x="103" y="176"/>
                </a:moveTo>
                <a:lnTo>
                  <a:pt x="103" y="176"/>
                </a:lnTo>
                <a:cubicBezTo>
                  <a:pt x="103" y="147"/>
                  <a:pt x="103" y="44"/>
                  <a:pt x="103" y="44"/>
                </a:cubicBezTo>
                <a:cubicBezTo>
                  <a:pt x="339" y="44"/>
                  <a:pt x="339" y="44"/>
                  <a:pt x="339" y="44"/>
                </a:cubicBezTo>
                <a:cubicBezTo>
                  <a:pt x="339" y="44"/>
                  <a:pt x="339" y="147"/>
                  <a:pt x="339" y="176"/>
                </a:cubicBezTo>
                <a:cubicBezTo>
                  <a:pt x="339" y="235"/>
                  <a:pt x="295" y="280"/>
                  <a:pt x="236" y="280"/>
                </a:cubicBezTo>
                <a:cubicBezTo>
                  <a:pt x="206" y="280"/>
                  <a:pt x="206" y="280"/>
                  <a:pt x="206" y="280"/>
                </a:cubicBezTo>
                <a:cubicBezTo>
                  <a:pt x="148" y="280"/>
                  <a:pt x="103" y="235"/>
                  <a:pt x="103" y="176"/>
                </a:cubicBezTo>
                <a:close/>
                <a:moveTo>
                  <a:pt x="339" y="589"/>
                </a:moveTo>
                <a:lnTo>
                  <a:pt x="339" y="589"/>
                </a:lnTo>
                <a:cubicBezTo>
                  <a:pt x="103" y="589"/>
                  <a:pt x="103" y="589"/>
                  <a:pt x="103" y="589"/>
                </a:cubicBezTo>
                <a:cubicBezTo>
                  <a:pt x="103" y="589"/>
                  <a:pt x="103" y="486"/>
                  <a:pt x="103" y="456"/>
                </a:cubicBezTo>
                <a:cubicBezTo>
                  <a:pt x="103" y="397"/>
                  <a:pt x="148" y="353"/>
                  <a:pt x="206" y="353"/>
                </a:cubicBezTo>
                <a:cubicBezTo>
                  <a:pt x="236" y="353"/>
                  <a:pt x="236" y="353"/>
                  <a:pt x="236" y="353"/>
                </a:cubicBezTo>
                <a:cubicBezTo>
                  <a:pt x="295" y="353"/>
                  <a:pt x="339" y="397"/>
                  <a:pt x="339" y="456"/>
                </a:cubicBezTo>
                <a:cubicBezTo>
                  <a:pt x="339" y="486"/>
                  <a:pt x="339" y="589"/>
                  <a:pt x="339" y="589"/>
                </a:cubicBezTo>
                <a:close/>
              </a:path>
            </a:pathLst>
          </a:custGeom>
          <a:solidFill>
            <a:srgbClr val="008C95"/>
          </a:solidFill>
          <a:ln>
            <a:noFill/>
          </a:ln>
          <a:effectLst/>
          <a:extLst/>
        </p:spPr>
        <p:txBody>
          <a:bodyPr wrap="none" lIns="91408" tIns="45704" rIns="91408" bIns="45704" anchor="ctr"/>
          <a:lstStyle/>
          <a:p>
            <a:endParaRPr lang="en-US" sz="2700"/>
          </a:p>
        </p:txBody>
      </p:sp>
      <p:sp>
        <p:nvSpPr>
          <p:cNvPr id="47" name="CuadroTexto 11"/>
          <p:cNvSpPr>
            <a:spLocks/>
          </p:cNvSpPr>
          <p:nvPr/>
        </p:nvSpPr>
        <p:spPr>
          <a:xfrm>
            <a:off x="1399765" y="3160484"/>
            <a:ext cx="3766932" cy="3710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9992" tIns="44991" rIns="89992" bIns="44991" numCol="1" spcCol="900000" anchor="t" anchorCtr="0" compatLnSpc="0">
            <a:noAutofit/>
          </a:bodyPr>
          <a:lstStyle/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dirty="0" smtClean="0"/>
              <a:t>Notificaciones Latinia 24online y 24móvil</a:t>
            </a:r>
          </a:p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400" dirty="0"/>
          </a:p>
          <a:p>
            <a:pPr defTabSz="914309">
              <a:buSzPct val="8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1400" dirty="0" smtClean="0"/>
              <a:t> </a:t>
            </a:r>
            <a:endParaRPr lang="es-MX" sz="1200" kern="0" dirty="0">
              <a:solidFill>
                <a:srgbClr val="000000"/>
              </a:solidFill>
              <a:latin typeface="+mj-lt"/>
              <a:ea typeface="Microsoft YaHei" pitchFamily="2"/>
              <a:cs typeface="Arial" pitchFamily="2"/>
            </a:endParaRPr>
          </a:p>
        </p:txBody>
      </p:sp>
      <p:grpSp>
        <p:nvGrpSpPr>
          <p:cNvPr id="48" name="Group 143"/>
          <p:cNvGrpSpPr/>
          <p:nvPr/>
        </p:nvGrpSpPr>
        <p:grpSpPr>
          <a:xfrm>
            <a:off x="1148586" y="4386044"/>
            <a:ext cx="212278" cy="236617"/>
            <a:chOff x="4427654" y="3049909"/>
            <a:chExt cx="464344" cy="464344"/>
          </a:xfrm>
          <a:solidFill>
            <a:srgbClr val="008C95"/>
          </a:solidFill>
        </p:grpSpPr>
        <p:sp>
          <p:nvSpPr>
            <p:cNvPr id="49" name="AutoShape 123"/>
            <p:cNvSpPr>
              <a:spLocks/>
            </p:cNvSpPr>
            <p:nvPr/>
          </p:nvSpPr>
          <p:spPr bwMode="auto">
            <a:xfrm>
              <a:off x="4427654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50" name="AutoShape 124"/>
            <p:cNvSpPr>
              <a:spLocks/>
            </p:cNvSpPr>
            <p:nvPr/>
          </p:nvSpPr>
          <p:spPr bwMode="auto">
            <a:xfrm>
              <a:off x="4558623" y="3180084"/>
              <a:ext cx="203200" cy="203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51" name="AutoShape 125"/>
            <p:cNvSpPr>
              <a:spLocks/>
            </p:cNvSpPr>
            <p:nvPr/>
          </p:nvSpPr>
          <p:spPr bwMode="auto">
            <a:xfrm>
              <a:off x="4601485" y="3223740"/>
              <a:ext cx="116682" cy="1166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52" name="Group 143"/>
          <p:cNvGrpSpPr/>
          <p:nvPr/>
        </p:nvGrpSpPr>
        <p:grpSpPr>
          <a:xfrm>
            <a:off x="1148586" y="3195270"/>
            <a:ext cx="212278" cy="236617"/>
            <a:chOff x="4427654" y="3049909"/>
            <a:chExt cx="464344" cy="464344"/>
          </a:xfrm>
          <a:solidFill>
            <a:srgbClr val="008C95"/>
          </a:solidFill>
        </p:grpSpPr>
        <p:sp>
          <p:nvSpPr>
            <p:cNvPr id="53" name="AutoShape 123"/>
            <p:cNvSpPr>
              <a:spLocks/>
            </p:cNvSpPr>
            <p:nvPr/>
          </p:nvSpPr>
          <p:spPr bwMode="auto">
            <a:xfrm>
              <a:off x="4427654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54" name="AutoShape 124"/>
            <p:cNvSpPr>
              <a:spLocks/>
            </p:cNvSpPr>
            <p:nvPr/>
          </p:nvSpPr>
          <p:spPr bwMode="auto">
            <a:xfrm>
              <a:off x="4558623" y="3180084"/>
              <a:ext cx="203200" cy="203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55" name="AutoShape 125"/>
            <p:cNvSpPr>
              <a:spLocks/>
            </p:cNvSpPr>
            <p:nvPr/>
          </p:nvSpPr>
          <p:spPr bwMode="auto">
            <a:xfrm>
              <a:off x="4601485" y="3223740"/>
              <a:ext cx="116682" cy="1166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45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7BCCA-DCB0-09CB-58BD-39DD6026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232" y="419725"/>
            <a:ext cx="6347085" cy="566426"/>
          </a:xfrm>
        </p:spPr>
        <p:txBody>
          <a:bodyPr>
            <a:normAutofit/>
          </a:bodyPr>
          <a:lstStyle/>
          <a:p>
            <a:r>
              <a:rPr lang="es-EC" sz="2800" b="1" dirty="0" smtClean="0">
                <a:solidFill>
                  <a:srgbClr val="009999"/>
                </a:solidFill>
              </a:rPr>
              <a:t>Consulta y pago Citaciones</a:t>
            </a:r>
            <a:endParaRPr lang="es-EC" sz="2800" b="1" dirty="0">
              <a:solidFill>
                <a:srgbClr val="009999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14" y="171552"/>
            <a:ext cx="2790823" cy="37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3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7BCCA-DCB0-09CB-58BD-39DD6026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232" y="419725"/>
            <a:ext cx="6347085" cy="566426"/>
          </a:xfrm>
        </p:spPr>
        <p:txBody>
          <a:bodyPr>
            <a:normAutofit fontScale="90000"/>
          </a:bodyPr>
          <a:lstStyle/>
          <a:p>
            <a:r>
              <a:rPr lang="es-EC" sz="2800" b="1" dirty="0" smtClean="0">
                <a:solidFill>
                  <a:srgbClr val="009999"/>
                </a:solidFill>
              </a:rPr>
              <a:t>Matriculación del servicio – convenios de pago</a:t>
            </a:r>
            <a:endParaRPr lang="es-EC" sz="2800" b="1" dirty="0">
              <a:solidFill>
                <a:srgbClr val="009999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14" y="171552"/>
            <a:ext cx="2790823" cy="37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1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7BCCA-DCB0-09CB-58BD-39DD6026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232" y="419725"/>
            <a:ext cx="6347085" cy="566426"/>
          </a:xfrm>
        </p:spPr>
        <p:txBody>
          <a:bodyPr>
            <a:normAutofit/>
          </a:bodyPr>
          <a:lstStyle/>
          <a:p>
            <a:r>
              <a:rPr lang="es-EC" sz="2800" b="1" dirty="0" smtClean="0">
                <a:solidFill>
                  <a:srgbClr val="009999"/>
                </a:solidFill>
              </a:rPr>
              <a:t>Matriculación del servicio - solicitudes</a:t>
            </a:r>
            <a:endParaRPr lang="es-EC" sz="2800" b="1" dirty="0">
              <a:solidFill>
                <a:srgbClr val="009999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14" y="171552"/>
            <a:ext cx="2790823" cy="37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41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7BCCA-DCB0-09CB-58BD-39DD6026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232" y="419725"/>
            <a:ext cx="6347085" cy="566426"/>
          </a:xfrm>
        </p:spPr>
        <p:txBody>
          <a:bodyPr>
            <a:normAutofit/>
          </a:bodyPr>
          <a:lstStyle/>
          <a:p>
            <a:r>
              <a:rPr lang="es-EC" sz="2800" b="1" dirty="0" smtClean="0">
                <a:solidFill>
                  <a:srgbClr val="009999"/>
                </a:solidFill>
              </a:rPr>
              <a:t>Matriculación del servicio</a:t>
            </a:r>
            <a:endParaRPr lang="es-EC" sz="2800" b="1" dirty="0">
              <a:solidFill>
                <a:srgbClr val="009999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14" y="171552"/>
            <a:ext cx="2790823" cy="370842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205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7BCCA-DCB0-09CB-58BD-39DD6026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232" y="419725"/>
            <a:ext cx="6347085" cy="566426"/>
          </a:xfrm>
        </p:spPr>
        <p:txBody>
          <a:bodyPr>
            <a:normAutofit/>
          </a:bodyPr>
          <a:lstStyle/>
          <a:p>
            <a:r>
              <a:rPr lang="es-EC" sz="2800" b="1" dirty="0" smtClean="0">
                <a:solidFill>
                  <a:srgbClr val="009999"/>
                </a:solidFill>
              </a:rPr>
              <a:t>Matriculación del servicio</a:t>
            </a:r>
            <a:endParaRPr lang="es-EC" sz="2800" b="1" dirty="0">
              <a:solidFill>
                <a:srgbClr val="009999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14" y="171552"/>
            <a:ext cx="2790823" cy="37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29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7BCCA-DCB0-09CB-58BD-39DD6026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232" y="419725"/>
            <a:ext cx="6347085" cy="566426"/>
          </a:xfrm>
        </p:spPr>
        <p:txBody>
          <a:bodyPr>
            <a:normAutofit/>
          </a:bodyPr>
          <a:lstStyle/>
          <a:p>
            <a:r>
              <a:rPr lang="es-EC" sz="2800" b="1" dirty="0" smtClean="0">
                <a:solidFill>
                  <a:srgbClr val="009999"/>
                </a:solidFill>
              </a:rPr>
              <a:t>Matriculación del servicio</a:t>
            </a:r>
            <a:endParaRPr lang="es-EC" sz="2800" b="1" dirty="0">
              <a:solidFill>
                <a:srgbClr val="009999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14" y="171552"/>
            <a:ext cx="2790823" cy="370842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287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7BCCA-DCB0-09CB-58BD-39DD6026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523" y="2836353"/>
            <a:ext cx="6347085" cy="566426"/>
          </a:xfrm>
        </p:spPr>
        <p:txBody>
          <a:bodyPr>
            <a:normAutofit/>
          </a:bodyPr>
          <a:lstStyle/>
          <a:p>
            <a:r>
              <a:rPr lang="es-EC" sz="2800" b="1" dirty="0" smtClean="0">
                <a:solidFill>
                  <a:srgbClr val="009999"/>
                </a:solidFill>
              </a:rPr>
              <a:t>¡Gracias!</a:t>
            </a:r>
            <a:endParaRPr lang="es-EC" sz="2800" b="1" dirty="0">
              <a:solidFill>
                <a:srgbClr val="009999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14" y="171552"/>
            <a:ext cx="2790823" cy="37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07072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7D21EA6EEE774BA0B3304BAB5B0202" ma:contentTypeVersion="13" ma:contentTypeDescription="Crear nuevo documento." ma:contentTypeScope="" ma:versionID="b4e84321185957649b32dbc986801ae8">
  <xsd:schema xmlns:xsd="http://www.w3.org/2001/XMLSchema" xmlns:xs="http://www.w3.org/2001/XMLSchema" xmlns:p="http://schemas.microsoft.com/office/2006/metadata/properties" xmlns:ns3="6026327b-c314-4909-befc-a4a98577181e" xmlns:ns4="b6e5a916-dccc-4b33-8fba-9c21ee045b9d" targetNamespace="http://schemas.microsoft.com/office/2006/metadata/properties" ma:root="true" ma:fieldsID="52216005ab9ececd4be048d36868afc4" ns3:_="" ns4:_="">
    <xsd:import namespace="6026327b-c314-4909-befc-a4a98577181e"/>
    <xsd:import namespace="b6e5a916-dccc-4b33-8fba-9c21ee045b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26327b-c314-4909-befc-a4a9857718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e5a916-dccc-4b33-8fba-9c21ee045b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EC6D59-AC90-42C7-8E1F-77636AB767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26327b-c314-4909-befc-a4a98577181e"/>
    <ds:schemaRef ds:uri="b6e5a916-dccc-4b33-8fba-9c21ee045b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6BA363-66B9-42DC-8A01-5A56BCEC53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0EF61E-D7A3-4D30-99CA-2255E5AC0D99}">
  <ds:schemaRefs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6026327b-c314-4909-befc-a4a98577181e"/>
    <ds:schemaRef ds:uri="http://schemas.microsoft.com/office/infopath/2007/PartnerControls"/>
    <ds:schemaRef ds:uri="http://purl.org/dc/dcmitype/"/>
    <ds:schemaRef ds:uri="b6e5a916-dccc-4b33-8fba-9c21ee045b9d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4549</TotalTime>
  <Words>123</Words>
  <Application>Microsoft Office PowerPoint</Application>
  <PresentationFormat>Panorámica</PresentationFormat>
  <Paragraphs>33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Microsoft YaHei</vt:lpstr>
      <vt:lpstr>Arial</vt:lpstr>
      <vt:lpstr>Calibri</vt:lpstr>
      <vt:lpstr>Calibri Light</vt:lpstr>
      <vt:lpstr>Gill Sans</vt:lpstr>
      <vt:lpstr>Roboto</vt:lpstr>
      <vt:lpstr>1_Tema de Office</vt:lpstr>
      <vt:lpstr>Presentación de PowerPoint</vt:lpstr>
      <vt:lpstr>Consulta y pago Citaciones</vt:lpstr>
      <vt:lpstr>Matriculación del servicio – convenios de pago</vt:lpstr>
      <vt:lpstr>Matriculación del servicio - solicitudes</vt:lpstr>
      <vt:lpstr>Matriculación del servicio</vt:lpstr>
      <vt:lpstr>Matriculación del servicio</vt:lpstr>
      <vt:lpstr>Matriculación del servicio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William Mero Lascano</dc:creator>
  <cp:lastModifiedBy>Wendy Cedeño Ley</cp:lastModifiedBy>
  <cp:revision>461</cp:revision>
  <dcterms:created xsi:type="dcterms:W3CDTF">2021-12-23T21:02:48Z</dcterms:created>
  <dcterms:modified xsi:type="dcterms:W3CDTF">2022-09-30T16:38:21Z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0x010100277D21EA6EEE774BA0B3304BAB5B0202</vt:lpwstr>
  </property>
</Properties>
</file>