
<file path=[Content_Types].xml><?xml version="1.0" encoding="utf-8"?>
<Types xmlns="http://schemas.openxmlformats.org/package/2006/content-types">
  <Default Extension="png" ContentType="image/png"/>
  <Default Extension="wmf" ContentType="image/x-e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F8D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07/27/2023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96" y="2095388"/>
            <a:ext cx="3728284" cy="495411"/>
          </a:xfrm>
          <a:prstGeom prst="rect">
            <a:avLst/>
          </a:prstGeom>
        </p:spPr>
      </p:pic>
      <p:grpSp>
        <p:nvGrpSpPr>
          <p:cNvPr id="10" name="Grupo 16"/>
          <p:cNvGrpSpPr/>
          <p:nvPr/>
        </p:nvGrpSpPr>
        <p:grpSpPr>
          <a:xfrm>
            <a:off x="10737273" y="93488"/>
            <a:ext cx="1302328" cy="1392412"/>
            <a:chOff x="458640" y="755639"/>
            <a:chExt cx="3731039" cy="4290776"/>
          </a:xfrm>
        </p:grpSpPr>
        <p:grpSp>
          <p:nvGrpSpPr>
            <p:cNvPr id="11" name="Grupo 5"/>
            <p:cNvGrpSpPr/>
            <p:nvPr/>
          </p:nvGrpSpPr>
          <p:grpSpPr>
            <a:xfrm>
              <a:off x="861119" y="755639"/>
              <a:ext cx="2926079" cy="3543480"/>
              <a:chOff x="861119" y="755639"/>
              <a:chExt cx="2926079" cy="3543480"/>
            </a:xfrm>
          </p:grpSpPr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</a:blip>
              <a:srcRect b="18947"/>
              <a:stretch>
                <a:fillRect/>
              </a:stretch>
            </p:blipFill>
            <p:spPr>
              <a:xfrm>
                <a:off x="861119" y="755639"/>
                <a:ext cx="2926079" cy="3543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Imagen 11"/>
              <p:cNvPicPr>
                <a:picLocks noChangeAspect="1"/>
              </p:cNvPicPr>
              <p:nvPr/>
            </p:nvPicPr>
            <p:blipFill>
              <a:blip r:embed="rId4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2048760" y="1972440"/>
                <a:ext cx="508320" cy="515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Rectángulo 6"/>
            <p:cNvSpPr/>
            <p:nvPr/>
          </p:nvSpPr>
          <p:spPr>
            <a:xfrm>
              <a:off x="1609920" y="4690079"/>
              <a:ext cx="181822" cy="35633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89988" tIns="44994" rIns="89988" bIns="44994" anchor="t" anchorCtr="0" compatLnSpc="0">
              <a:spAutoFit/>
            </a:bodyPr>
            <a:lstStyle/>
            <a:p>
              <a:pPr hangingPunct="0"/>
              <a:endParaRPr lang="es-MX"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3" name="Conector recto 15"/>
            <p:cNvSpPr/>
            <p:nvPr/>
          </p:nvSpPr>
          <p:spPr>
            <a:xfrm>
              <a:off x="458640" y="4573440"/>
              <a:ext cx="3731039" cy="0"/>
            </a:xfrm>
            <a:prstGeom prst="line">
              <a:avLst/>
            </a:prstGeom>
            <a:noFill/>
            <a:ln w="38160">
              <a:solidFill>
                <a:srgbClr val="FFC000"/>
              </a:solidFill>
              <a:prstDash val="solid"/>
              <a:miter/>
            </a:ln>
          </p:spPr>
          <p:txBody>
            <a:bodyPr vert="horz" wrap="square" lIns="89988" tIns="44994" rIns="89988" bIns="44994" anchor="ctr" anchorCtr="1" compatLnSpc="0">
              <a:noAutofit/>
            </a:bodyPr>
            <a:lstStyle/>
            <a:p>
              <a:pPr hangingPunct="0"/>
              <a:endParaRPr lang="es-MX"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810" y="2752604"/>
            <a:ext cx="2620190" cy="24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500251"/>
            <a:ext cx="8031330" cy="476693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solidFill>
                  <a:srgbClr val="009999"/>
                </a:solidFill>
              </a:rPr>
              <a:t>Junta de Beneficencia de Guayaquil</a:t>
            </a:r>
            <a:endParaRPr lang="es-EC" sz="3200" b="1" dirty="0">
              <a:solidFill>
                <a:srgbClr val="009999"/>
              </a:solidFill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E491266-3CD6-4965-8073-23E992C2E9AF}"/>
              </a:ext>
            </a:extLst>
          </p:cNvPr>
          <p:cNvGrpSpPr/>
          <p:nvPr/>
        </p:nvGrpSpPr>
        <p:grpSpPr>
          <a:xfrm>
            <a:off x="1031965" y="1637877"/>
            <a:ext cx="10229850" cy="2609850"/>
            <a:chOff x="914400" y="2079625"/>
            <a:chExt cx="10636250" cy="2609850"/>
          </a:xfrm>
        </p:grpSpPr>
        <p:sp>
          <p:nvSpPr>
            <p:cNvPr id="5" name="Arrow: Chevron 2">
              <a:extLst>
                <a:ext uri="{FF2B5EF4-FFF2-40B4-BE49-F238E27FC236}">
                  <a16:creationId xmlns:a16="http://schemas.microsoft.com/office/drawing/2014/main" id="{C4940865-309A-435A-80F3-80104F6D24F2}"/>
                </a:ext>
              </a:extLst>
            </p:cNvPr>
            <p:cNvSpPr/>
            <p:nvPr/>
          </p:nvSpPr>
          <p:spPr>
            <a:xfrm>
              <a:off x="914400" y="2079625"/>
              <a:ext cx="3009645" cy="2609850"/>
            </a:xfrm>
            <a:prstGeom prst="chevron">
              <a:avLst>
                <a:gd name="adj" fmla="val 26399"/>
              </a:avLst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F8D83CA8-F2D6-4B98-8BB8-70088C5E481F}"/>
                </a:ext>
              </a:extLst>
            </p:cNvPr>
            <p:cNvSpPr/>
            <p:nvPr/>
          </p:nvSpPr>
          <p:spPr>
            <a:xfrm>
              <a:off x="3459315" y="2079625"/>
              <a:ext cx="3009645" cy="2609850"/>
            </a:xfrm>
            <a:prstGeom prst="chevron">
              <a:avLst>
                <a:gd name="adj" fmla="val 26399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249443B9-17FB-465A-B335-F0C483849F03}"/>
                </a:ext>
              </a:extLst>
            </p:cNvPr>
            <p:cNvSpPr/>
            <p:nvPr/>
          </p:nvSpPr>
          <p:spPr>
            <a:xfrm>
              <a:off x="6002244" y="2079625"/>
              <a:ext cx="3009645" cy="2609850"/>
            </a:xfrm>
            <a:prstGeom prst="chevron">
              <a:avLst>
                <a:gd name="adj" fmla="val 263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CE687C4-67D4-459C-8082-2ACCCF0BF0EE}"/>
                </a:ext>
              </a:extLst>
            </p:cNvPr>
            <p:cNvSpPr/>
            <p:nvPr/>
          </p:nvSpPr>
          <p:spPr>
            <a:xfrm>
              <a:off x="8541005" y="2079625"/>
              <a:ext cx="3009645" cy="2609850"/>
            </a:xfrm>
            <a:prstGeom prst="chevron">
              <a:avLst>
                <a:gd name="adj" fmla="val 2639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12">
            <a:extLst>
              <a:ext uri="{FF2B5EF4-FFF2-40B4-BE49-F238E27FC236}">
                <a16:creationId xmlns:a16="http://schemas.microsoft.com/office/drawing/2014/main" id="{81CA2723-1ACF-4A01-8803-6770F86ECAFE}"/>
              </a:ext>
            </a:extLst>
          </p:cNvPr>
          <p:cNvSpPr txBox="1"/>
          <p:nvPr/>
        </p:nvSpPr>
        <p:spPr>
          <a:xfrm>
            <a:off x="1671675" y="3058948"/>
            <a:ext cx="181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Colegios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cxnSp>
        <p:nvCxnSpPr>
          <p:cNvPr id="47" name="Conector recto 46"/>
          <p:cNvCxnSpPr/>
          <p:nvPr/>
        </p:nvCxnSpPr>
        <p:spPr>
          <a:xfrm flipV="1">
            <a:off x="1128352" y="976944"/>
            <a:ext cx="5686323" cy="4843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Freeform 947">
            <a:extLst>
              <a:ext uri="{FF2B5EF4-FFF2-40B4-BE49-F238E27FC236}">
                <a16:creationId xmlns:a16="http://schemas.microsoft.com/office/drawing/2014/main" id="{68563F3C-EDD9-4A8F-93D3-2F812D0AFD7D}"/>
              </a:ext>
            </a:extLst>
          </p:cNvPr>
          <p:cNvSpPr>
            <a:spLocks noEditPoints="1"/>
          </p:cNvSpPr>
          <p:nvPr/>
        </p:nvSpPr>
        <p:spPr bwMode="auto">
          <a:xfrm>
            <a:off x="2140552" y="2092287"/>
            <a:ext cx="975727" cy="739095"/>
          </a:xfrm>
          <a:custGeom>
            <a:avLst/>
            <a:gdLst>
              <a:gd name="T0" fmla="*/ 431 w 442"/>
              <a:gd name="T1" fmla="*/ 94 h 323"/>
              <a:gd name="T2" fmla="*/ 229 w 442"/>
              <a:gd name="T3" fmla="*/ 3 h 323"/>
              <a:gd name="T4" fmla="*/ 213 w 442"/>
              <a:gd name="T5" fmla="*/ 3 h 323"/>
              <a:gd name="T6" fmla="*/ 11 w 442"/>
              <a:gd name="T7" fmla="*/ 94 h 323"/>
              <a:gd name="T8" fmla="*/ 0 w 442"/>
              <a:gd name="T9" fmla="*/ 110 h 323"/>
              <a:gd name="T10" fmla="*/ 11 w 442"/>
              <a:gd name="T11" fmla="*/ 128 h 323"/>
              <a:gd name="T12" fmla="*/ 29 w 442"/>
              <a:gd name="T13" fmla="*/ 136 h 323"/>
              <a:gd name="T14" fmla="*/ 29 w 442"/>
              <a:gd name="T15" fmla="*/ 204 h 323"/>
              <a:gd name="T16" fmla="*/ 41 w 442"/>
              <a:gd name="T17" fmla="*/ 216 h 323"/>
              <a:gd name="T18" fmla="*/ 53 w 442"/>
              <a:gd name="T19" fmla="*/ 204 h 323"/>
              <a:gd name="T20" fmla="*/ 53 w 442"/>
              <a:gd name="T21" fmla="*/ 148 h 323"/>
              <a:gd name="T22" fmla="*/ 82 w 442"/>
              <a:gd name="T23" fmla="*/ 164 h 323"/>
              <a:gd name="T24" fmla="*/ 82 w 442"/>
              <a:gd name="T25" fmla="*/ 246 h 323"/>
              <a:gd name="T26" fmla="*/ 84 w 442"/>
              <a:gd name="T27" fmla="*/ 255 h 323"/>
              <a:gd name="T28" fmla="*/ 218 w 442"/>
              <a:gd name="T29" fmla="*/ 323 h 323"/>
              <a:gd name="T30" fmla="*/ 353 w 442"/>
              <a:gd name="T31" fmla="*/ 254 h 323"/>
              <a:gd name="T32" fmla="*/ 356 w 442"/>
              <a:gd name="T33" fmla="*/ 246 h 323"/>
              <a:gd name="T34" fmla="*/ 356 w 442"/>
              <a:gd name="T35" fmla="*/ 167 h 323"/>
              <a:gd name="T36" fmla="*/ 432 w 442"/>
              <a:gd name="T37" fmla="*/ 128 h 323"/>
              <a:gd name="T38" fmla="*/ 442 w 442"/>
              <a:gd name="T39" fmla="*/ 110 h 323"/>
              <a:gd name="T40" fmla="*/ 431 w 442"/>
              <a:gd name="T41" fmla="*/ 94 h 323"/>
              <a:gd name="T42" fmla="*/ 322 w 442"/>
              <a:gd name="T43" fmla="*/ 240 h 323"/>
              <a:gd name="T44" fmla="*/ 219 w 442"/>
              <a:gd name="T45" fmla="*/ 289 h 323"/>
              <a:gd name="T46" fmla="*/ 115 w 442"/>
              <a:gd name="T47" fmla="*/ 240 h 323"/>
              <a:gd name="T48" fmla="*/ 115 w 442"/>
              <a:gd name="T49" fmla="*/ 181 h 323"/>
              <a:gd name="T50" fmla="*/ 212 w 442"/>
              <a:gd name="T51" fmla="*/ 230 h 323"/>
              <a:gd name="T52" fmla="*/ 221 w 442"/>
              <a:gd name="T53" fmla="*/ 232 h 323"/>
              <a:gd name="T54" fmla="*/ 230 w 442"/>
              <a:gd name="T55" fmla="*/ 230 h 323"/>
              <a:gd name="T56" fmla="*/ 322 w 442"/>
              <a:gd name="T57" fmla="*/ 184 h 323"/>
              <a:gd name="T58" fmla="*/ 322 w 442"/>
              <a:gd name="T59" fmla="*/ 240 h 323"/>
              <a:gd name="T60" fmla="*/ 221 w 442"/>
              <a:gd name="T61" fmla="*/ 192 h 323"/>
              <a:gd name="T62" fmla="*/ 64 w 442"/>
              <a:gd name="T63" fmla="*/ 112 h 323"/>
              <a:gd name="T64" fmla="*/ 221 w 442"/>
              <a:gd name="T65" fmla="*/ 41 h 323"/>
              <a:gd name="T66" fmla="*/ 379 w 442"/>
              <a:gd name="T67" fmla="*/ 112 h 323"/>
              <a:gd name="T68" fmla="*/ 221 w 442"/>
              <a:gd name="T69" fmla="*/ 192 h 323"/>
              <a:gd name="T70" fmla="*/ 53 w 442"/>
              <a:gd name="T71" fmla="*/ 232 h 323"/>
              <a:gd name="T72" fmla="*/ 58 w 442"/>
              <a:gd name="T73" fmla="*/ 245 h 323"/>
              <a:gd name="T74" fmla="*/ 53 w 442"/>
              <a:gd name="T75" fmla="*/ 259 h 323"/>
              <a:gd name="T76" fmla="*/ 39 w 442"/>
              <a:gd name="T77" fmla="*/ 264 h 323"/>
              <a:gd name="T78" fmla="*/ 26 w 442"/>
              <a:gd name="T79" fmla="*/ 259 h 323"/>
              <a:gd name="T80" fmla="*/ 20 w 442"/>
              <a:gd name="T81" fmla="*/ 245 h 323"/>
              <a:gd name="T82" fmla="*/ 26 w 442"/>
              <a:gd name="T83" fmla="*/ 232 h 323"/>
              <a:gd name="T84" fmla="*/ 39 w 442"/>
              <a:gd name="T85" fmla="*/ 226 h 323"/>
              <a:gd name="T86" fmla="*/ 53 w 442"/>
              <a:gd name="T87" fmla="*/ 23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2" h="323">
                <a:moveTo>
                  <a:pt x="431" y="94"/>
                </a:moveTo>
                <a:cubicBezTo>
                  <a:pt x="229" y="3"/>
                  <a:pt x="229" y="3"/>
                  <a:pt x="229" y="3"/>
                </a:cubicBezTo>
                <a:cubicBezTo>
                  <a:pt x="224" y="0"/>
                  <a:pt x="218" y="0"/>
                  <a:pt x="213" y="3"/>
                </a:cubicBezTo>
                <a:cubicBezTo>
                  <a:pt x="11" y="94"/>
                  <a:pt x="11" y="94"/>
                  <a:pt x="11" y="94"/>
                </a:cubicBezTo>
                <a:cubicBezTo>
                  <a:pt x="5" y="97"/>
                  <a:pt x="0" y="103"/>
                  <a:pt x="0" y="110"/>
                </a:cubicBezTo>
                <a:cubicBezTo>
                  <a:pt x="0" y="118"/>
                  <a:pt x="5" y="125"/>
                  <a:pt x="11" y="128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29" y="204"/>
                  <a:pt x="29" y="204"/>
                  <a:pt x="29" y="204"/>
                </a:cubicBezTo>
                <a:cubicBezTo>
                  <a:pt x="29" y="210"/>
                  <a:pt x="34" y="216"/>
                  <a:pt x="41" y="216"/>
                </a:cubicBezTo>
                <a:cubicBezTo>
                  <a:pt x="47" y="216"/>
                  <a:pt x="53" y="210"/>
                  <a:pt x="53" y="204"/>
                </a:cubicBezTo>
                <a:cubicBezTo>
                  <a:pt x="53" y="148"/>
                  <a:pt x="53" y="148"/>
                  <a:pt x="53" y="148"/>
                </a:cubicBezTo>
                <a:cubicBezTo>
                  <a:pt x="82" y="164"/>
                  <a:pt x="82" y="164"/>
                  <a:pt x="82" y="164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49"/>
                  <a:pt x="83" y="252"/>
                  <a:pt x="84" y="255"/>
                </a:cubicBezTo>
                <a:cubicBezTo>
                  <a:pt x="86" y="258"/>
                  <a:pt x="130" y="323"/>
                  <a:pt x="218" y="323"/>
                </a:cubicBezTo>
                <a:cubicBezTo>
                  <a:pt x="309" y="323"/>
                  <a:pt x="351" y="257"/>
                  <a:pt x="353" y="254"/>
                </a:cubicBezTo>
                <a:cubicBezTo>
                  <a:pt x="355" y="252"/>
                  <a:pt x="356" y="249"/>
                  <a:pt x="356" y="246"/>
                </a:cubicBezTo>
                <a:cubicBezTo>
                  <a:pt x="356" y="167"/>
                  <a:pt x="356" y="167"/>
                  <a:pt x="356" y="167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8" y="125"/>
                  <a:pt x="442" y="118"/>
                  <a:pt x="442" y="110"/>
                </a:cubicBezTo>
                <a:cubicBezTo>
                  <a:pt x="442" y="103"/>
                  <a:pt x="438" y="97"/>
                  <a:pt x="431" y="94"/>
                </a:cubicBezTo>
                <a:close/>
                <a:moveTo>
                  <a:pt x="322" y="240"/>
                </a:moveTo>
                <a:cubicBezTo>
                  <a:pt x="312" y="252"/>
                  <a:pt x="280" y="289"/>
                  <a:pt x="219" y="289"/>
                </a:cubicBezTo>
                <a:cubicBezTo>
                  <a:pt x="159" y="289"/>
                  <a:pt x="125" y="252"/>
                  <a:pt x="115" y="240"/>
                </a:cubicBezTo>
                <a:cubicBezTo>
                  <a:pt x="115" y="181"/>
                  <a:pt x="115" y="181"/>
                  <a:pt x="115" y="181"/>
                </a:cubicBezTo>
                <a:cubicBezTo>
                  <a:pt x="212" y="230"/>
                  <a:pt x="212" y="230"/>
                  <a:pt x="212" y="230"/>
                </a:cubicBezTo>
                <a:cubicBezTo>
                  <a:pt x="215" y="232"/>
                  <a:pt x="218" y="232"/>
                  <a:pt x="221" y="232"/>
                </a:cubicBezTo>
                <a:cubicBezTo>
                  <a:pt x="224" y="232"/>
                  <a:pt x="227" y="232"/>
                  <a:pt x="230" y="230"/>
                </a:cubicBezTo>
                <a:cubicBezTo>
                  <a:pt x="322" y="184"/>
                  <a:pt x="322" y="184"/>
                  <a:pt x="322" y="184"/>
                </a:cubicBezTo>
                <a:lnTo>
                  <a:pt x="322" y="240"/>
                </a:lnTo>
                <a:close/>
                <a:moveTo>
                  <a:pt x="221" y="192"/>
                </a:moveTo>
                <a:cubicBezTo>
                  <a:pt x="64" y="112"/>
                  <a:pt x="64" y="112"/>
                  <a:pt x="64" y="112"/>
                </a:cubicBezTo>
                <a:cubicBezTo>
                  <a:pt x="221" y="41"/>
                  <a:pt x="221" y="41"/>
                  <a:pt x="221" y="41"/>
                </a:cubicBezTo>
                <a:cubicBezTo>
                  <a:pt x="379" y="112"/>
                  <a:pt x="379" y="112"/>
                  <a:pt x="379" y="112"/>
                </a:cubicBezTo>
                <a:lnTo>
                  <a:pt x="221" y="192"/>
                </a:lnTo>
                <a:close/>
                <a:moveTo>
                  <a:pt x="53" y="232"/>
                </a:moveTo>
                <a:cubicBezTo>
                  <a:pt x="56" y="235"/>
                  <a:pt x="58" y="240"/>
                  <a:pt x="58" y="245"/>
                </a:cubicBezTo>
                <a:cubicBezTo>
                  <a:pt x="58" y="250"/>
                  <a:pt x="56" y="255"/>
                  <a:pt x="53" y="259"/>
                </a:cubicBezTo>
                <a:cubicBezTo>
                  <a:pt x="49" y="262"/>
                  <a:pt x="44" y="264"/>
                  <a:pt x="39" y="264"/>
                </a:cubicBezTo>
                <a:cubicBezTo>
                  <a:pt x="34" y="264"/>
                  <a:pt x="29" y="262"/>
                  <a:pt x="26" y="259"/>
                </a:cubicBezTo>
                <a:cubicBezTo>
                  <a:pt x="22" y="255"/>
                  <a:pt x="20" y="250"/>
                  <a:pt x="20" y="245"/>
                </a:cubicBezTo>
                <a:cubicBezTo>
                  <a:pt x="20" y="240"/>
                  <a:pt x="22" y="235"/>
                  <a:pt x="26" y="232"/>
                </a:cubicBezTo>
                <a:cubicBezTo>
                  <a:pt x="29" y="228"/>
                  <a:pt x="34" y="226"/>
                  <a:pt x="39" y="226"/>
                </a:cubicBezTo>
                <a:cubicBezTo>
                  <a:pt x="44" y="226"/>
                  <a:pt x="49" y="228"/>
                  <a:pt x="5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842" tIns="22921" rIns="45842" bIns="22921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0" name="AutoShape 45">
            <a:extLst>
              <a:ext uri="{FF2B5EF4-FFF2-40B4-BE49-F238E27FC236}">
                <a16:creationId xmlns:a16="http://schemas.microsoft.com/office/drawing/2014/main" id="{10F98B80-5BB1-4028-B9B3-3CD2661E4011}"/>
              </a:ext>
            </a:extLst>
          </p:cNvPr>
          <p:cNvSpPr>
            <a:spLocks/>
          </p:cNvSpPr>
          <p:nvPr/>
        </p:nvSpPr>
        <p:spPr bwMode="auto">
          <a:xfrm>
            <a:off x="4775158" y="2001272"/>
            <a:ext cx="740083" cy="82434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78" y="8467"/>
                </a:moveTo>
                <a:cubicBezTo>
                  <a:pt x="20642" y="8467"/>
                  <a:pt x="20953" y="8597"/>
                  <a:pt x="21212" y="8852"/>
                </a:cubicBezTo>
                <a:cubicBezTo>
                  <a:pt x="21470" y="9111"/>
                  <a:pt x="21599" y="9422"/>
                  <a:pt x="21599" y="9786"/>
                </a:cubicBezTo>
                <a:lnTo>
                  <a:pt x="21599" y="11813"/>
                </a:lnTo>
                <a:cubicBezTo>
                  <a:pt x="21599" y="12180"/>
                  <a:pt x="21470" y="12489"/>
                  <a:pt x="21212" y="12747"/>
                </a:cubicBezTo>
                <a:cubicBezTo>
                  <a:pt x="20953" y="13005"/>
                  <a:pt x="20642" y="13135"/>
                  <a:pt x="20278" y="13135"/>
                </a:cubicBezTo>
                <a:lnTo>
                  <a:pt x="13133" y="13135"/>
                </a:lnTo>
                <a:lnTo>
                  <a:pt x="13133" y="20251"/>
                </a:lnTo>
                <a:cubicBezTo>
                  <a:pt x="13133" y="20636"/>
                  <a:pt x="13004" y="20956"/>
                  <a:pt x="12746" y="21212"/>
                </a:cubicBezTo>
                <a:cubicBezTo>
                  <a:pt x="12487" y="21470"/>
                  <a:pt x="12176" y="21599"/>
                  <a:pt x="11811" y="21599"/>
                </a:cubicBezTo>
                <a:lnTo>
                  <a:pt x="9787" y="21599"/>
                </a:lnTo>
                <a:cubicBezTo>
                  <a:pt x="9423" y="21599"/>
                  <a:pt x="9112" y="21470"/>
                  <a:pt x="8853" y="21212"/>
                </a:cubicBezTo>
                <a:cubicBezTo>
                  <a:pt x="8592" y="20956"/>
                  <a:pt x="8466" y="20645"/>
                  <a:pt x="8466" y="20278"/>
                </a:cubicBezTo>
                <a:lnTo>
                  <a:pt x="8466" y="13135"/>
                </a:lnTo>
                <a:lnTo>
                  <a:pt x="1351" y="13135"/>
                </a:lnTo>
                <a:cubicBezTo>
                  <a:pt x="966" y="13135"/>
                  <a:pt x="646" y="13011"/>
                  <a:pt x="387" y="12762"/>
                </a:cubicBezTo>
                <a:cubicBezTo>
                  <a:pt x="129" y="12515"/>
                  <a:pt x="0" y="12198"/>
                  <a:pt x="0" y="11813"/>
                </a:cubicBezTo>
                <a:lnTo>
                  <a:pt x="0" y="9786"/>
                </a:lnTo>
                <a:cubicBezTo>
                  <a:pt x="0" y="9422"/>
                  <a:pt x="129" y="9114"/>
                  <a:pt x="387" y="8852"/>
                </a:cubicBezTo>
                <a:cubicBezTo>
                  <a:pt x="646" y="8597"/>
                  <a:pt x="954" y="8467"/>
                  <a:pt x="1321" y="8467"/>
                </a:cubicBezTo>
                <a:lnTo>
                  <a:pt x="8466" y="8467"/>
                </a:lnTo>
                <a:lnTo>
                  <a:pt x="8466" y="1351"/>
                </a:lnTo>
                <a:cubicBezTo>
                  <a:pt x="8466" y="966"/>
                  <a:pt x="8589" y="646"/>
                  <a:pt x="8839" y="387"/>
                </a:cubicBezTo>
                <a:cubicBezTo>
                  <a:pt x="9088" y="132"/>
                  <a:pt x="9403" y="0"/>
                  <a:pt x="9787" y="0"/>
                </a:cubicBezTo>
                <a:lnTo>
                  <a:pt x="11811" y="0"/>
                </a:lnTo>
                <a:cubicBezTo>
                  <a:pt x="12176" y="0"/>
                  <a:pt x="12487" y="132"/>
                  <a:pt x="12746" y="387"/>
                </a:cubicBezTo>
                <a:cubicBezTo>
                  <a:pt x="13004" y="646"/>
                  <a:pt x="13133" y="957"/>
                  <a:pt x="13133" y="1321"/>
                </a:cubicBezTo>
                <a:lnTo>
                  <a:pt x="13133" y="8467"/>
                </a:lnTo>
                <a:lnTo>
                  <a:pt x="20278" y="84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81CA2723-1ACF-4A01-8803-6770F86ECAFE}"/>
              </a:ext>
            </a:extLst>
          </p:cNvPr>
          <p:cNvSpPr txBox="1"/>
          <p:nvPr/>
        </p:nvSpPr>
        <p:spPr>
          <a:xfrm>
            <a:off x="4220763" y="3089847"/>
            <a:ext cx="181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Exequiales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Freeform 964">
            <a:extLst>
              <a:ext uri="{FF2B5EF4-FFF2-40B4-BE49-F238E27FC236}">
                <a16:creationId xmlns:a16="http://schemas.microsoft.com/office/drawing/2014/main" id="{DCF6F02A-D00C-4FFD-BC75-4BBC1BE7832F}"/>
              </a:ext>
            </a:extLst>
          </p:cNvPr>
          <p:cNvSpPr>
            <a:spLocks noEditPoints="1"/>
          </p:cNvSpPr>
          <p:nvPr/>
        </p:nvSpPr>
        <p:spPr bwMode="auto">
          <a:xfrm>
            <a:off x="7072331" y="2061909"/>
            <a:ext cx="884667" cy="656603"/>
          </a:xfrm>
          <a:custGeom>
            <a:avLst/>
            <a:gdLst>
              <a:gd name="T0" fmla="*/ 437 w 442"/>
              <a:gd name="T1" fmla="*/ 81 h 384"/>
              <a:gd name="T2" fmla="*/ 423 w 442"/>
              <a:gd name="T3" fmla="*/ 77 h 384"/>
              <a:gd name="T4" fmla="*/ 322 w 442"/>
              <a:gd name="T5" fmla="*/ 77 h 384"/>
              <a:gd name="T6" fmla="*/ 322 w 442"/>
              <a:gd name="T7" fmla="*/ 19 h 384"/>
              <a:gd name="T8" fmla="*/ 302 w 442"/>
              <a:gd name="T9" fmla="*/ 0 h 384"/>
              <a:gd name="T10" fmla="*/ 141 w 442"/>
              <a:gd name="T11" fmla="*/ 0 h 384"/>
              <a:gd name="T12" fmla="*/ 120 w 442"/>
              <a:gd name="T13" fmla="*/ 19 h 384"/>
              <a:gd name="T14" fmla="*/ 120 w 442"/>
              <a:gd name="T15" fmla="*/ 77 h 384"/>
              <a:gd name="T16" fmla="*/ 19 w 442"/>
              <a:gd name="T17" fmla="*/ 77 h 384"/>
              <a:gd name="T18" fmla="*/ 0 w 442"/>
              <a:gd name="T19" fmla="*/ 94 h 384"/>
              <a:gd name="T20" fmla="*/ 0 w 442"/>
              <a:gd name="T21" fmla="*/ 365 h 384"/>
              <a:gd name="T22" fmla="*/ 19 w 442"/>
              <a:gd name="T23" fmla="*/ 384 h 384"/>
              <a:gd name="T24" fmla="*/ 423 w 442"/>
              <a:gd name="T25" fmla="*/ 384 h 384"/>
              <a:gd name="T26" fmla="*/ 442 w 442"/>
              <a:gd name="T27" fmla="*/ 365 h 384"/>
              <a:gd name="T28" fmla="*/ 442 w 442"/>
              <a:gd name="T29" fmla="*/ 94 h 384"/>
              <a:gd name="T30" fmla="*/ 437 w 442"/>
              <a:gd name="T31" fmla="*/ 81 h 384"/>
              <a:gd name="T32" fmla="*/ 159 w 442"/>
              <a:gd name="T33" fmla="*/ 38 h 384"/>
              <a:gd name="T34" fmla="*/ 284 w 442"/>
              <a:gd name="T35" fmla="*/ 38 h 384"/>
              <a:gd name="T36" fmla="*/ 284 w 442"/>
              <a:gd name="T37" fmla="*/ 77 h 384"/>
              <a:gd name="T38" fmla="*/ 159 w 442"/>
              <a:gd name="T39" fmla="*/ 77 h 384"/>
              <a:gd name="T40" fmla="*/ 159 w 442"/>
              <a:gd name="T41" fmla="*/ 38 h 384"/>
              <a:gd name="T42" fmla="*/ 404 w 442"/>
              <a:gd name="T43" fmla="*/ 346 h 384"/>
              <a:gd name="T44" fmla="*/ 39 w 442"/>
              <a:gd name="T45" fmla="*/ 346 h 384"/>
              <a:gd name="T46" fmla="*/ 39 w 442"/>
              <a:gd name="T47" fmla="*/ 115 h 384"/>
              <a:gd name="T48" fmla="*/ 404 w 442"/>
              <a:gd name="T49" fmla="*/ 115 h 384"/>
              <a:gd name="T50" fmla="*/ 404 w 442"/>
              <a:gd name="T51" fmla="*/ 346 h 384"/>
              <a:gd name="T52" fmla="*/ 143 w 442"/>
              <a:gd name="T53" fmla="*/ 228 h 384"/>
              <a:gd name="T54" fmla="*/ 160 w 442"/>
              <a:gd name="T55" fmla="*/ 211 h 384"/>
              <a:gd name="T56" fmla="*/ 202 w 442"/>
              <a:gd name="T57" fmla="*/ 211 h 384"/>
              <a:gd name="T58" fmla="*/ 202 w 442"/>
              <a:gd name="T59" fmla="*/ 169 h 384"/>
              <a:gd name="T60" fmla="*/ 219 w 442"/>
              <a:gd name="T61" fmla="*/ 152 h 384"/>
              <a:gd name="T62" fmla="*/ 236 w 442"/>
              <a:gd name="T63" fmla="*/ 169 h 384"/>
              <a:gd name="T64" fmla="*/ 236 w 442"/>
              <a:gd name="T65" fmla="*/ 211 h 384"/>
              <a:gd name="T66" fmla="*/ 283 w 442"/>
              <a:gd name="T67" fmla="*/ 211 h 384"/>
              <a:gd name="T68" fmla="*/ 300 w 442"/>
              <a:gd name="T69" fmla="*/ 228 h 384"/>
              <a:gd name="T70" fmla="*/ 283 w 442"/>
              <a:gd name="T71" fmla="*/ 245 h 384"/>
              <a:gd name="T72" fmla="*/ 236 w 442"/>
              <a:gd name="T73" fmla="*/ 245 h 384"/>
              <a:gd name="T74" fmla="*/ 236 w 442"/>
              <a:gd name="T75" fmla="*/ 290 h 384"/>
              <a:gd name="T76" fmla="*/ 219 w 442"/>
              <a:gd name="T77" fmla="*/ 307 h 384"/>
              <a:gd name="T78" fmla="*/ 202 w 442"/>
              <a:gd name="T79" fmla="*/ 290 h 384"/>
              <a:gd name="T80" fmla="*/ 202 w 442"/>
              <a:gd name="T81" fmla="*/ 245 h 384"/>
              <a:gd name="T82" fmla="*/ 160 w 442"/>
              <a:gd name="T83" fmla="*/ 245 h 384"/>
              <a:gd name="T84" fmla="*/ 143 w 442"/>
              <a:gd name="T85" fmla="*/ 22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2" h="384">
                <a:moveTo>
                  <a:pt x="437" y="81"/>
                </a:moveTo>
                <a:cubicBezTo>
                  <a:pt x="433" y="78"/>
                  <a:pt x="428" y="77"/>
                  <a:pt x="423" y="77"/>
                </a:cubicBezTo>
                <a:cubicBezTo>
                  <a:pt x="322" y="77"/>
                  <a:pt x="322" y="77"/>
                  <a:pt x="322" y="77"/>
                </a:cubicBezTo>
                <a:cubicBezTo>
                  <a:pt x="322" y="19"/>
                  <a:pt x="322" y="19"/>
                  <a:pt x="322" y="19"/>
                </a:cubicBezTo>
                <a:cubicBezTo>
                  <a:pt x="322" y="9"/>
                  <a:pt x="313" y="0"/>
                  <a:pt x="302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30" y="0"/>
                  <a:pt x="120" y="9"/>
                  <a:pt x="120" y="19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9" y="77"/>
                  <a:pt x="19" y="77"/>
                  <a:pt x="19" y="77"/>
                </a:cubicBezTo>
                <a:cubicBezTo>
                  <a:pt x="9" y="77"/>
                  <a:pt x="0" y="83"/>
                  <a:pt x="0" y="94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76"/>
                  <a:pt x="9" y="384"/>
                  <a:pt x="19" y="384"/>
                </a:cubicBezTo>
                <a:cubicBezTo>
                  <a:pt x="423" y="384"/>
                  <a:pt x="423" y="384"/>
                  <a:pt x="423" y="384"/>
                </a:cubicBezTo>
                <a:cubicBezTo>
                  <a:pt x="434" y="384"/>
                  <a:pt x="442" y="376"/>
                  <a:pt x="442" y="365"/>
                </a:cubicBezTo>
                <a:cubicBezTo>
                  <a:pt x="442" y="94"/>
                  <a:pt x="442" y="94"/>
                  <a:pt x="442" y="94"/>
                </a:cubicBezTo>
                <a:cubicBezTo>
                  <a:pt x="442" y="89"/>
                  <a:pt x="440" y="85"/>
                  <a:pt x="437" y="81"/>
                </a:cubicBezTo>
                <a:close/>
                <a:moveTo>
                  <a:pt x="159" y="38"/>
                </a:moveTo>
                <a:cubicBezTo>
                  <a:pt x="284" y="38"/>
                  <a:pt x="284" y="38"/>
                  <a:pt x="284" y="38"/>
                </a:cubicBezTo>
                <a:cubicBezTo>
                  <a:pt x="284" y="77"/>
                  <a:pt x="284" y="77"/>
                  <a:pt x="284" y="77"/>
                </a:cubicBezTo>
                <a:cubicBezTo>
                  <a:pt x="159" y="77"/>
                  <a:pt x="159" y="77"/>
                  <a:pt x="159" y="77"/>
                </a:cubicBezTo>
                <a:lnTo>
                  <a:pt x="159" y="38"/>
                </a:lnTo>
                <a:close/>
                <a:moveTo>
                  <a:pt x="404" y="346"/>
                </a:moveTo>
                <a:cubicBezTo>
                  <a:pt x="39" y="346"/>
                  <a:pt x="39" y="346"/>
                  <a:pt x="39" y="346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404" y="115"/>
                  <a:pt x="404" y="115"/>
                  <a:pt x="404" y="115"/>
                </a:cubicBezTo>
                <a:lnTo>
                  <a:pt x="404" y="346"/>
                </a:lnTo>
                <a:close/>
                <a:moveTo>
                  <a:pt x="143" y="228"/>
                </a:moveTo>
                <a:cubicBezTo>
                  <a:pt x="143" y="219"/>
                  <a:pt x="151" y="211"/>
                  <a:pt x="160" y="211"/>
                </a:cubicBezTo>
                <a:cubicBezTo>
                  <a:pt x="202" y="211"/>
                  <a:pt x="202" y="211"/>
                  <a:pt x="202" y="211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2" y="159"/>
                  <a:pt x="210" y="152"/>
                  <a:pt x="219" y="152"/>
                </a:cubicBezTo>
                <a:cubicBezTo>
                  <a:pt x="228" y="152"/>
                  <a:pt x="236" y="159"/>
                  <a:pt x="236" y="169"/>
                </a:cubicBezTo>
                <a:cubicBezTo>
                  <a:pt x="236" y="211"/>
                  <a:pt x="236" y="211"/>
                  <a:pt x="236" y="211"/>
                </a:cubicBezTo>
                <a:cubicBezTo>
                  <a:pt x="283" y="211"/>
                  <a:pt x="283" y="211"/>
                  <a:pt x="283" y="211"/>
                </a:cubicBezTo>
                <a:cubicBezTo>
                  <a:pt x="292" y="211"/>
                  <a:pt x="300" y="219"/>
                  <a:pt x="300" y="228"/>
                </a:cubicBezTo>
                <a:cubicBezTo>
                  <a:pt x="300" y="238"/>
                  <a:pt x="292" y="245"/>
                  <a:pt x="283" y="245"/>
                </a:cubicBezTo>
                <a:cubicBezTo>
                  <a:pt x="236" y="245"/>
                  <a:pt x="236" y="245"/>
                  <a:pt x="236" y="245"/>
                </a:cubicBezTo>
                <a:cubicBezTo>
                  <a:pt x="236" y="290"/>
                  <a:pt x="236" y="290"/>
                  <a:pt x="236" y="290"/>
                </a:cubicBezTo>
                <a:cubicBezTo>
                  <a:pt x="236" y="300"/>
                  <a:pt x="228" y="307"/>
                  <a:pt x="219" y="307"/>
                </a:cubicBezTo>
                <a:cubicBezTo>
                  <a:pt x="210" y="307"/>
                  <a:pt x="202" y="300"/>
                  <a:pt x="202" y="290"/>
                </a:cubicBezTo>
                <a:cubicBezTo>
                  <a:pt x="202" y="245"/>
                  <a:pt x="202" y="245"/>
                  <a:pt x="202" y="245"/>
                </a:cubicBezTo>
                <a:cubicBezTo>
                  <a:pt x="160" y="245"/>
                  <a:pt x="160" y="245"/>
                  <a:pt x="160" y="245"/>
                </a:cubicBezTo>
                <a:cubicBezTo>
                  <a:pt x="151" y="245"/>
                  <a:pt x="143" y="238"/>
                  <a:pt x="143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842" tIns="22921" rIns="45842" bIns="22921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TextBox 12">
            <a:extLst>
              <a:ext uri="{FF2B5EF4-FFF2-40B4-BE49-F238E27FC236}">
                <a16:creationId xmlns:a16="http://schemas.microsoft.com/office/drawing/2014/main" id="{81CA2723-1ACF-4A01-8803-6770F86ECAFE}"/>
              </a:ext>
            </a:extLst>
          </p:cNvPr>
          <p:cNvSpPr txBox="1"/>
          <p:nvPr/>
        </p:nvSpPr>
        <p:spPr>
          <a:xfrm>
            <a:off x="6636327" y="3089847"/>
            <a:ext cx="181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Hospitales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12">
            <a:extLst>
              <a:ext uri="{FF2B5EF4-FFF2-40B4-BE49-F238E27FC236}">
                <a16:creationId xmlns:a16="http://schemas.microsoft.com/office/drawing/2014/main" id="{81CA2723-1ACF-4A01-8803-6770F86ECAFE}"/>
              </a:ext>
            </a:extLst>
          </p:cNvPr>
          <p:cNvSpPr txBox="1"/>
          <p:nvPr/>
        </p:nvSpPr>
        <p:spPr>
          <a:xfrm>
            <a:off x="9105092" y="3058948"/>
            <a:ext cx="181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Otros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518098" y="2134322"/>
            <a:ext cx="824061" cy="655023"/>
          </a:xfrm>
          <a:prstGeom prst="rect">
            <a:avLst/>
          </a:prstGeom>
        </p:spPr>
      </p:pic>
      <p:sp>
        <p:nvSpPr>
          <p:cNvPr id="56" name="Rectángulo redondeado 55"/>
          <p:cNvSpPr/>
          <p:nvPr/>
        </p:nvSpPr>
        <p:spPr>
          <a:xfrm>
            <a:off x="905816" y="1453637"/>
            <a:ext cx="3052911" cy="3124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660400" y="1168400"/>
            <a:ext cx="2984500" cy="1638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42"/>
            <a:ext cx="2806700" cy="1037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sz="2000" b="1" dirty="0" smtClean="0"/>
              <a:t>Servicio:</a:t>
            </a:r>
          </a:p>
          <a:p>
            <a:pPr marL="0" indent="0">
              <a:buNone/>
            </a:pPr>
            <a:r>
              <a:rPr lang="es-EC" sz="2000" dirty="0" smtClean="0"/>
              <a:t>Depósito especial en línea</a:t>
            </a:r>
            <a:endParaRPr lang="es-EC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565" y="335262"/>
            <a:ext cx="8031330" cy="476693"/>
          </a:xfrm>
        </p:spPr>
        <p:txBody>
          <a:bodyPr>
            <a:noAutofit/>
          </a:bodyPr>
          <a:lstStyle/>
          <a:p>
            <a:r>
              <a:rPr lang="es-EC" sz="3200" b="1" dirty="0" smtClean="0">
                <a:solidFill>
                  <a:srgbClr val="009999"/>
                </a:solidFill>
              </a:rPr>
              <a:t>Junta de Beneficencia de Guayaquil</a:t>
            </a:r>
            <a:endParaRPr lang="es-EC" sz="3200" b="1" dirty="0">
              <a:solidFill>
                <a:srgbClr val="009999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96" y="179712"/>
            <a:ext cx="1697453" cy="22555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102952" y="850900"/>
            <a:ext cx="5589948" cy="949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660400" y="2959099"/>
            <a:ext cx="2984500" cy="1638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 txBox="1">
            <a:spLocks/>
          </p:cNvSpPr>
          <p:nvPr/>
        </p:nvSpPr>
        <p:spPr>
          <a:xfrm>
            <a:off x="768350" y="3259342"/>
            <a:ext cx="2806700" cy="103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2000" b="1" dirty="0" smtClean="0"/>
              <a:t>Comisión: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 smtClean="0"/>
              <a:t>La asume el usuario final</a:t>
            </a:r>
            <a:endParaRPr lang="es-EC" sz="2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009613" y="1146207"/>
            <a:ext cx="2984500" cy="35654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 txBox="1">
            <a:spLocks/>
          </p:cNvSpPr>
          <p:nvPr/>
        </p:nvSpPr>
        <p:spPr>
          <a:xfrm>
            <a:off x="4425126" y="1851246"/>
            <a:ext cx="2806700" cy="215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2000" b="1" dirty="0" smtClean="0"/>
              <a:t>Canales a habilitar: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24online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24móvil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Ventanilla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CNB</a:t>
            </a:r>
            <a:endParaRPr lang="es-EC" sz="2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409626" y="1168400"/>
            <a:ext cx="2984500" cy="35654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 txBox="1">
            <a:spLocks/>
          </p:cNvSpPr>
          <p:nvPr/>
        </p:nvSpPr>
        <p:spPr>
          <a:xfrm>
            <a:off x="7774338" y="1815345"/>
            <a:ext cx="2619787" cy="215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2000" b="1" dirty="0" smtClean="0"/>
              <a:t>Extractos bancarios: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Dependencia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Contrato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Identificación</a:t>
            </a:r>
            <a:endParaRPr lang="es-EC" sz="20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660400" y="4897642"/>
            <a:ext cx="2984500" cy="15793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 txBox="1">
            <a:spLocks/>
          </p:cNvSpPr>
          <p:nvPr/>
        </p:nvSpPr>
        <p:spPr>
          <a:xfrm>
            <a:off x="838200" y="4986542"/>
            <a:ext cx="2806700" cy="1490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2000" b="1" dirty="0" smtClean="0"/>
              <a:t>Backoffice: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Nuevo auxiliar depósito especial en línea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Formato de colegios para la JBG</a:t>
            </a:r>
            <a:endParaRPr lang="es-EC" sz="20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4009613" y="4829584"/>
            <a:ext cx="2984500" cy="15793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DE308C15-552A-A0E8-0436-6A532D6EE424}"/>
              </a:ext>
            </a:extLst>
          </p:cNvPr>
          <p:cNvSpPr txBox="1">
            <a:spLocks/>
          </p:cNvSpPr>
          <p:nvPr/>
        </p:nvSpPr>
        <p:spPr>
          <a:xfrm>
            <a:off x="4187413" y="4918484"/>
            <a:ext cx="2806700" cy="149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2000" b="1" dirty="0" smtClean="0"/>
              <a:t>Estructuras: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000" dirty="0" smtClean="0"/>
              <a:t>A06</a:t>
            </a:r>
          </a:p>
        </p:txBody>
      </p:sp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26327b-c314-4909-befc-a4a98577181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5" ma:contentTypeDescription="Crear nuevo documento." ma:contentTypeScope="" ma:versionID="8ae1e17d3b60de63d08231c5fc8ea8dd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f1d7a5a6bc41a9f218bf9bc444608aa7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6026327b-c314-4909-befc-a4a98577181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b6e5a916-dccc-4b33-8fba-9c21ee045b9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6535C8-7646-44E6-BEAE-808DBE503B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Gill Sans</vt:lpstr>
      <vt:lpstr>Noto Sans</vt:lpstr>
      <vt:lpstr>Open Sans</vt:lpstr>
      <vt:lpstr>Wingdings</vt:lpstr>
      <vt:lpstr>Tema de Office</vt:lpstr>
      <vt:lpstr>Presentación de PowerPoint</vt:lpstr>
      <vt:lpstr>Junta de Beneficencia de Guayaquil</vt:lpstr>
      <vt:lpstr>Junta de Beneficencia de Guayaquil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14</cp:revision>
  <dcterms:created xsi:type="dcterms:W3CDTF">2022-05-09T18:20:01Z</dcterms:created>
  <dcterms:modified xsi:type="dcterms:W3CDTF">2023-07-27T15:22:01Z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