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674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069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24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662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909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934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02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726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840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61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3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5B10-B4A6-4052-B585-143633024134}" type="datetimeFigureOut">
              <a:rPr lang="es-EC" smtClean="0"/>
              <a:t>12/01/2021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5C73-B4B3-4E28-A996-006D6F3495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60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96048"/>
            <a:ext cx="9058608" cy="56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574" y="140246"/>
            <a:ext cx="2318247" cy="647238"/>
          </a:xfrm>
          <a:prstGeom prst="rect">
            <a:avLst/>
          </a:prstGeom>
        </p:spPr>
      </p:pic>
      <p:sp>
        <p:nvSpPr>
          <p:cNvPr id="10" name="154 Rectángulo redondeado"/>
          <p:cNvSpPr/>
          <p:nvPr/>
        </p:nvSpPr>
        <p:spPr>
          <a:xfrm>
            <a:off x="4453496" y="3002554"/>
            <a:ext cx="1380952" cy="1261313"/>
          </a:xfrm>
          <a:prstGeom prst="roundRect">
            <a:avLst/>
          </a:prstGeom>
          <a:solidFill>
            <a:srgbClr val="C3D69B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0001" tIns="10001" rIns="10001" bIns="10001" numCol="1" spcCol="1270" anchor="t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s-ES" sz="1200" dirty="0" smtClean="0">
              <a:solidFill>
                <a:srgbClr val="002060"/>
              </a:solidFill>
              <a:latin typeface="Poppins Light"/>
            </a:endParaRPr>
          </a:p>
          <a:p>
            <a:pPr algn="ctr">
              <a:defRPr/>
            </a:pPr>
            <a:r>
              <a:rPr lang="es-ES" sz="1300" dirty="0" smtClean="0">
                <a:solidFill>
                  <a:srgbClr val="002060"/>
                </a:solidFill>
                <a:latin typeface="Poppins Light"/>
              </a:rPr>
              <a:t>Presenta mensaje </a:t>
            </a:r>
          </a:p>
          <a:p>
            <a:pPr algn="ctr">
              <a:defRPr/>
            </a:pPr>
            <a:r>
              <a:rPr kumimoji="0" lang="es-ES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oppins Light"/>
              </a:rPr>
              <a:t>“Confirmar </a:t>
            </a:r>
          </a:p>
          <a:p>
            <a:pPr algn="ctr">
              <a:defRPr/>
            </a:pPr>
            <a:r>
              <a:rPr lang="es-ES" sz="1300" b="1" dirty="0" smtClean="0">
                <a:solidFill>
                  <a:srgbClr val="002060"/>
                </a:solidFill>
                <a:latin typeface="Poppins Light"/>
              </a:rPr>
              <a:t>Pago”</a:t>
            </a:r>
            <a:endParaRPr kumimoji="0" lang="es-ES" sz="13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oppins Ligh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oppins SemiBold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oppins SemiBold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oppins SemiBold"/>
              </a:rPr>
              <a:t> </a:t>
            </a:r>
          </a:p>
        </p:txBody>
      </p:sp>
      <p:sp>
        <p:nvSpPr>
          <p:cNvPr id="11" name="154 Rectángulo redondeado"/>
          <p:cNvSpPr/>
          <p:nvPr/>
        </p:nvSpPr>
        <p:spPr>
          <a:xfrm>
            <a:off x="2414087" y="2980871"/>
            <a:ext cx="1380952" cy="1249173"/>
          </a:xfrm>
          <a:prstGeom prst="roundRect">
            <a:avLst/>
          </a:prstGeom>
          <a:solidFill>
            <a:srgbClr val="C3D69B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0001" tIns="10001" rIns="10001" bIns="10001" numCol="1" spcCol="1270" anchor="ctr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sz="1300" dirty="0" smtClean="0">
              <a:solidFill>
                <a:srgbClr val="002060"/>
              </a:solidFill>
              <a:latin typeface="Poppins Ligh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300" noProof="0" dirty="0" smtClean="0">
                <a:solidFill>
                  <a:srgbClr val="002060"/>
                </a:solidFill>
                <a:latin typeface="Poppins Light"/>
              </a:rPr>
              <a:t>Responde time </a:t>
            </a:r>
            <a:r>
              <a:rPr lang="es-ES" sz="1300" noProof="0" dirty="0" err="1" smtClean="0">
                <a:solidFill>
                  <a:srgbClr val="002060"/>
                </a:solidFill>
                <a:latin typeface="Poppins Light"/>
              </a:rPr>
              <a:t>out</a:t>
            </a:r>
            <a:endParaRPr kumimoji="0" lang="es-ES" sz="13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ppins SemiBold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3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ppins SemiBold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Poppins SemiBold"/>
              </a:rPr>
              <a:t> </a:t>
            </a:r>
          </a:p>
        </p:txBody>
      </p:sp>
      <p:sp>
        <p:nvSpPr>
          <p:cNvPr id="17" name="154 Rectángulo redondeado"/>
          <p:cNvSpPr/>
          <p:nvPr/>
        </p:nvSpPr>
        <p:spPr>
          <a:xfrm>
            <a:off x="489394" y="2987637"/>
            <a:ext cx="1380952" cy="1203363"/>
          </a:xfrm>
          <a:prstGeom prst="roundRect">
            <a:avLst/>
          </a:prstGeom>
          <a:solidFill>
            <a:srgbClr val="C3D69B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0001" tIns="10001" rIns="10001" bIns="10001" numCol="1" spcCol="1270" anchor="t" anchorCtr="0">
            <a:noAutofit/>
          </a:bodyPr>
          <a:lstStyle/>
          <a:p>
            <a:pPr algn="ctr"/>
            <a:endParaRPr lang="es-ES" sz="1200" dirty="0">
              <a:solidFill>
                <a:srgbClr val="002060"/>
              </a:solidFill>
              <a:latin typeface="Poppins Light"/>
            </a:endParaRPr>
          </a:p>
          <a:p>
            <a:pPr algn="ctr"/>
            <a:endParaRPr lang="es-ES" sz="1300" dirty="0">
              <a:solidFill>
                <a:srgbClr val="002060"/>
              </a:solidFill>
              <a:latin typeface="Poppins Light"/>
            </a:endParaRPr>
          </a:p>
          <a:p>
            <a:pPr algn="ctr"/>
            <a:r>
              <a:rPr lang="es-ES" sz="1300" dirty="0" smtClean="0">
                <a:solidFill>
                  <a:srgbClr val="002060"/>
                </a:solidFill>
                <a:latin typeface="Poppins Light"/>
              </a:rPr>
              <a:t>Ejecuta el pago  IESS</a:t>
            </a:r>
            <a:endParaRPr lang="es-ES" sz="1200" dirty="0">
              <a:solidFill>
                <a:srgbClr val="002060"/>
              </a:solidFill>
              <a:latin typeface="Poppins Light"/>
            </a:endParaRPr>
          </a:p>
          <a:p>
            <a:pPr algn="ctr"/>
            <a:endParaRPr lang="es-ES" sz="1200" dirty="0">
              <a:solidFill>
                <a:srgbClr val="002060"/>
              </a:solidFill>
              <a:latin typeface="Poppins Light"/>
            </a:endParaRPr>
          </a:p>
          <a:p>
            <a:pPr algn="ctr"/>
            <a:r>
              <a:rPr lang="es-ES" sz="1200" dirty="0">
                <a:solidFill>
                  <a:srgbClr val="002060"/>
                </a:solidFill>
                <a:latin typeface="Poppins Light"/>
              </a:rPr>
              <a:t> </a:t>
            </a:r>
          </a:p>
        </p:txBody>
      </p:sp>
      <p:cxnSp>
        <p:nvCxnSpPr>
          <p:cNvPr id="18" name="8 Conector recto de flecha"/>
          <p:cNvCxnSpPr/>
          <p:nvPr/>
        </p:nvCxnSpPr>
        <p:spPr>
          <a:xfrm flipV="1">
            <a:off x="1882775" y="3619745"/>
            <a:ext cx="518008" cy="1024"/>
          </a:xfrm>
          <a:prstGeom prst="straightConnector1">
            <a:avLst/>
          </a:prstGeom>
          <a:ln w="25400">
            <a:solidFill>
              <a:srgbClr val="C3D69B"/>
            </a:solidFill>
            <a:prstDash val="dash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6042" y="1876397"/>
            <a:ext cx="1462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schemeClr val="accent2"/>
                </a:solidFill>
              </a:rPr>
              <a:t>1</a:t>
            </a:r>
          </a:p>
          <a:p>
            <a:pPr algn="ctr"/>
            <a:r>
              <a:rPr lang="es-EC" sz="1400" b="1" dirty="0" smtClean="0"/>
              <a:t>Ventanilla - BB </a:t>
            </a:r>
            <a:endParaRPr lang="es-EC" sz="14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306482" y="1876397"/>
            <a:ext cx="1664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s-EC" sz="1400" b="1" dirty="0" smtClean="0"/>
              <a:t>IESS</a:t>
            </a:r>
            <a:endParaRPr lang="es-EC" sz="14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460585" y="1876397"/>
            <a:ext cx="1462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schemeClr val="accent2"/>
                </a:solidFill>
              </a:rPr>
              <a:t>3</a:t>
            </a:r>
          </a:p>
          <a:p>
            <a:pPr algn="ctr"/>
            <a:r>
              <a:rPr lang="es-EC" sz="1400" b="1" dirty="0" smtClean="0"/>
              <a:t>Ventanilla - BB</a:t>
            </a:r>
            <a:endParaRPr lang="es-EC" sz="14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128886" y="1860482"/>
            <a:ext cx="2059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schemeClr val="accent2"/>
                </a:solidFill>
              </a:rPr>
              <a:t>4</a:t>
            </a:r>
            <a:endParaRPr lang="es-EC" sz="1600" dirty="0" smtClean="0">
              <a:solidFill>
                <a:schemeClr val="accent2"/>
              </a:solidFill>
            </a:endParaRPr>
          </a:p>
          <a:p>
            <a:pPr algn="ctr"/>
            <a:r>
              <a:rPr lang="es-EC" sz="1400" b="1" dirty="0" smtClean="0"/>
              <a:t>IESS</a:t>
            </a:r>
            <a:endParaRPr lang="es-EC" sz="1400" b="1" dirty="0"/>
          </a:p>
        </p:txBody>
      </p:sp>
      <p:cxnSp>
        <p:nvCxnSpPr>
          <p:cNvPr id="38" name="Conector recto 37"/>
          <p:cNvCxnSpPr/>
          <p:nvPr/>
        </p:nvCxnSpPr>
        <p:spPr>
          <a:xfrm>
            <a:off x="965872" y="905561"/>
            <a:ext cx="10754158" cy="246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41" name="CuadroTexto 40"/>
          <p:cNvSpPr txBox="1"/>
          <p:nvPr/>
        </p:nvSpPr>
        <p:spPr>
          <a:xfrm>
            <a:off x="975499" y="216923"/>
            <a:ext cx="5548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C" dirty="0" smtClean="0">
                <a:solidFill>
                  <a:srgbClr val="009999"/>
                </a:solidFill>
                <a:latin typeface="Calibri" panose="020F0502020204030204"/>
              </a:rPr>
              <a:t>Nuevo web Service de consulta IESS</a:t>
            </a:r>
            <a:endParaRPr lang="es-EC" dirty="0">
              <a:latin typeface="Calibri" panose="020F0502020204030204"/>
            </a:endParaRP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3" y="2407109"/>
            <a:ext cx="388532" cy="388532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74" y="2386623"/>
            <a:ext cx="282358" cy="429503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16" y="2435634"/>
            <a:ext cx="399964" cy="399964"/>
          </a:xfrm>
          <a:prstGeom prst="rect">
            <a:avLst/>
          </a:prstGeom>
        </p:spPr>
      </p:pic>
      <p:cxnSp>
        <p:nvCxnSpPr>
          <p:cNvPr id="48" name="8 Conector recto de flecha"/>
          <p:cNvCxnSpPr/>
          <p:nvPr/>
        </p:nvCxnSpPr>
        <p:spPr>
          <a:xfrm flipV="1">
            <a:off x="3685132" y="3650432"/>
            <a:ext cx="726126" cy="11304"/>
          </a:xfrm>
          <a:prstGeom prst="straightConnector1">
            <a:avLst/>
          </a:prstGeom>
          <a:ln w="25400">
            <a:solidFill>
              <a:srgbClr val="C3D69B"/>
            </a:solidFill>
            <a:prstDash val="dash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4778912" y="4338340"/>
            <a:ext cx="10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solidFill>
                  <a:schemeClr val="accent2">
                    <a:lumMod val="75000"/>
                  </a:schemeClr>
                </a:solidFill>
              </a:rPr>
              <a:t>Nuevo</a:t>
            </a:r>
            <a:endParaRPr lang="es-EC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8 Conector recto de flecha"/>
          <p:cNvCxnSpPr/>
          <p:nvPr/>
        </p:nvCxnSpPr>
        <p:spPr>
          <a:xfrm flipV="1">
            <a:off x="5741378" y="3661736"/>
            <a:ext cx="726126" cy="11304"/>
          </a:xfrm>
          <a:prstGeom prst="straightConnector1">
            <a:avLst/>
          </a:prstGeom>
          <a:ln w="25400">
            <a:solidFill>
              <a:srgbClr val="C3D69B"/>
            </a:solidFill>
            <a:prstDash val="dash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154 Rectángulo redondeado"/>
          <p:cNvSpPr/>
          <p:nvPr/>
        </p:nvSpPr>
        <p:spPr>
          <a:xfrm>
            <a:off x="6467504" y="3002554"/>
            <a:ext cx="1431895" cy="1261313"/>
          </a:xfrm>
          <a:prstGeom prst="roundRect">
            <a:avLst/>
          </a:prstGeom>
          <a:solidFill>
            <a:srgbClr val="C3D69B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0001" tIns="10001" rIns="10001" bIns="10001" numCol="1" spcCol="1270" anchor="t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s-ES" sz="1200" dirty="0" smtClean="0">
              <a:solidFill>
                <a:srgbClr val="002060"/>
              </a:solidFill>
              <a:latin typeface="Poppins Light"/>
            </a:endParaRPr>
          </a:p>
          <a:p>
            <a:pPr algn="ctr">
              <a:defRPr/>
            </a:pPr>
            <a:endParaRPr lang="es-ES" sz="1300" dirty="0" smtClean="0">
              <a:solidFill>
                <a:srgbClr val="002060"/>
              </a:solidFill>
              <a:latin typeface="Poppins Light"/>
            </a:endParaRPr>
          </a:p>
          <a:p>
            <a:pPr algn="ctr">
              <a:defRPr/>
            </a:pPr>
            <a:r>
              <a:rPr lang="es-ES" sz="1300" dirty="0" smtClean="0">
                <a:solidFill>
                  <a:srgbClr val="002060"/>
                </a:solidFill>
                <a:latin typeface="Poppins Light"/>
              </a:rPr>
              <a:t>Consulta nuevo web </a:t>
            </a:r>
            <a:r>
              <a:rPr lang="es-ES" sz="1300" dirty="0" err="1" smtClean="0">
                <a:solidFill>
                  <a:srgbClr val="002060"/>
                </a:solidFill>
                <a:latin typeface="Poppins Light"/>
              </a:rPr>
              <a:t>service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oppins SemiBold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oppins SemiBold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oppins SemiBold"/>
              </a:rPr>
              <a:t> </a:t>
            </a: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367" y="2371264"/>
            <a:ext cx="305256" cy="464334"/>
          </a:xfrm>
          <a:prstGeom prst="rect">
            <a:avLst/>
          </a:prstGeom>
        </p:spPr>
      </p:pic>
      <p:sp>
        <p:nvSpPr>
          <p:cNvPr id="53" name="Rombo 52"/>
          <p:cNvSpPr/>
          <p:nvPr/>
        </p:nvSpPr>
        <p:spPr>
          <a:xfrm>
            <a:off x="8424197" y="3148835"/>
            <a:ext cx="1457743" cy="1076955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sz="1000" dirty="0" smtClean="0">
                <a:solidFill>
                  <a:srgbClr val="002060"/>
                </a:solidFill>
                <a:latin typeface="Poppins Light"/>
              </a:rPr>
              <a:t>¿Responde Ok?</a:t>
            </a:r>
            <a:endParaRPr lang="es-ES" sz="1000" b="1" dirty="0">
              <a:solidFill>
                <a:srgbClr val="002060"/>
              </a:solidFill>
              <a:latin typeface="Poppins SemiBold"/>
            </a:endParaRPr>
          </a:p>
        </p:txBody>
      </p:sp>
      <p:cxnSp>
        <p:nvCxnSpPr>
          <p:cNvPr id="55" name="8 Conector recto de flecha"/>
          <p:cNvCxnSpPr/>
          <p:nvPr/>
        </p:nvCxnSpPr>
        <p:spPr>
          <a:xfrm>
            <a:off x="7721174" y="3680906"/>
            <a:ext cx="726126" cy="15211"/>
          </a:xfrm>
          <a:prstGeom prst="straightConnector1">
            <a:avLst/>
          </a:prstGeom>
          <a:ln w="25400">
            <a:solidFill>
              <a:srgbClr val="C3D69B"/>
            </a:solidFill>
            <a:prstDash val="dash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8162836" y="1863685"/>
            <a:ext cx="2059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schemeClr val="accent2"/>
                </a:solidFill>
              </a:rPr>
              <a:t>5</a:t>
            </a:r>
            <a:endParaRPr lang="es-EC" sz="1600" dirty="0" smtClean="0">
              <a:solidFill>
                <a:schemeClr val="accent2"/>
              </a:solidFill>
            </a:endParaRPr>
          </a:p>
          <a:p>
            <a:pPr algn="ctr"/>
            <a:r>
              <a:rPr lang="es-EC" sz="1400" b="1" dirty="0" smtClean="0"/>
              <a:t>IESS</a:t>
            </a:r>
            <a:endParaRPr lang="es-EC" sz="1400" b="1" dirty="0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717" y="2403081"/>
            <a:ext cx="306038" cy="465882"/>
          </a:xfrm>
          <a:prstGeom prst="rect">
            <a:avLst/>
          </a:prstGeom>
        </p:spPr>
      </p:pic>
      <p:sp>
        <p:nvSpPr>
          <p:cNvPr id="64" name="CuadroTexto 63"/>
          <p:cNvSpPr txBox="1"/>
          <p:nvPr/>
        </p:nvSpPr>
        <p:spPr>
          <a:xfrm>
            <a:off x="9992940" y="1819450"/>
            <a:ext cx="2059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schemeClr val="accent2"/>
                </a:solidFill>
              </a:rPr>
              <a:t>6</a:t>
            </a:r>
          </a:p>
          <a:p>
            <a:pPr algn="ctr"/>
            <a:r>
              <a:rPr lang="es-EC" sz="1400" b="1" dirty="0" smtClean="0"/>
              <a:t>Ventanilla - BB</a:t>
            </a:r>
            <a:endParaRPr lang="es-EC" sz="1400" b="1" dirty="0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727" y="2430395"/>
            <a:ext cx="399964" cy="399964"/>
          </a:xfrm>
          <a:prstGeom prst="rect">
            <a:avLst/>
          </a:prstGeom>
        </p:spPr>
      </p:pic>
      <p:sp>
        <p:nvSpPr>
          <p:cNvPr id="68" name="154 Rectángulo redondeado"/>
          <p:cNvSpPr/>
          <p:nvPr/>
        </p:nvSpPr>
        <p:spPr>
          <a:xfrm>
            <a:off x="10436446" y="3050249"/>
            <a:ext cx="1431895" cy="1261313"/>
          </a:xfrm>
          <a:prstGeom prst="roundRect">
            <a:avLst/>
          </a:prstGeom>
          <a:solidFill>
            <a:srgbClr val="C3D69B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0001" tIns="10001" rIns="10001" bIns="10001" numCol="1" spcCol="1270" anchor="t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s-ES" sz="1200" dirty="0" smtClean="0">
              <a:solidFill>
                <a:srgbClr val="002060"/>
              </a:solidFill>
              <a:latin typeface="Poppins Light"/>
            </a:endParaRPr>
          </a:p>
          <a:p>
            <a:pPr algn="ctr">
              <a:defRPr/>
            </a:pPr>
            <a:r>
              <a:rPr lang="es-ES" sz="1300" dirty="0" smtClean="0">
                <a:solidFill>
                  <a:srgbClr val="002060"/>
                </a:solidFill>
                <a:latin typeface="Poppins Light"/>
              </a:rPr>
              <a:t>Imprime comprobante de transacción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oppins SemiBold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oppins SemiBold"/>
              </a:rPr>
              <a:t> 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oppins SemiBold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9945185" y="3303708"/>
            <a:ext cx="10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solidFill>
                  <a:schemeClr val="bg2">
                    <a:lumMod val="50000"/>
                  </a:schemeClr>
                </a:solidFill>
              </a:rPr>
              <a:t>Si</a:t>
            </a:r>
            <a:endParaRPr lang="es-EC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1" name="8 Conector recto de flecha"/>
          <p:cNvCxnSpPr/>
          <p:nvPr/>
        </p:nvCxnSpPr>
        <p:spPr>
          <a:xfrm>
            <a:off x="9710320" y="3696117"/>
            <a:ext cx="726126" cy="15211"/>
          </a:xfrm>
          <a:prstGeom prst="straightConnector1">
            <a:avLst/>
          </a:prstGeom>
          <a:ln w="25400">
            <a:solidFill>
              <a:srgbClr val="C3D69B"/>
            </a:solidFill>
            <a:prstDash val="dash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8371495" y="4253549"/>
            <a:ext cx="10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solidFill>
                  <a:schemeClr val="bg2">
                    <a:lumMod val="50000"/>
                  </a:schemeClr>
                </a:solidFill>
              </a:rPr>
              <a:t>No</a:t>
            </a:r>
            <a:endParaRPr lang="es-EC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8" name="Imagen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731" y="4225790"/>
            <a:ext cx="244955" cy="879610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9159" y="4939528"/>
            <a:ext cx="3990975" cy="323850"/>
          </a:xfrm>
          <a:prstGeom prst="rect">
            <a:avLst/>
          </a:prstGeom>
        </p:spPr>
      </p:pic>
      <p:cxnSp>
        <p:nvCxnSpPr>
          <p:cNvPr id="80" name="8 Conector recto de flecha"/>
          <p:cNvCxnSpPr>
            <a:stCxn id="79" idx="1"/>
            <a:endCxn id="10" idx="2"/>
          </p:cNvCxnSpPr>
          <p:nvPr/>
        </p:nvCxnSpPr>
        <p:spPr>
          <a:xfrm flipV="1">
            <a:off x="5129159" y="4263867"/>
            <a:ext cx="14813" cy="837586"/>
          </a:xfrm>
          <a:prstGeom prst="straightConnector1">
            <a:avLst/>
          </a:prstGeom>
          <a:ln w="25400">
            <a:solidFill>
              <a:srgbClr val="C3D69B"/>
            </a:solidFill>
            <a:prstDash val="dash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27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C4BFA1-DD91-4BAB-9D77-2715E4C2C0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7523F-0FCC-4F00-80E2-E8AA75DC99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BAEECD-0793-4BAA-96C2-2D605A7A3708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6026327b-c314-4909-befc-a4a98577181e"/>
    <ds:schemaRef ds:uri="http://schemas.openxmlformats.org/package/2006/metadata/core-properties"/>
    <ds:schemaRef ds:uri="b6e5a916-dccc-4b33-8fba-9c21ee045b9d"/>
    <ds:schemaRef ds:uri="http://www.w3.org/XML/1998/namespace"/>
    <ds:schemaRef ds:uri="http://purl.org/dc/terms/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57</Words>
  <Application>Microsoft Office PowerPoint</Application>
  <PresentationFormat>Panorámica</PresentationFormat>
  <Paragraphs>42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Poppins Light</vt:lpstr>
      <vt:lpstr>Poppins SemiBold</vt:lpstr>
      <vt:lpstr>Roboto Slab</vt:lpstr>
      <vt:lpstr>Tema de Office</vt:lpstr>
      <vt:lpstr>Presentación de PowerPoint</vt:lpstr>
      <vt:lpstr>Presentación de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Wendy Cedeño Ley</dc:creator>
  <cp:lastModifiedBy>Wendy Cedeño Ley</cp:lastModifiedBy>
  <cp:revision>12</cp:revision>
  <dcterms:created xsi:type="dcterms:W3CDTF">2021-12-01T17:33:05Z</dcterms:created>
  <dcterms:modified xsi:type="dcterms:W3CDTF">2021-12-01T20:30:02Z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