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8" r:id="rId8"/>
    <p:sldId id="265" r:id="rId9"/>
    <p:sldId id="264" r:id="rId10"/>
    <p:sldId id="269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138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579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40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1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379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225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202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89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699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216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85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489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CA00-5B4D-4A39-8AFF-BF09EF470AC7}" type="datetimeFigureOut">
              <a:rPr lang="es-EC" smtClean="0"/>
              <a:t>06/02/2022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FB93-B898-4972-96C5-A2E6130409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2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ewstripo.email/template/67c91afb-2f4e-4efa-8cbd-fc322e4b94d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ewstripo.email/template/deab2aee-4913-45c9-8a59-c5b0aa41ce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livariano.com/noticias-y-servicio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>
                <a:solidFill>
                  <a:srgbClr val="008080"/>
                </a:solidFill>
                <a:latin typeface="TT Norms Bold" panose="02000803040000020004" pitchFamily="50" charset="0"/>
              </a:rPr>
              <a:t>Recaudación</a:t>
            </a:r>
            <a:br>
              <a:rPr lang="es-EC" dirty="0">
                <a:solidFill>
                  <a:srgbClr val="008080"/>
                </a:solidFill>
                <a:latin typeface="TT Norms Bold" panose="02000803040000020004" pitchFamily="50" charset="0"/>
              </a:rPr>
            </a:br>
            <a:r>
              <a:rPr lang="es-EC" dirty="0" smtClean="0">
                <a:solidFill>
                  <a:srgbClr val="008080"/>
                </a:solidFill>
                <a:latin typeface="TT Norms Bold" panose="02000803040000020004" pitchFamily="50" charset="0"/>
              </a:rPr>
              <a:t>TERCON - Transoceánica</a:t>
            </a:r>
            <a:endParaRPr lang="es-EC" dirty="0">
              <a:solidFill>
                <a:srgbClr val="008080"/>
              </a:solidFill>
              <a:latin typeface="TT Norms Bold" panose="02000803040000020004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>
                <a:solidFill>
                  <a:srgbClr val="008080"/>
                </a:solidFill>
                <a:latin typeface="TT Norms Light" panose="02000503020000020003" pitchFamily="50" charset="0"/>
              </a:rPr>
              <a:t>Campaña de promoción</a:t>
            </a:r>
          </a:p>
        </p:txBody>
      </p:sp>
    </p:spTree>
    <p:extLst>
      <p:ext uri="{BB962C8B-B14F-4D97-AF65-F5344CB8AC3E}">
        <p14:creationId xmlns:p14="http://schemas.microsoft.com/office/powerpoint/2010/main" val="40999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2388" y="38996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008080"/>
                </a:solidFill>
                <a:latin typeface="TT Norms Bold" panose="02000803040000020004" pitchFamily="50" charset="0"/>
              </a:rPr>
              <a:t>MAIL PERSONAS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06188" y="2696732"/>
            <a:ext cx="220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hlinkClick r:id="rId2"/>
              </a:rPr>
              <a:t>https://viewstripo.email/template/67c91afb-2f4e-4efa-8cbd-fc322e4b94de</a:t>
            </a:r>
            <a:endParaRPr lang="es-EC" dirty="0"/>
          </a:p>
          <a:p>
            <a:endParaRPr lang="es-EC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548718" y="6078071"/>
            <a:ext cx="48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Asunto: Paga </a:t>
            </a:r>
            <a:r>
              <a:rPr lang="es-EC" dirty="0" smtClean="0"/>
              <a:t>tus servicios de TERCON </a:t>
            </a:r>
            <a:r>
              <a:rPr lang="es-EC" dirty="0"/>
              <a:t>en Línea.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82387" y="1080254"/>
            <a:ext cx="18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El mail contiene elementos animados, ver más en el link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313" y="-1"/>
            <a:ext cx="3087887" cy="67747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2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2388" y="38996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008080"/>
                </a:solidFill>
                <a:latin typeface="TT Norms Bold" panose="02000803040000020004" pitchFamily="50" charset="0"/>
              </a:rPr>
              <a:t>MAIL EMPRESAS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06188" y="2696732"/>
            <a:ext cx="220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hlinkClick r:id="rId2"/>
              </a:rPr>
              <a:t>https://viewstripo.email/template/deab2aee-4913-45c9-8a59-c5b0aa41cedf</a:t>
            </a:r>
            <a:endParaRPr lang="es-EC" dirty="0"/>
          </a:p>
          <a:p>
            <a:endParaRPr lang="es-EC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548718" y="6078071"/>
            <a:ext cx="454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Asunto: Pague a </a:t>
            </a:r>
            <a:r>
              <a:rPr lang="es-EC" dirty="0" smtClean="0"/>
              <a:t>TERCON </a:t>
            </a:r>
            <a:r>
              <a:rPr lang="es-EC" dirty="0"/>
              <a:t>desde SAT.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82387" y="1080254"/>
            <a:ext cx="18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El mail contiene elementos animados, ver más en el link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14" y="0"/>
            <a:ext cx="3102182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79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2388" y="38996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008080"/>
                </a:solidFill>
                <a:latin typeface="TT Norms Bold" panose="02000803040000020004" pitchFamily="50" charset="0"/>
              </a:rPr>
              <a:t>POSTEO LINKEDIN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54" y="2804173"/>
            <a:ext cx="6326447" cy="3308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282387" y="1483664"/>
            <a:ext cx="110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 través del SAT, usted podrá realizar de forma fácil y segura sus pagos a </a:t>
            </a:r>
            <a:r>
              <a:rPr lang="es-EC" dirty="0" smtClean="0"/>
              <a:t>TERCON </a:t>
            </a:r>
            <a:r>
              <a:rPr lang="es-EC" dirty="0"/>
              <a:t>con su número de reserva o a nivel nacional en todas nuestras oficinas. Conozca más en </a:t>
            </a:r>
            <a:r>
              <a:rPr lang="es-EC" dirty="0">
                <a:hlinkClick r:id="rId3"/>
              </a:rPr>
              <a:t>www.bolivariano.com/noticias-y-servicios</a:t>
            </a:r>
            <a:r>
              <a:rPr lang="es-EC" dirty="0"/>
              <a:t> </a:t>
            </a:r>
          </a:p>
          <a:p>
            <a:r>
              <a:rPr lang="es-EC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27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2388" y="3899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008080"/>
                </a:solidFill>
                <a:latin typeface="TT Norms Bold" panose="02000803040000020004" pitchFamily="50" charset="0"/>
              </a:rPr>
              <a:t>NOTICIA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35" y="2205319"/>
            <a:ext cx="6237254" cy="3673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282388" y="759297"/>
            <a:ext cx="402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b="1" dirty="0"/>
              <a:t>¡Tus pagos a </a:t>
            </a:r>
            <a:r>
              <a:rPr lang="es-EC" b="1" dirty="0" smtClean="0"/>
              <a:t>TERCON </a:t>
            </a:r>
            <a:r>
              <a:rPr lang="es-EC" b="1" dirty="0"/>
              <a:t>en línea!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82388" y="2087943"/>
            <a:ext cx="4760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 través de nuestros canales digitales 24online y SAT para empresas, puede pagar sus servicios </a:t>
            </a:r>
            <a:r>
              <a:rPr lang="es-EC" dirty="0" smtClean="0"/>
              <a:t>a TERCON – terminal de contenedores </a:t>
            </a:r>
            <a:r>
              <a:rPr lang="es-EC" dirty="0"/>
              <a:t>tan solo con el número de reserva.</a:t>
            </a:r>
          </a:p>
          <a:p>
            <a:endParaRPr lang="es-EC" dirty="0"/>
          </a:p>
          <a:p>
            <a:r>
              <a:rPr lang="es-EC" dirty="0"/>
              <a:t>Hágalo fácilmente desde la opción </a:t>
            </a:r>
            <a:r>
              <a:rPr lang="es-EC" dirty="0" smtClean="0"/>
              <a:t>pagar/Impuestos y servicios </a:t>
            </a:r>
            <a:r>
              <a:rPr lang="es-EC" dirty="0"/>
              <a:t>aduaneros o desde SAT en el menú 24online/Pago de servicios/Pagar otros servicios. </a:t>
            </a:r>
          </a:p>
          <a:p>
            <a:endParaRPr lang="es-EC" dirty="0"/>
          </a:p>
          <a:p>
            <a:r>
              <a:rPr lang="es-EC" dirty="0"/>
              <a:t>Para pagar en nuestras oficinas, tan solo indique al cajero que desea </a:t>
            </a:r>
            <a:r>
              <a:rPr lang="es-EC" dirty="0" smtClean="0"/>
              <a:t>realizar </a:t>
            </a:r>
            <a:r>
              <a:rPr lang="es-EC" dirty="0"/>
              <a:t>un pago a </a:t>
            </a:r>
            <a:r>
              <a:rPr lang="es-EC" dirty="0" smtClean="0"/>
              <a:t>TERCON con </a:t>
            </a:r>
            <a:r>
              <a:rPr lang="es-EC" dirty="0"/>
              <a:t>su número de reserva.</a:t>
            </a:r>
          </a:p>
        </p:txBody>
      </p:sp>
    </p:spTree>
    <p:extLst>
      <p:ext uri="{BB962C8B-B14F-4D97-AF65-F5344CB8AC3E}">
        <p14:creationId xmlns:p14="http://schemas.microsoft.com/office/powerpoint/2010/main" val="16543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2388" y="38996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008080"/>
                </a:solidFill>
                <a:latin typeface="TT Norms Bold" panose="02000803040000020004" pitchFamily="50" charset="0"/>
              </a:rPr>
              <a:t>ARTES PARA WHATSAPP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80" y="713133"/>
            <a:ext cx="3279438" cy="58330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3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2388" y="38996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rgbClr val="008080"/>
                </a:solidFill>
                <a:latin typeface="TT Norms Bold" panose="02000803040000020004" pitchFamily="50" charset="0"/>
              </a:rPr>
              <a:t>ARTE </a:t>
            </a:r>
            <a:r>
              <a:rPr lang="es-EC" b="1" dirty="0">
                <a:solidFill>
                  <a:srgbClr val="008080"/>
                </a:solidFill>
                <a:latin typeface="TT Norms Bold" panose="02000803040000020004" pitchFamily="50" charset="0"/>
              </a:rPr>
              <a:t>PARA </a:t>
            </a:r>
            <a:r>
              <a:rPr lang="es-EC" b="1" dirty="0" smtClean="0">
                <a:solidFill>
                  <a:srgbClr val="008080"/>
                </a:solidFill>
                <a:latin typeface="TT Norms Bold" panose="02000803040000020004" pitchFamily="50" charset="0"/>
              </a:rPr>
              <a:t>WEB TERCON</a:t>
            </a:r>
            <a:endParaRPr lang="es-EC" b="1" dirty="0">
              <a:solidFill>
                <a:srgbClr val="008080"/>
              </a:solidFill>
              <a:latin typeface="TT Norms Bold" panose="02000803040000020004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16" y="1"/>
            <a:ext cx="4800367" cy="68579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70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742A11-6E85-46E2-88A8-85F89DE0CF73}">
  <ds:schemaRefs>
    <ds:schemaRef ds:uri="http://purl.org/dc/dcmitype/"/>
    <ds:schemaRef ds:uri="6026327b-c314-4909-befc-a4a98577181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b6e5a916-dccc-4b33-8fba-9c21ee045b9d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F86089-6089-40B9-9C69-C6AC8826A1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B4BE6-414D-479D-A019-63C7468966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188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TT Norms Bold</vt:lpstr>
      <vt:lpstr>TT Norms Light</vt:lpstr>
      <vt:lpstr>Tema de Office</vt:lpstr>
      <vt:lpstr>Recaudación TERCON - Transoceánica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Recaudación Interagua</dc:title>
  <dc:creator>Jaime Jaramillo Barea</dc:creator>
  <cp:lastModifiedBy>Wendy Cedeño Ley</cp:lastModifiedBy>
  <cp:revision>34</cp:revision>
  <dcterms:created xsi:type="dcterms:W3CDTF">2021-10-06T20:38:33Z</dcterms:created>
  <dcterms:modified xsi:type="dcterms:W3CDTF">2022-06-02T17:15:32Z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