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9E81B-ED57-4E2C-95CC-EDF6A7724078}" v="4" dt="2022-05-09T18:22:12.91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09/07/2022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09/07/2022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03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09/07/2022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21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09/07/2022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09/07/2022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09/07/2022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91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09/07/2022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71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09/07/2022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5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09/07/2022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09/07/2022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2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09/07/2022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5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09/07/2022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52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50"/>
          <p:cNvGrpSpPr/>
          <p:nvPr/>
        </p:nvGrpSpPr>
        <p:grpSpPr>
          <a:xfrm>
            <a:off x="7079186" y="655649"/>
            <a:ext cx="4616795" cy="5161023"/>
            <a:chOff x="2224805" y="3712164"/>
            <a:chExt cx="2779609" cy="1415774"/>
          </a:xfrm>
        </p:grpSpPr>
        <p:sp>
          <p:nvSpPr>
            <p:cNvPr id="52" name="Rectángulo redondeado 51"/>
            <p:cNvSpPr/>
            <p:nvPr/>
          </p:nvSpPr>
          <p:spPr>
            <a:xfrm>
              <a:off x="2224805" y="3712164"/>
              <a:ext cx="2779609" cy="1415774"/>
            </a:xfrm>
            <a:prstGeom prst="roundRect">
              <a:avLst>
                <a:gd name="adj" fmla="val 1906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177800" dist="635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s-EC" sz="120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317137" y="4400983"/>
              <a:ext cx="507498" cy="450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s-MX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D2A1BA1B-2111-4CDD-99DF-41AE7EDCC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52413"/>
              </p:ext>
            </p:extLst>
          </p:nvPr>
        </p:nvGraphicFramePr>
        <p:xfrm>
          <a:off x="1012979" y="1482553"/>
          <a:ext cx="5493838" cy="3737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3973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b="1" spc="5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LU</a:t>
                      </a:r>
                      <a:endParaRPr sz="3600" b="1" dirty="0">
                        <a:solidFill>
                          <a:schemeClr val="bg1"/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b="1" spc="5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MA</a:t>
                      </a:r>
                      <a:endParaRPr sz="3600" b="1" dirty="0">
                        <a:solidFill>
                          <a:schemeClr val="bg1"/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b="1" spc="5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MI</a:t>
                      </a:r>
                      <a:endParaRPr sz="3600" b="1" dirty="0">
                        <a:solidFill>
                          <a:schemeClr val="bg1"/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b="1" spc="-5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JU</a:t>
                      </a:r>
                      <a:endParaRPr sz="3600" b="1" dirty="0">
                        <a:solidFill>
                          <a:schemeClr val="bg1"/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b="1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VI</a:t>
                      </a:r>
                    </a:p>
                  </a:txBody>
                  <a:tcPr marL="0" marR="0" marT="7453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b="1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SA</a:t>
                      </a:r>
                    </a:p>
                  </a:txBody>
                  <a:tcPr marL="0" marR="0" marT="7453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b="1" spc="-5" dirty="0">
                          <a:solidFill>
                            <a:schemeClr val="bg1"/>
                          </a:solidFill>
                          <a:latin typeface="Gothic Uralic"/>
                          <a:cs typeface="Gothic Uralic"/>
                        </a:rPr>
                        <a:t>DO</a:t>
                      </a:r>
                      <a:endParaRPr sz="3600" b="1" dirty="0">
                        <a:solidFill>
                          <a:schemeClr val="bg1"/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9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0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3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0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s-ES" sz="3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5</a:t>
                      </a:r>
                      <a:endParaRPr sz="3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0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s-ES" sz="3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6</a:t>
                      </a:r>
                      <a:endParaRPr sz="3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0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973">
                <a:tc>
                  <a:txBody>
                    <a:bodyPr/>
                    <a:lstStyle/>
                    <a:p>
                      <a:pPr marR="927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7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922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8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9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10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11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b="1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13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b="1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14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973"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15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16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17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18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19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ES" sz="3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20</a:t>
                      </a:r>
                      <a:endParaRPr sz="3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s-ES" sz="3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21</a:t>
                      </a:r>
                      <a:endParaRPr sz="3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4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582"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22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23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24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25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26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b="1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27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s-MX" sz="3600" b="1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28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24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973"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29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ES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30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ES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31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s-ES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1</a:t>
                      </a:r>
                      <a:endParaRPr sz="3600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cs typeface="Gothic Uralic"/>
                      </a:endParaRPr>
                    </a:p>
                  </a:txBody>
                  <a:tcPr marL="0" marR="0" marT="766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othic Uralic"/>
                          <a:cs typeface="Gothic Uralic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 defTabSz="914354" rtl="0" eaLnBrk="1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3600" b="1" kern="1200" spc="5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ea typeface="+mn-ea"/>
                        <a:cs typeface="Gothic Uralic"/>
                      </a:endParaRPr>
                    </a:p>
                  </a:txBody>
                  <a:tcPr marL="0" marR="0" marT="70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97790" algn="ctr" defTabSz="914354" rtl="0" eaLnBrk="1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3600" b="1" kern="1200" spc="5" dirty="0">
                        <a:solidFill>
                          <a:schemeClr val="bg2">
                            <a:lumMod val="50000"/>
                          </a:schemeClr>
                        </a:solidFill>
                        <a:latin typeface="Gothic Uralic"/>
                        <a:ea typeface="+mn-ea"/>
                        <a:cs typeface="Gothic Uralic"/>
                      </a:endParaRPr>
                    </a:p>
                  </a:txBody>
                  <a:tcPr marL="0" marR="0" marT="703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ubtitle 30">
            <a:extLst>
              <a:ext uri="{FF2B5EF4-FFF2-40B4-BE49-F238E27FC236}">
                <a16:creationId xmlns:a16="http://schemas.microsoft.com/office/drawing/2014/main" id="{90FC6365-EE96-40AF-BE18-24CCEE664950}"/>
              </a:ext>
            </a:extLst>
          </p:cNvPr>
          <p:cNvSpPr txBox="1">
            <a:spLocks/>
          </p:cNvSpPr>
          <p:nvPr/>
        </p:nvSpPr>
        <p:spPr>
          <a:xfrm>
            <a:off x="1011818" y="1099931"/>
            <a:ext cx="1049426" cy="277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882" indent="-342882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13" indent="-285737" algn="l" defTabSz="91435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294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120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298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AGOSTO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0C710D49-CAE9-4DDA-A059-F346FCFE5AB9}"/>
              </a:ext>
            </a:extLst>
          </p:cNvPr>
          <p:cNvSpPr/>
          <p:nvPr/>
        </p:nvSpPr>
        <p:spPr>
          <a:xfrm>
            <a:off x="4139465" y="3878528"/>
            <a:ext cx="802135" cy="177768"/>
          </a:xfrm>
          <a:prstGeom prst="roundRect">
            <a:avLst>
              <a:gd name="adj" fmla="val 232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sz="1400" dirty="0"/>
              <a:t>Débitos </a:t>
            </a:r>
          </a:p>
        </p:txBody>
      </p:sp>
      <p:sp>
        <p:nvSpPr>
          <p:cNvPr id="10" name="Rectangle: Rounded Corners 11">
            <a:extLst>
              <a:ext uri="{FF2B5EF4-FFF2-40B4-BE49-F238E27FC236}">
                <a16:creationId xmlns:a16="http://schemas.microsoft.com/office/drawing/2014/main" id="{88C9019F-2CD9-4AAC-9CFC-FE1C0905E9B2}"/>
              </a:ext>
            </a:extLst>
          </p:cNvPr>
          <p:cNvSpPr/>
          <p:nvPr/>
        </p:nvSpPr>
        <p:spPr>
          <a:xfrm>
            <a:off x="1809203" y="3275462"/>
            <a:ext cx="759708" cy="151186"/>
          </a:xfrm>
          <a:prstGeom prst="roundRect">
            <a:avLst>
              <a:gd name="adj" fmla="val 232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sz="1400" dirty="0"/>
              <a:t>Pase </a:t>
            </a:r>
          </a:p>
        </p:txBody>
      </p:sp>
      <p:sp>
        <p:nvSpPr>
          <p:cNvPr id="11" name="Rectangle: Rounded Corners 42">
            <a:extLst>
              <a:ext uri="{FF2B5EF4-FFF2-40B4-BE49-F238E27FC236}">
                <a16:creationId xmlns:a16="http://schemas.microsoft.com/office/drawing/2014/main" id="{E2B14E3B-8089-442A-9772-06114A908932}"/>
              </a:ext>
            </a:extLst>
          </p:cNvPr>
          <p:cNvSpPr/>
          <p:nvPr/>
        </p:nvSpPr>
        <p:spPr>
          <a:xfrm>
            <a:off x="2658724" y="3275462"/>
            <a:ext cx="1412821" cy="153228"/>
          </a:xfrm>
          <a:prstGeom prst="roundRect">
            <a:avLst>
              <a:gd name="adj" fmla="val 232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sz="1400" dirty="0"/>
              <a:t>Piloto</a:t>
            </a:r>
          </a:p>
        </p:txBody>
      </p:sp>
      <p:pic>
        <p:nvPicPr>
          <p:cNvPr id="12" name="Imagen 11" descr="LLEGA DONDE QUIERAS: mayo 20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75" y="4082291"/>
            <a:ext cx="293461" cy="281723"/>
          </a:xfrm>
          <a:prstGeom prst="rect">
            <a:avLst/>
          </a:prstGeom>
        </p:spPr>
      </p:pic>
      <p:sp>
        <p:nvSpPr>
          <p:cNvPr id="16" name="Rectangle: Rounded Corners 6">
            <a:extLst>
              <a:ext uri="{FF2B5EF4-FFF2-40B4-BE49-F238E27FC236}">
                <a16:creationId xmlns:a16="http://schemas.microsoft.com/office/drawing/2014/main" id="{B17A8CDD-979E-64E1-B59A-E4F0CDFD05BC}"/>
              </a:ext>
            </a:extLst>
          </p:cNvPr>
          <p:cNvSpPr/>
          <p:nvPr/>
        </p:nvSpPr>
        <p:spPr>
          <a:xfrm>
            <a:off x="1138939" y="3901885"/>
            <a:ext cx="1304734" cy="147201"/>
          </a:xfrm>
          <a:prstGeom prst="roundRect">
            <a:avLst>
              <a:gd name="adj" fmla="val 2328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sz="1200" dirty="0"/>
              <a:t>Conciliación</a:t>
            </a:r>
          </a:p>
        </p:txBody>
      </p:sp>
      <p:pic>
        <p:nvPicPr>
          <p:cNvPr id="17" name="Imagen 16" descr="Norma Del Buono: Docentes de Lomas de Zamora: certificados ...">
            <a:extLst>
              <a:ext uri="{FF2B5EF4-FFF2-40B4-BE49-F238E27FC236}">
                <a16:creationId xmlns:a16="http://schemas.microsoft.com/office/drawing/2014/main" id="{C1CCB120-445A-BC7D-7648-547B023CE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83" y="2613738"/>
            <a:ext cx="388456" cy="351263"/>
          </a:xfrm>
          <a:prstGeom prst="rect">
            <a:avLst/>
          </a:prstGeom>
        </p:spPr>
      </p:pic>
      <p:pic>
        <p:nvPicPr>
          <p:cNvPr id="18" name="Imagen 17" descr="Norma Del Buono: Docentes de Lomas de Zamora: certificados ...">
            <a:extLst>
              <a:ext uri="{FF2B5EF4-FFF2-40B4-BE49-F238E27FC236}">
                <a16:creationId xmlns:a16="http://schemas.microsoft.com/office/drawing/2014/main" id="{9D60576B-80F2-9982-529D-40491048B8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17" y="2593793"/>
            <a:ext cx="388456" cy="351263"/>
          </a:xfrm>
          <a:prstGeom prst="rect">
            <a:avLst/>
          </a:prstGeom>
        </p:spPr>
      </p:pic>
      <p:pic>
        <p:nvPicPr>
          <p:cNvPr id="19" name="Imagen 18" descr="Norma Del Buono: Docentes de Lomas de Zamora: certificados ...">
            <a:extLst>
              <a:ext uri="{FF2B5EF4-FFF2-40B4-BE49-F238E27FC236}">
                <a16:creationId xmlns:a16="http://schemas.microsoft.com/office/drawing/2014/main" id="{9D60576B-80F2-9982-529D-40491048B8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97" y="3236161"/>
            <a:ext cx="388456" cy="351263"/>
          </a:xfrm>
          <a:prstGeom prst="rect">
            <a:avLst/>
          </a:prstGeom>
        </p:spPr>
      </p:pic>
      <p:sp>
        <p:nvSpPr>
          <p:cNvPr id="33" name="Rectangle: Rounded Corners 6">
            <a:extLst>
              <a:ext uri="{FF2B5EF4-FFF2-40B4-BE49-F238E27FC236}">
                <a16:creationId xmlns:a16="http://schemas.microsoft.com/office/drawing/2014/main" id="{0C710D49-CAE9-4DDA-A059-F346FCFE5AB9}"/>
              </a:ext>
            </a:extLst>
          </p:cNvPr>
          <p:cNvSpPr/>
          <p:nvPr/>
        </p:nvSpPr>
        <p:spPr>
          <a:xfrm>
            <a:off x="1007068" y="4524323"/>
            <a:ext cx="802135" cy="177768"/>
          </a:xfrm>
          <a:prstGeom prst="roundRect">
            <a:avLst>
              <a:gd name="adj" fmla="val 2328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sz="800" dirty="0" smtClean="0"/>
              <a:t>Estabilización </a:t>
            </a:r>
            <a:endParaRPr lang="en-US" sz="800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D7E8CCF-B342-54C9-F202-4C74160E4133}"/>
              </a:ext>
            </a:extLst>
          </p:cNvPr>
          <p:cNvSpPr/>
          <p:nvPr/>
        </p:nvSpPr>
        <p:spPr>
          <a:xfrm>
            <a:off x="7217839" y="846082"/>
            <a:ext cx="4306920" cy="497059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C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C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de agosto </a:t>
            </a:r>
            <a:r>
              <a:rPr lang="es-EC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realiza pase a producción.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C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C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Primer banco en 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conectarnos a 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nueva plataforma con contingencia por parte de la empresa pública, lo que originó un tiempo de estabilización del servicio. </a:t>
            </a:r>
            <a:endParaRPr lang="es-MX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días 15 y 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de agosto  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tuvimos diferencias en la conciliación con Banred y CNEL, </a:t>
            </a:r>
            <a:r>
              <a:rPr lang="es-MX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momento ya se encuentran resueltas</a:t>
            </a:r>
            <a:r>
              <a:rPr lang="es-MX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+mj-lt"/>
              <a:buAutoNum type="arabicPeriod" startAt="2"/>
            </a:pP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19 de agosto el 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proceso de débitos automáticos tuvo un retraso en la ejecución, y </a:t>
            </a:r>
            <a:r>
              <a:rPr lang="es-MX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momento se encuentra operando sin inconvenientes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+mj-lt"/>
              <a:buAutoNum type="arabicPeriod" startAt="2"/>
            </a:pPr>
            <a:endParaRPr lang="es-MX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MX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 de agosto </a:t>
            </a:r>
            <a:r>
              <a:rPr lang="es-MX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concluimos la etapa de estabilización, solventando todas las novedades antes mencionadas.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C" sz="13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s-EC" sz="13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732CBB31-E363-4235-B1D8-B4F4C400F358}"/>
              </a:ext>
            </a:extLst>
          </p:cNvPr>
          <p:cNvSpPr txBox="1">
            <a:spLocks/>
          </p:cNvSpPr>
          <p:nvPr/>
        </p:nvSpPr>
        <p:spPr>
          <a:xfrm>
            <a:off x="1368378" y="174515"/>
            <a:ext cx="9836931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lang="en-US" sz="4000" b="1" kern="1200" cap="all" normalizeH="0" baseline="0" dirty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s-MX" sz="1800" dirty="0"/>
              <a:t>INFORME DE PASo A PRODUCCIÓN RECAUDACION CNEL CON BANRED APLICADA A </a:t>
            </a:r>
            <a:r>
              <a:rPr lang="es-MX" sz="1800" dirty="0" smtClean="0"/>
              <a:t>LA CONTINGENCIA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6685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972E9C-C7AA-4DB6-BC11-4FDD914B8974}">
  <ds:schemaRefs>
    <ds:schemaRef ds:uri="b6e5a916-dccc-4b33-8fba-9c21ee045b9d"/>
    <ds:schemaRef ds:uri="http://www.w3.org/XML/1998/namespace"/>
    <ds:schemaRef ds:uri="6026327b-c314-4909-befc-a4a98577181e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BD62808-B15F-4CD1-9EFD-18084AEE33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05CA97-BA25-4475-A272-F92A61714A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162</Words>
  <Application>Microsoft Office PowerPoint</Application>
  <PresentationFormat>Panorámica</PresentationFormat>
  <Paragraphs>56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Gothic Uralic</vt:lpstr>
      <vt:lpstr>Open Sans</vt:lpstr>
      <vt:lpstr>Times New Roman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Lara</dc:creator>
  <cp:lastModifiedBy>Wendy Cedeño Ley</cp:lastModifiedBy>
  <cp:revision>62</cp:revision>
  <dcterms:created xsi:type="dcterms:W3CDTF">2022-05-09T18:20:01Z</dcterms:created>
  <dcterms:modified xsi:type="dcterms:W3CDTF">2022-09-07T21:36:16Z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