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8" r:id="rId1"/>
    <p:sldMasterId id="2147483778" r:id="rId2"/>
  </p:sldMasterIdLst>
  <p:notesMasterIdLst>
    <p:notesMasterId r:id="rId4"/>
  </p:notesMasterIdLst>
  <p:handoutMasterIdLst>
    <p:handoutMasterId r:id="rId5"/>
  </p:handoutMasterIdLst>
  <p:sldIdLst>
    <p:sldId id="1048" r:id="rId3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1048"/>
          </p14:sldIdLst>
        </p14:section>
        <p14:section name="CREDITS &amp; COPYRIGHTS" id="{96A22112-93F8-4FC4-92DC-51B794962E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39C12"/>
    <a:srgbClr val="FEF8ED"/>
    <a:srgbClr val="D0CA04"/>
    <a:srgbClr val="8BBD36"/>
    <a:srgbClr val="0177A9"/>
    <a:srgbClr val="697FB9"/>
    <a:srgbClr val="98668B"/>
    <a:srgbClr val="CF68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5226" autoAdjust="0"/>
  </p:normalViewPr>
  <p:slideViewPr>
    <p:cSldViewPr>
      <p:cViewPr varScale="1">
        <p:scale>
          <a:sx n="73" d="100"/>
          <a:sy n="73" d="100"/>
        </p:scale>
        <p:origin x="348" y="7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0" d="100"/>
          <a:sy n="120" d="100"/>
        </p:scale>
        <p:origin x="4962" y="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9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1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3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-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2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82A73459-7683-4559-AFF2-4DDD091799A9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23888" y="1628775"/>
            <a:ext cx="7993062" cy="4968875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5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8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7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8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1" r:id="rId2"/>
    <p:sldLayoutId id="2147483777" r:id="rId3"/>
    <p:sldLayoutId id="2147483776" r:id="rId4"/>
    <p:sldLayoutId id="2147483770" r:id="rId5"/>
    <p:sldLayoutId id="2147483772" r:id="rId6"/>
    <p:sldLayoutId id="2147483775" r:id="rId7"/>
    <p:sldLayoutId id="2147483751" r:id="rId8"/>
    <p:sldLayoutId id="2147483750" r:id="rId9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E1372-4CB6-4753-ADEA-5F7D43485544}"/>
              </a:ext>
            </a:extLst>
          </p:cNvPr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s-E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Colección gratis de plantillas creativas de PowerPoint para impresionar a su público</a:t>
            </a:r>
            <a:endParaRPr lang="en-US" sz="5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36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D2A1BA1B-2111-4CDD-99DF-41AE7EDCC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26398"/>
              </p:ext>
            </p:extLst>
          </p:nvPr>
        </p:nvGraphicFramePr>
        <p:xfrm>
          <a:off x="191345" y="1124744"/>
          <a:ext cx="6080760" cy="4837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4733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spc="5" dirty="0">
                          <a:solidFill>
                            <a:schemeClr val="bg1"/>
                          </a:solidFill>
                          <a:latin typeface="Gothic Uralic"/>
                          <a:cs typeface="Gothic Uralic"/>
                        </a:rPr>
                        <a:t>LU</a:t>
                      </a:r>
                      <a:endParaRPr sz="3600" dirty="0">
                        <a:solidFill>
                          <a:schemeClr val="bg1"/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spc="5" dirty="0">
                          <a:solidFill>
                            <a:schemeClr val="bg1"/>
                          </a:solidFill>
                          <a:latin typeface="Gothic Uralic"/>
                          <a:cs typeface="Gothic Uralic"/>
                        </a:rPr>
                        <a:t>MA</a:t>
                      </a:r>
                      <a:endParaRPr sz="3600" dirty="0">
                        <a:solidFill>
                          <a:schemeClr val="bg1"/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spc="5" dirty="0">
                          <a:solidFill>
                            <a:schemeClr val="bg1"/>
                          </a:solidFill>
                          <a:latin typeface="Gothic Uralic"/>
                          <a:cs typeface="Gothic Uralic"/>
                        </a:rPr>
                        <a:t>MI</a:t>
                      </a:r>
                      <a:endParaRPr sz="3600" dirty="0">
                        <a:solidFill>
                          <a:schemeClr val="bg1"/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spc="-5" dirty="0">
                          <a:solidFill>
                            <a:schemeClr val="bg1"/>
                          </a:solidFill>
                          <a:latin typeface="Gothic Uralic"/>
                          <a:cs typeface="Gothic Uralic"/>
                        </a:rPr>
                        <a:t>JU</a:t>
                      </a:r>
                      <a:endParaRPr sz="3600" dirty="0">
                        <a:solidFill>
                          <a:schemeClr val="bg1"/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dirty="0">
                          <a:solidFill>
                            <a:schemeClr val="bg1"/>
                          </a:solidFill>
                          <a:latin typeface="Gothic Uralic"/>
                          <a:cs typeface="Gothic Uralic"/>
                        </a:rPr>
                        <a:t>VI</a:t>
                      </a:r>
                    </a:p>
                  </a:txBody>
                  <a:tcPr marL="0" marR="0" marT="74539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b="1" dirty="0">
                          <a:solidFill>
                            <a:schemeClr val="bg1"/>
                          </a:solidFill>
                          <a:latin typeface="Gothic Uralic"/>
                          <a:cs typeface="Gothic Uralic"/>
                        </a:rPr>
                        <a:t>SA</a:t>
                      </a:r>
                      <a:endParaRPr sz="3600" dirty="0">
                        <a:solidFill>
                          <a:schemeClr val="bg1"/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b="1" spc="-5" dirty="0">
                          <a:solidFill>
                            <a:schemeClr val="bg1"/>
                          </a:solidFill>
                          <a:latin typeface="Gothic Uralic"/>
                          <a:cs typeface="Gothic Uralic"/>
                        </a:rPr>
                        <a:t>DO</a:t>
                      </a:r>
                      <a:endParaRPr sz="3600" dirty="0">
                        <a:solidFill>
                          <a:schemeClr val="bg1"/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7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0398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3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0398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4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s-ES" sz="3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5</a:t>
                      </a:r>
                      <a:endParaRPr sz="3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039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s-ES" sz="3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6</a:t>
                      </a:r>
                      <a:endParaRPr sz="3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0398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733">
                <a:tc>
                  <a:txBody>
                    <a:bodyPr/>
                    <a:lstStyle/>
                    <a:p>
                      <a:pPr marR="927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7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922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8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9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10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11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b="1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13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b="1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14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733">
                <a:tc>
                  <a:txBody>
                    <a:bodyPr/>
                    <a:lstStyle/>
                    <a:p>
                      <a:pPr marR="546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15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16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17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18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19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s-ES" sz="3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20</a:t>
                      </a:r>
                      <a:endParaRPr sz="3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s-ES" sz="3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21</a:t>
                      </a:r>
                      <a:endParaRPr sz="3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516">
                <a:tc>
                  <a:txBody>
                    <a:bodyPr/>
                    <a:lstStyle/>
                    <a:p>
                      <a:pPr marR="546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22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24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23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246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24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246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25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246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26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246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s-MX" sz="3600" b="1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27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246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s-MX" sz="3600" b="1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28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246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4733">
                <a:tc>
                  <a:txBody>
                    <a:bodyPr/>
                    <a:lstStyle/>
                    <a:p>
                      <a:pPr marR="546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29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ES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30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ES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31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ES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 defTabSz="914354" rtl="0" eaLnBrk="1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3600" b="1" kern="1200" spc="5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ea typeface="+mn-ea"/>
                        <a:cs typeface="Gothic Uralic"/>
                      </a:endParaRPr>
                    </a:p>
                  </a:txBody>
                  <a:tcPr marL="0" marR="0" marT="70398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97790" algn="ctr" defTabSz="914354" rtl="0" eaLnBrk="1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3600" b="1" kern="1200" spc="5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ea typeface="+mn-ea"/>
                        <a:cs typeface="Gothic Uralic"/>
                      </a:endParaRPr>
                    </a:p>
                  </a:txBody>
                  <a:tcPr marL="0" marR="0" marT="70398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32CBB31-E363-4235-B1D8-B4F4C400F358}"/>
              </a:ext>
            </a:extLst>
          </p:cNvPr>
          <p:cNvSpPr txBox="1">
            <a:spLocks/>
          </p:cNvSpPr>
          <p:nvPr/>
        </p:nvSpPr>
        <p:spPr>
          <a:xfrm>
            <a:off x="191345" y="171127"/>
            <a:ext cx="11804404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lang="en-US" sz="4000" b="1" kern="1200" cap="all" normalizeH="0" baseline="0" dirty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MX" sz="1800" dirty="0"/>
              <a:t>INFORME DE </a:t>
            </a:r>
            <a:r>
              <a:rPr lang="es-MX" sz="1800" dirty="0" smtClean="0"/>
              <a:t>PASo A PRODUCCIÓN RECAUDACION CNEL CON BANRED APLICADA A LA CONTINGENCIA</a:t>
            </a:r>
            <a:endParaRPr lang="es-MX" sz="1800" dirty="0"/>
          </a:p>
        </p:txBody>
      </p:sp>
      <p:sp>
        <p:nvSpPr>
          <p:cNvPr id="5" name="Subtitle 30">
            <a:extLst>
              <a:ext uri="{FF2B5EF4-FFF2-40B4-BE49-F238E27FC236}">
                <a16:creationId xmlns:a16="http://schemas.microsoft.com/office/drawing/2014/main" id="{90FC6365-EE96-40AF-BE18-24CCEE664950}"/>
              </a:ext>
            </a:extLst>
          </p:cNvPr>
          <p:cNvSpPr txBox="1">
            <a:spLocks/>
          </p:cNvSpPr>
          <p:nvPr/>
        </p:nvSpPr>
        <p:spPr>
          <a:xfrm>
            <a:off x="208303" y="587665"/>
            <a:ext cx="9797831" cy="523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882" indent="-342882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13" indent="-285737" algn="l" defTabSz="91435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294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120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298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MX" b="1" dirty="0"/>
              <a:t>AGOSTO</a:t>
            </a:r>
            <a:endParaRPr lang="es-MX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0C710D49-CAE9-4DDA-A059-F346FCFE5AB9}"/>
              </a:ext>
            </a:extLst>
          </p:cNvPr>
          <p:cNvSpPr/>
          <p:nvPr/>
        </p:nvSpPr>
        <p:spPr>
          <a:xfrm>
            <a:off x="3708394" y="4193297"/>
            <a:ext cx="845024" cy="241763"/>
          </a:xfrm>
          <a:prstGeom prst="roundRect">
            <a:avLst>
              <a:gd name="adj" fmla="val 232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en-US" sz="1400" dirty="0" smtClean="0"/>
              <a:t>Débitos </a:t>
            </a:r>
            <a:endParaRPr lang="en-US" sz="1400" dirty="0"/>
          </a:p>
        </p:txBody>
      </p:sp>
      <p:sp>
        <p:nvSpPr>
          <p:cNvPr id="7" name="Rectangle: Rounded Corners 11">
            <a:extLst>
              <a:ext uri="{FF2B5EF4-FFF2-40B4-BE49-F238E27FC236}">
                <a16:creationId xmlns:a16="http://schemas.microsoft.com/office/drawing/2014/main" id="{88C9019F-2CD9-4AAC-9CFC-FE1C0905E9B2}"/>
              </a:ext>
            </a:extLst>
          </p:cNvPr>
          <p:cNvSpPr/>
          <p:nvPr/>
        </p:nvSpPr>
        <p:spPr>
          <a:xfrm>
            <a:off x="1072756" y="3382660"/>
            <a:ext cx="840870" cy="236713"/>
          </a:xfrm>
          <a:prstGeom prst="roundRect">
            <a:avLst>
              <a:gd name="adj" fmla="val 232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en-US" sz="1400" dirty="0"/>
              <a:t>Pase </a:t>
            </a:r>
          </a:p>
        </p:txBody>
      </p:sp>
      <p:sp>
        <p:nvSpPr>
          <p:cNvPr id="9" name="Rectangle: Rounded Corners 34">
            <a:extLst>
              <a:ext uri="{FF2B5EF4-FFF2-40B4-BE49-F238E27FC236}">
                <a16:creationId xmlns:a16="http://schemas.microsoft.com/office/drawing/2014/main" id="{AA4EA7CA-3977-47B2-A64A-F22F783D273B}"/>
              </a:ext>
            </a:extLst>
          </p:cNvPr>
          <p:cNvSpPr/>
          <p:nvPr/>
        </p:nvSpPr>
        <p:spPr>
          <a:xfrm>
            <a:off x="6456040" y="1554162"/>
            <a:ext cx="1231752" cy="350989"/>
          </a:xfrm>
          <a:prstGeom prst="roundRect">
            <a:avLst>
              <a:gd name="adj" fmla="val 23281"/>
            </a:avLst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1400" dirty="0"/>
              <a:t>Piloto</a:t>
            </a:r>
          </a:p>
        </p:txBody>
      </p:sp>
      <p:sp>
        <p:nvSpPr>
          <p:cNvPr id="10" name="Rectangle: Rounded Corners 35">
            <a:extLst>
              <a:ext uri="{FF2B5EF4-FFF2-40B4-BE49-F238E27FC236}">
                <a16:creationId xmlns:a16="http://schemas.microsoft.com/office/drawing/2014/main" id="{7BDD0F94-1596-406A-938D-63E1C0CC7C96}"/>
              </a:ext>
            </a:extLst>
          </p:cNvPr>
          <p:cNvSpPr/>
          <p:nvPr/>
        </p:nvSpPr>
        <p:spPr>
          <a:xfrm>
            <a:off x="6445753" y="972175"/>
            <a:ext cx="1231752" cy="350989"/>
          </a:xfrm>
          <a:prstGeom prst="roundRect">
            <a:avLst>
              <a:gd name="adj" fmla="val 232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en-US" sz="1400" dirty="0"/>
              <a:t>Pase </a:t>
            </a:r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43AC9F52-66FE-4A88-9B7A-75AD9F606BD4}"/>
              </a:ext>
            </a:extLst>
          </p:cNvPr>
          <p:cNvSpPr/>
          <p:nvPr/>
        </p:nvSpPr>
        <p:spPr>
          <a:xfrm>
            <a:off x="7678668" y="864454"/>
            <a:ext cx="4160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Se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realiza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 el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paso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 a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producción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 en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coordinación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Con Banred y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Cnel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86A14C2A-1412-4AA1-AC9B-D40B09162B2F}"/>
              </a:ext>
            </a:extLst>
          </p:cNvPr>
          <p:cNvSpPr/>
          <p:nvPr/>
        </p:nvSpPr>
        <p:spPr>
          <a:xfrm>
            <a:off x="7700859" y="2220931"/>
            <a:ext cx="3962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1600" dirty="0" smtClean="0">
                <a:solidFill>
                  <a:schemeClr val="tx1">
                    <a:lumMod val="75000"/>
                  </a:schemeClr>
                </a:solidFill>
              </a:rPr>
              <a:t>Se presentaron novedades en la conciliación, </a:t>
            </a:r>
          </a:p>
          <a:p>
            <a:pPr lvl="0"/>
            <a:r>
              <a:rPr lang="es-MX" sz="1600" dirty="0" smtClean="0">
                <a:solidFill>
                  <a:schemeClr val="tx1">
                    <a:lumMod val="75000"/>
                  </a:schemeClr>
                </a:solidFill>
              </a:rPr>
              <a:t>Las mismas que se encuentran superadas</a:t>
            </a:r>
            <a:r>
              <a:rPr lang="es-MX" sz="16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D62D6C63-771F-428D-94D2-64D7075EAC86}"/>
              </a:ext>
            </a:extLst>
          </p:cNvPr>
          <p:cNvSpPr txBox="1">
            <a:spLocks/>
          </p:cNvSpPr>
          <p:nvPr/>
        </p:nvSpPr>
        <p:spPr>
          <a:xfrm>
            <a:off x="6384030" y="4308909"/>
            <a:ext cx="5769869" cy="24324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882" indent="-342882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13" indent="-285737" algn="l" defTabSz="91435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294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120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298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 err="1" smtClean="0"/>
              <a:t>Resumen</a:t>
            </a:r>
            <a:r>
              <a:rPr lang="en-US" sz="2300" b="1" dirty="0" smtClean="0"/>
              <a:t> del </a:t>
            </a:r>
            <a:r>
              <a:rPr lang="en-US" sz="2300" b="1" dirty="0" err="1" smtClean="0"/>
              <a:t>Informe</a:t>
            </a:r>
            <a:r>
              <a:rPr lang="en-US" sz="2300" b="1" dirty="0" smtClean="0"/>
              <a:t> </a:t>
            </a:r>
            <a:endParaRPr lang="en-US" sz="2300" b="1" dirty="0"/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EL paso a producción se realiza sin novedades el 08 de agosto en la noche, sin embargo se presentaron novedades en la recaudación </a:t>
            </a:r>
            <a:r>
              <a:rPr lang="es-MX" sz="16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daoo</a:t>
            </a:r>
            <a:r>
              <a:rPr lang="es-MX" sz="1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que fuimos el primer banco en iniciar a trabajar con la nueva plataforma con contingencia por parte de la empresa pública, lo que originó un tiempo de estabilización del servicio.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días 15 y 16 tuvimos diferencias en la conciliación con Banred y </a:t>
            </a:r>
            <a:r>
              <a:rPr lang="es-MX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Cnel</a:t>
            </a:r>
            <a:r>
              <a:rPr lang="es-MX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 momento ya se encuentran resueltas.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proceso de débitos automáticos tuvo un retraso en la ejecución, y al momento s encuentra operando sin inconvenientes. 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32">
            <a:extLst>
              <a:ext uri="{FF2B5EF4-FFF2-40B4-BE49-F238E27FC236}">
                <a16:creationId xmlns:a16="http://schemas.microsoft.com/office/drawing/2014/main" id="{A3C2890B-6CF5-420E-9764-BD91C936E62F}"/>
              </a:ext>
            </a:extLst>
          </p:cNvPr>
          <p:cNvSpPr/>
          <p:nvPr/>
        </p:nvSpPr>
        <p:spPr>
          <a:xfrm>
            <a:off x="6456040" y="3693525"/>
            <a:ext cx="1231752" cy="350989"/>
          </a:xfrm>
          <a:prstGeom prst="roundRect">
            <a:avLst>
              <a:gd name="adj" fmla="val 232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Estabilización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ectangle 31">
            <a:extLst>
              <a:ext uri="{FF2B5EF4-FFF2-40B4-BE49-F238E27FC236}">
                <a16:creationId xmlns:a16="http://schemas.microsoft.com/office/drawing/2014/main" id="{E9222841-201F-4849-AF2E-67F80E3A5183}"/>
              </a:ext>
            </a:extLst>
          </p:cNvPr>
          <p:cNvSpPr/>
          <p:nvPr/>
        </p:nvSpPr>
        <p:spPr>
          <a:xfrm>
            <a:off x="7677505" y="3693525"/>
            <a:ext cx="3820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Se evidencia estabilización en el servicio de </a:t>
            </a:r>
          </a:p>
          <a:p>
            <a:pPr lvl="0"/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Recaudación en los canals habilitados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Rectangle: Rounded Corners 42">
            <a:extLst>
              <a:ext uri="{FF2B5EF4-FFF2-40B4-BE49-F238E27FC236}">
                <a16:creationId xmlns:a16="http://schemas.microsoft.com/office/drawing/2014/main" id="{E2B14E3B-8089-442A-9772-06114A908932}"/>
              </a:ext>
            </a:extLst>
          </p:cNvPr>
          <p:cNvSpPr/>
          <p:nvPr/>
        </p:nvSpPr>
        <p:spPr>
          <a:xfrm>
            <a:off x="1920956" y="3372861"/>
            <a:ext cx="1785314" cy="249709"/>
          </a:xfrm>
          <a:prstGeom prst="roundRect">
            <a:avLst>
              <a:gd name="adj" fmla="val 232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en-US" sz="1400" dirty="0"/>
              <a:t>Piloto</a:t>
            </a:r>
          </a:p>
        </p:txBody>
      </p:sp>
      <p:pic>
        <p:nvPicPr>
          <p:cNvPr id="18" name="Imagen 17" descr="LLEGA DONDE QUIERAS: mayo 20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38" y="4518767"/>
            <a:ext cx="324812" cy="311820"/>
          </a:xfrm>
          <a:prstGeom prst="rect">
            <a:avLst/>
          </a:prstGeom>
        </p:spPr>
      </p:pic>
      <p:pic>
        <p:nvPicPr>
          <p:cNvPr id="19" name="Imagen 18" descr="LLEGA DONDE QUIERAS: mayo 20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350" y="3738483"/>
            <a:ext cx="390904" cy="375268"/>
          </a:xfrm>
          <a:prstGeom prst="rect">
            <a:avLst/>
          </a:prstGeom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EDCCB386-FF2B-76CF-A03B-C5FAFF897662}"/>
              </a:ext>
            </a:extLst>
          </p:cNvPr>
          <p:cNvGrpSpPr/>
          <p:nvPr/>
        </p:nvGrpSpPr>
        <p:grpSpPr>
          <a:xfrm>
            <a:off x="127993" y="4965285"/>
            <a:ext cx="1048364" cy="307179"/>
            <a:chOff x="-3554698" y="5096405"/>
            <a:chExt cx="1048364" cy="458933"/>
          </a:xfrm>
        </p:grpSpPr>
        <p:sp>
          <p:nvSpPr>
            <p:cNvPr id="21" name="Rectangle: Rounded Corners 42">
              <a:extLst>
                <a:ext uri="{FF2B5EF4-FFF2-40B4-BE49-F238E27FC236}">
                  <a16:creationId xmlns:a16="http://schemas.microsoft.com/office/drawing/2014/main" id="{E2B14E3B-8089-442A-9772-06114A908932}"/>
                </a:ext>
              </a:extLst>
            </p:cNvPr>
            <p:cNvSpPr/>
            <p:nvPr/>
          </p:nvSpPr>
          <p:spPr>
            <a:xfrm>
              <a:off x="-3492475" y="5096405"/>
              <a:ext cx="923919" cy="458933"/>
            </a:xfrm>
            <a:prstGeom prst="roundRect">
              <a:avLst>
                <a:gd name="adj" fmla="val 2328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>
              <a:noAutofit/>
            </a:bodyPr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22" name="Rectangle 31">
              <a:extLst>
                <a:ext uri="{FF2B5EF4-FFF2-40B4-BE49-F238E27FC236}">
                  <a16:creationId xmlns:a16="http://schemas.microsoft.com/office/drawing/2014/main" id="{E9222841-201F-4849-AF2E-67F80E3A5183}"/>
                </a:ext>
              </a:extLst>
            </p:cNvPr>
            <p:cNvSpPr/>
            <p:nvPr/>
          </p:nvSpPr>
          <p:spPr>
            <a:xfrm>
              <a:off x="-3554698" y="5120421"/>
              <a:ext cx="1048364" cy="4138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200" b="1" dirty="0" smtClean="0">
                  <a:solidFill>
                    <a:schemeClr val="bg1"/>
                  </a:solidFill>
                </a:rPr>
                <a:t>Estabilización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: Rounded Corners 35">
            <a:extLst>
              <a:ext uri="{FF2B5EF4-FFF2-40B4-BE49-F238E27FC236}">
                <a16:creationId xmlns:a16="http://schemas.microsoft.com/office/drawing/2014/main" id="{C7FEB4CF-6C72-AB2C-635B-AF39A55523E6}"/>
              </a:ext>
            </a:extLst>
          </p:cNvPr>
          <p:cNvSpPr/>
          <p:nvPr/>
        </p:nvSpPr>
        <p:spPr>
          <a:xfrm>
            <a:off x="6439084" y="2268829"/>
            <a:ext cx="1241092" cy="350989"/>
          </a:xfrm>
          <a:prstGeom prst="roundRect">
            <a:avLst>
              <a:gd name="adj" fmla="val 2328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1400" dirty="0"/>
              <a:t>Conciliación</a:t>
            </a:r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DE8638B5-E304-FFFF-CBF4-B129C3F94171}"/>
              </a:ext>
            </a:extLst>
          </p:cNvPr>
          <p:cNvSpPr/>
          <p:nvPr/>
        </p:nvSpPr>
        <p:spPr>
          <a:xfrm>
            <a:off x="7677505" y="2884213"/>
            <a:ext cx="37525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Se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presentó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retraso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 en la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ejecución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  de débitos automáticos de clientes y Banco Bolivariano. 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0" name="Rectangle: Rounded Corners 6">
            <a:extLst>
              <a:ext uri="{FF2B5EF4-FFF2-40B4-BE49-F238E27FC236}">
                <a16:creationId xmlns:a16="http://schemas.microsoft.com/office/drawing/2014/main" id="{B17A8CDD-979E-64E1-B59A-E4F0CDFD05BC}"/>
              </a:ext>
            </a:extLst>
          </p:cNvPr>
          <p:cNvSpPr/>
          <p:nvPr/>
        </p:nvSpPr>
        <p:spPr>
          <a:xfrm>
            <a:off x="316602" y="4219681"/>
            <a:ext cx="1605458" cy="215379"/>
          </a:xfrm>
          <a:prstGeom prst="roundRect">
            <a:avLst>
              <a:gd name="adj" fmla="val 2328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en-US" sz="1200" dirty="0"/>
              <a:t>Conciliación</a:t>
            </a:r>
          </a:p>
        </p:txBody>
      </p:sp>
      <p:pic>
        <p:nvPicPr>
          <p:cNvPr id="8" name="Imagen 7" descr="Norma Del Buono: Docentes de Lomas de Zamora: certificados ...">
            <a:extLst>
              <a:ext uri="{FF2B5EF4-FFF2-40B4-BE49-F238E27FC236}">
                <a16:creationId xmlns:a16="http://schemas.microsoft.com/office/drawing/2014/main" id="{C1CCB120-445A-BC7D-7648-547B023CE9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22" y="2574128"/>
            <a:ext cx="429956" cy="388790"/>
          </a:xfrm>
          <a:prstGeom prst="rect">
            <a:avLst/>
          </a:prstGeom>
        </p:spPr>
      </p:pic>
      <p:pic>
        <p:nvPicPr>
          <p:cNvPr id="13" name="Imagen 12" descr="Norma Del Buono: Docentes de Lomas de Zamora: certificados ...">
            <a:extLst>
              <a:ext uri="{FF2B5EF4-FFF2-40B4-BE49-F238E27FC236}">
                <a16:creationId xmlns:a16="http://schemas.microsoft.com/office/drawing/2014/main" id="{D1157261-43F3-565D-E62C-720E0458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318" y="934374"/>
            <a:ext cx="429956" cy="38879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BBB3F3E3-C4C4-C281-A4E9-AA8791AC3856}"/>
              </a:ext>
            </a:extLst>
          </p:cNvPr>
          <p:cNvSpPr txBox="1"/>
          <p:nvPr/>
        </p:nvSpPr>
        <p:spPr>
          <a:xfrm>
            <a:off x="7687792" y="1537771"/>
            <a:ext cx="3752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MX" sz="1600" dirty="0" smtClean="0">
                <a:solidFill>
                  <a:schemeClr val="tx1">
                    <a:lumMod val="75000"/>
                  </a:schemeClr>
                </a:solidFill>
              </a:rPr>
              <a:t>Inicio </a:t>
            </a:r>
            <a:r>
              <a:rPr lang="es-MX" sz="1600" dirty="0">
                <a:solidFill>
                  <a:schemeClr val="tx1">
                    <a:lumMod val="75000"/>
                  </a:schemeClr>
                </a:solidFill>
              </a:rPr>
              <a:t>plan piloto </a:t>
            </a:r>
            <a:r>
              <a:rPr lang="es-MX" sz="1600" dirty="0" smtClean="0">
                <a:solidFill>
                  <a:schemeClr val="tx1">
                    <a:lumMod val="75000"/>
                  </a:schemeClr>
                </a:solidFill>
              </a:rPr>
              <a:t>controlado con el acompañamiento de </a:t>
            </a:r>
            <a:r>
              <a:rPr lang="es-MX" sz="1600" dirty="0" err="1" smtClean="0">
                <a:solidFill>
                  <a:schemeClr val="tx1">
                    <a:lumMod val="75000"/>
                  </a:schemeClr>
                </a:solidFill>
              </a:rPr>
              <a:t>Cnel</a:t>
            </a:r>
            <a:r>
              <a:rPr lang="es-MX" sz="1600" dirty="0" smtClean="0">
                <a:solidFill>
                  <a:schemeClr val="tx1">
                    <a:lumMod val="75000"/>
                  </a:schemeClr>
                </a:solidFill>
              </a:rPr>
              <a:t> y Banred 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5" name="Imagen 24" descr="Norma Del Buono: Docentes de Lomas de Zamora: certificados ...">
            <a:extLst>
              <a:ext uri="{FF2B5EF4-FFF2-40B4-BE49-F238E27FC236}">
                <a16:creationId xmlns:a16="http://schemas.microsoft.com/office/drawing/2014/main" id="{14DD68F5-D895-3C04-BD2F-85D46303A9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708" y="1528042"/>
            <a:ext cx="429956" cy="388790"/>
          </a:xfrm>
          <a:prstGeom prst="rect">
            <a:avLst/>
          </a:prstGeom>
        </p:spPr>
      </p:pic>
      <p:pic>
        <p:nvPicPr>
          <p:cNvPr id="2" name="Imagen 1" descr="Norma Del Buono: Docentes de Lomas de Zamora: certificados ...">
            <a:extLst>
              <a:ext uri="{FF2B5EF4-FFF2-40B4-BE49-F238E27FC236}">
                <a16:creationId xmlns:a16="http://schemas.microsoft.com/office/drawing/2014/main" id="{091E833D-77A3-FE41-B904-8A2DE4BBFF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708" y="2188825"/>
            <a:ext cx="429956" cy="388790"/>
          </a:xfrm>
          <a:prstGeom prst="rect">
            <a:avLst/>
          </a:prstGeom>
        </p:spPr>
      </p:pic>
      <p:pic>
        <p:nvPicPr>
          <p:cNvPr id="33" name="Imagen 32" descr="Norma Del Buono: Docentes de Lomas de Zamora: certificados ...">
            <a:extLst>
              <a:ext uri="{FF2B5EF4-FFF2-40B4-BE49-F238E27FC236}">
                <a16:creationId xmlns:a16="http://schemas.microsoft.com/office/drawing/2014/main" id="{DB30B6D5-D5EB-8B9E-306A-C62F55310A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381" y="2952432"/>
            <a:ext cx="429956" cy="388790"/>
          </a:xfrm>
          <a:prstGeom prst="rect">
            <a:avLst/>
          </a:prstGeom>
        </p:spPr>
      </p:pic>
      <p:pic>
        <p:nvPicPr>
          <p:cNvPr id="34" name="Imagen 33" descr="Norma Del Buono: Docentes de Lomas de Zamora: certificados ...">
            <a:extLst>
              <a:ext uri="{FF2B5EF4-FFF2-40B4-BE49-F238E27FC236}">
                <a16:creationId xmlns:a16="http://schemas.microsoft.com/office/drawing/2014/main" id="{9D60576B-80F2-9982-529D-40491048B8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758" y="2574128"/>
            <a:ext cx="429956" cy="38879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686" y="573806"/>
            <a:ext cx="352383" cy="397232"/>
          </a:xfrm>
          <a:prstGeom prst="rect">
            <a:avLst/>
          </a:prstGeom>
        </p:spPr>
      </p:pic>
      <p:sp>
        <p:nvSpPr>
          <p:cNvPr id="35" name="Rectangle: Rounded Corners 6">
            <a:extLst>
              <a:ext uri="{FF2B5EF4-FFF2-40B4-BE49-F238E27FC236}">
                <a16:creationId xmlns:a16="http://schemas.microsoft.com/office/drawing/2014/main" id="{0C710D49-CAE9-4DDA-A059-F346FCFE5AB9}"/>
              </a:ext>
            </a:extLst>
          </p:cNvPr>
          <p:cNvSpPr/>
          <p:nvPr/>
        </p:nvSpPr>
        <p:spPr>
          <a:xfrm>
            <a:off x="6445753" y="2997830"/>
            <a:ext cx="1255106" cy="331687"/>
          </a:xfrm>
          <a:prstGeom prst="roundRect">
            <a:avLst>
              <a:gd name="adj" fmla="val 232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en-US" sz="1200" dirty="0" smtClean="0"/>
              <a:t>Débitos automáticos</a:t>
            </a:r>
            <a:endParaRPr lang="en-US" sz="1200" dirty="0"/>
          </a:p>
        </p:txBody>
      </p:sp>
      <p:sp>
        <p:nvSpPr>
          <p:cNvPr id="37" name="Señal de prohibido 36"/>
          <p:cNvSpPr/>
          <p:nvPr/>
        </p:nvSpPr>
        <p:spPr>
          <a:xfrm>
            <a:off x="877701" y="3603843"/>
            <a:ext cx="375449" cy="366539"/>
          </a:xfrm>
          <a:prstGeom prst="noSmoking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pic>
        <p:nvPicPr>
          <p:cNvPr id="38" name="Imagen 37" descr="Norma Del Buono: Docentes de Lomas de Zamora: certificados ...">
            <a:extLst>
              <a:ext uri="{FF2B5EF4-FFF2-40B4-BE49-F238E27FC236}">
                <a16:creationId xmlns:a16="http://schemas.microsoft.com/office/drawing/2014/main" id="{9D60576B-80F2-9982-529D-40491048B8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279" y="3424978"/>
            <a:ext cx="429956" cy="38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6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lendario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oweet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76978</TotalTime>
  <Words>230</Words>
  <Application>Microsoft Office PowerPoint</Application>
  <PresentationFormat>Panorámica</PresentationFormat>
  <Paragraphs>63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Gothic Uralic</vt:lpstr>
      <vt:lpstr>Open Sans</vt:lpstr>
      <vt:lpstr>Times New Roman</vt:lpstr>
      <vt:lpstr>Calendario</vt:lpstr>
      <vt:lpstr>showeet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Calendario 2020</dc:title>
  <dc:creator>showeet.com</dc:creator>
  <dc:description>© Copyright Showeet.com</dc:description>
  <cp:lastModifiedBy>Wendy Cedeño Ley</cp:lastModifiedBy>
  <cp:revision>86</cp:revision>
  <dcterms:created xsi:type="dcterms:W3CDTF">2011-05-09T14:18:21Z</dcterms:created>
  <dcterms:modified xsi:type="dcterms:W3CDTF">2022-09-07T17:25:42Z</dcterms:modified>
  <cp:category>Charts &amp; Diagrams</cp:category>
</cp:coreProperties>
</file>