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310" r:id="rId6"/>
    <p:sldId id="346" r:id="rId7"/>
    <p:sldId id="348" r:id="rId8"/>
    <p:sldId id="333" r:id="rId9"/>
    <p:sldId id="334" r:id="rId10"/>
    <p:sldId id="336" r:id="rId11"/>
    <p:sldId id="349" r:id="rId12"/>
    <p:sldId id="342" r:id="rId13"/>
    <p:sldId id="350" r:id="rId14"/>
    <p:sldId id="339" r:id="rId15"/>
    <p:sldId id="340" r:id="rId16"/>
    <p:sldId id="351" r:id="rId17"/>
    <p:sldId id="338" r:id="rId18"/>
    <p:sldId id="347" r:id="rId19"/>
    <p:sldId id="332" r:id="rId20"/>
    <p:sldId id="331" r:id="rId21"/>
    <p:sldId id="335" r:id="rId22"/>
    <p:sldId id="337" r:id="rId23"/>
    <p:sldId id="343" r:id="rId24"/>
    <p:sldId id="344" r:id="rId25"/>
    <p:sldId id="345" r:id="rId2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9DB"/>
    <a:srgbClr val="42BBBE"/>
    <a:srgbClr val="3CB6B3"/>
    <a:srgbClr val="46A2B8"/>
    <a:srgbClr val="41A7A9"/>
    <a:srgbClr val="2F6B68"/>
    <a:srgbClr val="4F9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3CDE3-EB26-4BE0-AED0-CB4D531EAD33}" v="23" dt="2022-09-26T22:05:00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28/9/2022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2A04A-B757-0E49-541E-63181EAF2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6589" y="1952840"/>
            <a:ext cx="7044502" cy="263241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rgbClr val="3CB6B3"/>
                </a:solidFill>
                <a:latin typeface="+mn-lt"/>
              </a:rPr>
              <a:t>Arquitectura aplicaciones de servicios a comercios y medios de pago</a:t>
            </a:r>
            <a:endParaRPr lang="es-EC" b="1" dirty="0">
              <a:solidFill>
                <a:srgbClr val="3CB6B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790446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159026" y="2825448"/>
            <a:ext cx="11688417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6600" b="1" dirty="0">
                <a:cs typeface="Segoe UI Light" panose="020B0502040204020203" pitchFamily="34" charset="0"/>
              </a:rPr>
              <a:t>PROCESOS DE TARJETAS </a:t>
            </a:r>
          </a:p>
          <a:p>
            <a:pPr algn="ctr"/>
            <a:r>
              <a:rPr lang="es-MX" sz="6600" b="1" dirty="0">
                <a:cs typeface="Segoe UI Light" panose="020B0502040204020203" pitchFamily="34" charset="0"/>
              </a:rPr>
              <a:t>PRE PAGO</a:t>
            </a:r>
            <a:endParaRPr lang="es-EC" sz="6600" b="1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8294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609728" y="496631"/>
            <a:ext cx="8490826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4400" b="1" dirty="0">
                <a:latin typeface="+mj-lt"/>
                <a:ea typeface="+mj-ea"/>
                <a:cs typeface="+mj-cs"/>
              </a:rPr>
              <a:t>Solicitudes de Tarjetas Pre Pago</a:t>
            </a:r>
            <a:endParaRPr lang="es-E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EC5B243-508F-55BF-F625-CDA2EAA8E13E}"/>
              </a:ext>
            </a:extLst>
          </p:cNvPr>
          <p:cNvSpPr txBox="1"/>
          <p:nvPr/>
        </p:nvSpPr>
        <p:spPr>
          <a:xfrm>
            <a:off x="949458" y="1880948"/>
            <a:ext cx="52737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Las tarjetas Pre Pago se generan en Credimatic de manera innominada.</a:t>
            </a:r>
          </a:p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Se alimentan en </a:t>
            </a:r>
            <a:r>
              <a:rPr lang="es-EC" sz="2400" dirty="0" err="1">
                <a:cs typeface="Segoe UI Light" panose="020B0502040204020203" pitchFamily="34" charset="0"/>
              </a:rPr>
              <a:t>Cobis</a:t>
            </a:r>
            <a:r>
              <a:rPr lang="es-EC" sz="2400" dirty="0">
                <a:cs typeface="Segoe UI Light" panose="020B0502040204020203" pitchFamily="34" charset="0"/>
              </a:rPr>
              <a:t> para efectuar la venta de la tarjeta.</a:t>
            </a:r>
          </a:p>
          <a:p>
            <a:pPr marL="342900" indent="-342900">
              <a:buAutoNum type="arabicPeriod"/>
            </a:pPr>
            <a:endParaRPr lang="es-EC" sz="2400" dirty="0"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223973DF-2BE7-378A-6D76-C7615C4A7F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3426028"/>
                  </p:ext>
                </p:extLst>
              </p:nvPr>
            </p:nvGraphicFramePr>
            <p:xfrm>
              <a:off x="6856675" y="2035691"/>
              <a:ext cx="5016457" cy="2821757"/>
            </p:xfrm>
            <a:graphic>
              <a:graphicData uri="http://schemas.microsoft.com/office/powerpoint/2016/slidezoom">
                <pslz:sldZm>
                  <pslz:sldZmObj sldId="343" cId="1769254486">
                    <pslz:zmPr id="{0C17DA14-E87E-4008-8CE4-5B6902385CC3}" transitionDur="2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16457" cy="28217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Vista general de diapositiva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3973DF-2BE7-378A-6D76-C7615C4A7F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6675" y="2035691"/>
                <a:ext cx="5016457" cy="28217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28872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609728" y="470127"/>
            <a:ext cx="8490826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4400" b="1" dirty="0">
                <a:latin typeface="+mj-lt"/>
                <a:ea typeface="+mj-ea"/>
                <a:cs typeface="+mj-cs"/>
              </a:rPr>
              <a:t>Venta de Tarjetas Pre Pago</a:t>
            </a:r>
            <a:endParaRPr lang="es-E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EC5B243-508F-55BF-F625-CDA2EAA8E13E}"/>
              </a:ext>
            </a:extLst>
          </p:cNvPr>
          <p:cNvSpPr txBox="1"/>
          <p:nvPr/>
        </p:nvSpPr>
        <p:spPr>
          <a:xfrm>
            <a:off x="1027349" y="1881506"/>
            <a:ext cx="52213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La venta se la realiza a través de la ventanilla de servicios</a:t>
            </a:r>
          </a:p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 o a través de procesos masivos del Back Office.</a:t>
            </a:r>
          </a:p>
          <a:p>
            <a:pPr marL="342900" indent="-342900">
              <a:buAutoNum type="arabicPeriod"/>
            </a:pPr>
            <a:endParaRPr lang="es-EC" sz="2400" dirty="0"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9B51CB47-3135-B867-D1C4-43FE5E6005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5317902"/>
                  </p:ext>
                </p:extLst>
              </p:nvPr>
            </p:nvGraphicFramePr>
            <p:xfrm>
              <a:off x="6855289" y="1976463"/>
              <a:ext cx="5039444" cy="2834688"/>
            </p:xfrm>
            <a:graphic>
              <a:graphicData uri="http://schemas.microsoft.com/office/powerpoint/2016/slidezoom">
                <pslz:sldZm>
                  <pslz:sldZmObj sldId="344" cId="2402629280">
                    <pslz:zmPr id="{69B8917F-E22D-47E5-BD0E-D50A4030FBF4}" transitionDur="2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39444" cy="28346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Vista general de diapositiva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51CB47-3135-B867-D1C4-43FE5E6005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5289" y="1976463"/>
                <a:ext cx="5039444" cy="28346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72196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0" y="2825448"/>
            <a:ext cx="12192000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6600" b="1" dirty="0">
                <a:cs typeface="Segoe UI Light" panose="020B0502040204020203" pitchFamily="34" charset="0"/>
              </a:rPr>
              <a:t>NOTIFICACIONES</a:t>
            </a:r>
            <a:endParaRPr lang="es-EC" sz="6600" b="1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2188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609728" y="430370"/>
            <a:ext cx="8490826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4400" b="1" dirty="0">
                <a:latin typeface="+mj-lt"/>
                <a:ea typeface="+mj-ea"/>
                <a:cs typeface="+mj-cs"/>
              </a:rPr>
              <a:t>Notificaciones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EC5B243-508F-55BF-F625-CDA2EAA8E13E}"/>
              </a:ext>
            </a:extLst>
          </p:cNvPr>
          <p:cNvSpPr txBox="1"/>
          <p:nvPr/>
        </p:nvSpPr>
        <p:spPr>
          <a:xfrm>
            <a:off x="1033670" y="1237019"/>
            <a:ext cx="55924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400" dirty="0">
                <a:cs typeface="Segoe UI Light" panose="020B0502040204020203" pitchFamily="34" charset="0"/>
              </a:rPr>
              <a:t>Tenemos implementadas notificaciones:</a:t>
            </a:r>
          </a:p>
          <a:p>
            <a:pPr marL="800100" lvl="1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En línea:</a:t>
            </a:r>
          </a:p>
          <a:p>
            <a:pPr marL="1257300" lvl="2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Consumo corriente.</a:t>
            </a:r>
          </a:p>
          <a:p>
            <a:pPr marL="1257300" lvl="2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Consumo diferido.</a:t>
            </a:r>
          </a:p>
          <a:p>
            <a:pPr marL="1257300" lvl="2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Consumo por internet.</a:t>
            </a:r>
          </a:p>
          <a:p>
            <a:pPr marL="1257300" lvl="2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Avances.</a:t>
            </a:r>
          </a:p>
          <a:p>
            <a:pPr marL="1257300" lvl="2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Rechazos por limites de cupo.</a:t>
            </a:r>
          </a:p>
          <a:p>
            <a:pPr marL="1257300" lvl="2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Cambios de estado y activación.</a:t>
            </a:r>
          </a:p>
          <a:p>
            <a:pPr marL="800100" lvl="1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En </a:t>
            </a:r>
            <a:r>
              <a:rPr lang="es-EC" sz="2400" dirty="0" err="1">
                <a:cs typeface="Segoe UI Light" panose="020B0502040204020203" pitchFamily="34" charset="0"/>
              </a:rPr>
              <a:t>Batch</a:t>
            </a:r>
            <a:endParaRPr lang="es-EC" sz="2400" dirty="0">
              <a:cs typeface="Segoe UI Light" panose="020B0502040204020203" pitchFamily="34" charset="0"/>
            </a:endParaRPr>
          </a:p>
          <a:p>
            <a:pPr marL="1257300" lvl="2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Renovación.</a:t>
            </a:r>
          </a:p>
          <a:p>
            <a:pPr marL="342900" indent="-342900">
              <a:buAutoNum type="arabicPeriod"/>
            </a:pPr>
            <a:endParaRPr lang="es-EC" sz="2400" dirty="0"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46B3A6F7-529D-F28F-1875-BF37BD3828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4615361"/>
                  </p:ext>
                </p:extLst>
              </p:nvPr>
            </p:nvGraphicFramePr>
            <p:xfrm>
              <a:off x="6817104" y="1956007"/>
              <a:ext cx="5075810" cy="2855143"/>
            </p:xfrm>
            <a:graphic>
              <a:graphicData uri="http://schemas.microsoft.com/office/powerpoint/2016/slidezoom">
                <pslz:sldZm>
                  <pslz:sldZmObj sldId="337" cId="2583189270">
                    <pslz:zmPr id="{12F95438-42C2-43FC-8FAF-A54C71D3AD04}" transitionDur="2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5810" cy="28551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Vista general de diapositiva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B3A6F7-529D-F28F-1875-BF37BD3828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7104" y="1956007"/>
                <a:ext cx="5075810" cy="28551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61163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4039605" y="2825448"/>
            <a:ext cx="4314686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6600" b="1" dirty="0">
                <a:latin typeface="+mj-lt"/>
                <a:ea typeface="+mj-ea"/>
                <a:cs typeface="+mj-cs"/>
              </a:rPr>
              <a:t>Gracias !!!</a:t>
            </a:r>
          </a:p>
        </p:txBody>
      </p:sp>
    </p:spTree>
    <p:extLst>
      <p:ext uri="{BB962C8B-B14F-4D97-AF65-F5344CB8AC3E}">
        <p14:creationId xmlns:p14="http://schemas.microsoft.com/office/powerpoint/2010/main" val="4723382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A892AAB-9055-DD40-4295-6CDBB8FC7578}"/>
              </a:ext>
            </a:extLst>
          </p:cNvPr>
          <p:cNvSpPr/>
          <p:nvPr/>
        </p:nvSpPr>
        <p:spPr>
          <a:xfrm>
            <a:off x="840920" y="2034101"/>
            <a:ext cx="9217479" cy="3887744"/>
          </a:xfrm>
          <a:prstGeom prst="rect">
            <a:avLst/>
          </a:prstGeom>
          <a:solidFill>
            <a:srgbClr val="E4F9D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8462816-295C-4456-BFC4-C0A725510449}"/>
              </a:ext>
            </a:extLst>
          </p:cNvPr>
          <p:cNvCxnSpPr/>
          <p:nvPr/>
        </p:nvCxnSpPr>
        <p:spPr>
          <a:xfrm>
            <a:off x="622561" y="6277474"/>
            <a:ext cx="10946879" cy="10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0FBA3C61-A25A-4114-B79C-CDE8EEECAE3A}"/>
              </a:ext>
            </a:extLst>
          </p:cNvPr>
          <p:cNvSpPr/>
          <p:nvPr/>
        </p:nvSpPr>
        <p:spPr>
          <a:xfrm>
            <a:off x="3527263" y="2182689"/>
            <a:ext cx="144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SFTPSAC</a:t>
            </a:r>
            <a:endParaRPr lang="es-EC" sz="1400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90E3C6-873B-80CC-E8DE-3FE590DC0FDF}"/>
              </a:ext>
            </a:extLst>
          </p:cNvPr>
          <p:cNvSpPr/>
          <p:nvPr/>
        </p:nvSpPr>
        <p:spPr>
          <a:xfrm>
            <a:off x="5212364" y="2165944"/>
            <a:ext cx="144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SFTPINSRV</a:t>
            </a:r>
            <a:endParaRPr lang="es-EC" sz="14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27BA687-226F-FE63-3AB3-D9D5AE15996C}"/>
              </a:ext>
            </a:extLst>
          </p:cNvPr>
          <p:cNvSpPr/>
          <p:nvPr/>
        </p:nvSpPr>
        <p:spPr>
          <a:xfrm>
            <a:off x="6799961" y="2179858"/>
            <a:ext cx="144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HP-ACTC</a:t>
            </a:r>
          </a:p>
          <a:p>
            <a:pPr algn="ctr"/>
            <a:r>
              <a:rPr lang="es-MX" sz="1400" dirty="0">
                <a:solidFill>
                  <a:schemeClr val="tx1"/>
                </a:solidFill>
              </a:rPr>
              <a:t>SQR</a:t>
            </a:r>
            <a:endParaRPr lang="es-EC" sz="1400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6BC67F2-DF54-9DC9-CDBC-B0903739F6FE}"/>
              </a:ext>
            </a:extLst>
          </p:cNvPr>
          <p:cNvSpPr/>
          <p:nvPr/>
        </p:nvSpPr>
        <p:spPr>
          <a:xfrm>
            <a:off x="4269904" y="3419675"/>
            <a:ext cx="982568" cy="945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GAW</a:t>
            </a:r>
            <a:endParaRPr lang="es-EC" sz="1400" dirty="0"/>
          </a:p>
        </p:txBody>
      </p:sp>
      <p:sp>
        <p:nvSpPr>
          <p:cNvPr id="10" name="Diagrama de flujo: disco magnético 9">
            <a:extLst>
              <a:ext uri="{FF2B5EF4-FFF2-40B4-BE49-F238E27FC236}">
                <a16:creationId xmlns:a16="http://schemas.microsoft.com/office/drawing/2014/main" id="{E1B13C3F-FEC4-F8B7-DF6F-1653C2735238}"/>
              </a:ext>
            </a:extLst>
          </p:cNvPr>
          <p:cNvSpPr/>
          <p:nvPr/>
        </p:nvSpPr>
        <p:spPr>
          <a:xfrm>
            <a:off x="1061443" y="4388523"/>
            <a:ext cx="1072158" cy="73274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TARJBDSRV</a:t>
            </a:r>
          </a:p>
          <a:p>
            <a:pPr algn="ctr"/>
            <a:r>
              <a:rPr lang="es-MX" sz="1200" b="1" dirty="0">
                <a:solidFill>
                  <a:schemeClr val="accent5">
                    <a:lumMod val="50000"/>
                  </a:schemeClr>
                </a:solidFill>
              </a:rPr>
              <a:t>PCI</a:t>
            </a:r>
            <a:endParaRPr lang="es-EC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Diagrama de flujo: disco magnético 10">
            <a:extLst>
              <a:ext uri="{FF2B5EF4-FFF2-40B4-BE49-F238E27FC236}">
                <a16:creationId xmlns:a16="http://schemas.microsoft.com/office/drawing/2014/main" id="{D6FC0782-9C04-D229-E675-7126D57DE1BA}"/>
              </a:ext>
            </a:extLst>
          </p:cNvPr>
          <p:cNvSpPr/>
          <p:nvPr/>
        </p:nvSpPr>
        <p:spPr>
          <a:xfrm>
            <a:off x="6218249" y="4456998"/>
            <a:ext cx="1193421" cy="6400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ODSSRV</a:t>
            </a:r>
            <a:endParaRPr lang="es-EC" sz="1200" dirty="0"/>
          </a:p>
        </p:txBody>
      </p:sp>
      <p:sp>
        <p:nvSpPr>
          <p:cNvPr id="12" name="Diagrama de flujo: disco magnético 11">
            <a:extLst>
              <a:ext uri="{FF2B5EF4-FFF2-40B4-BE49-F238E27FC236}">
                <a16:creationId xmlns:a16="http://schemas.microsoft.com/office/drawing/2014/main" id="{3342670A-57F1-2CC6-D79E-3F6369F45C28}"/>
              </a:ext>
            </a:extLst>
          </p:cNvPr>
          <p:cNvSpPr/>
          <p:nvPr/>
        </p:nvSpPr>
        <p:spPr>
          <a:xfrm>
            <a:off x="7995259" y="3732246"/>
            <a:ext cx="1204782" cy="72026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SYBASE</a:t>
            </a:r>
          </a:p>
          <a:p>
            <a:pPr algn="ctr"/>
            <a:r>
              <a:rPr lang="es-MX" sz="1200" dirty="0" err="1"/>
              <a:t>bb_tarjeta_bb</a:t>
            </a:r>
            <a:endParaRPr lang="es-EC" sz="12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3B99166-455C-E305-AFD3-1557A6D79B57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247263" y="2542689"/>
            <a:ext cx="513925" cy="876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FA90791-8CBE-F3FF-7E13-C002E491668A}"/>
              </a:ext>
            </a:extLst>
          </p:cNvPr>
          <p:cNvCxnSpPr>
            <a:cxnSpLocks/>
            <a:stCxn id="11" idx="2"/>
            <a:endCxn id="10" idx="4"/>
          </p:cNvCxnSpPr>
          <p:nvPr/>
        </p:nvCxnSpPr>
        <p:spPr>
          <a:xfrm flipH="1" flipV="1">
            <a:off x="2133601" y="4754894"/>
            <a:ext cx="4084648" cy="2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1CA7FFE-28E2-6FAF-8BEA-1E31AA4A8B6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252472" y="4092379"/>
            <a:ext cx="965777" cy="6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1DE5414-665A-4C0C-CD44-EF97E983C995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8239961" y="2359858"/>
            <a:ext cx="357689" cy="1372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1010922-D9F2-BA92-69E7-E1BE500F2A58}"/>
              </a:ext>
            </a:extLst>
          </p:cNvPr>
          <p:cNvSpPr/>
          <p:nvPr/>
        </p:nvSpPr>
        <p:spPr>
          <a:xfrm>
            <a:off x="823802" y="1203253"/>
            <a:ext cx="144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Credimatic</a:t>
            </a:r>
            <a:endParaRPr lang="es-MX" sz="14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EB5B756-8F10-6892-BA07-C6E8225E87C7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>
          <a:xfrm flipV="1">
            <a:off x="5108578" y="2525944"/>
            <a:ext cx="823786" cy="10321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0CC93EB-5301-8223-6270-E33983AE3726}"/>
              </a:ext>
            </a:extLst>
          </p:cNvPr>
          <p:cNvCxnSpPr>
            <a:cxnSpLocks/>
            <a:stCxn id="41" idx="2"/>
            <a:endCxn id="9" idx="2"/>
          </p:cNvCxnSpPr>
          <p:nvPr/>
        </p:nvCxnSpPr>
        <p:spPr>
          <a:xfrm>
            <a:off x="1979331" y="1929426"/>
            <a:ext cx="2290573" cy="196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C72128D-C3E4-7360-97F0-9727A1E5A6A2}"/>
              </a:ext>
            </a:extLst>
          </p:cNvPr>
          <p:cNvCxnSpPr>
            <a:cxnSpLocks/>
            <a:stCxn id="11" idx="4"/>
            <a:endCxn id="12" idx="2"/>
          </p:cNvCxnSpPr>
          <p:nvPr/>
        </p:nvCxnSpPr>
        <p:spPr>
          <a:xfrm flipV="1">
            <a:off x="7411670" y="4092379"/>
            <a:ext cx="583589" cy="684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66C33AD-752D-D547-0401-67105DCE88C1}"/>
              </a:ext>
            </a:extLst>
          </p:cNvPr>
          <p:cNvSpPr txBox="1"/>
          <p:nvPr/>
        </p:nvSpPr>
        <p:spPr>
          <a:xfrm>
            <a:off x="7919913" y="4468874"/>
            <a:ext cx="179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Tablas maestras </a:t>
            </a:r>
          </a:p>
          <a:p>
            <a:pPr algn="ctr"/>
            <a:r>
              <a:rPr lang="es-MX" sz="1400" b="1" dirty="0"/>
              <a:t>TC</a:t>
            </a:r>
            <a:endParaRPr lang="es-EC" sz="1400" b="1" dirty="0"/>
          </a:p>
        </p:txBody>
      </p:sp>
      <p:sp>
        <p:nvSpPr>
          <p:cNvPr id="29" name="Diagrama de flujo: disco magnético 28">
            <a:extLst>
              <a:ext uri="{FF2B5EF4-FFF2-40B4-BE49-F238E27FC236}">
                <a16:creationId xmlns:a16="http://schemas.microsoft.com/office/drawing/2014/main" id="{D8173139-C43A-F1D2-3C2B-16DB0CB2A9CE}"/>
              </a:ext>
            </a:extLst>
          </p:cNvPr>
          <p:cNvSpPr/>
          <p:nvPr/>
        </p:nvSpPr>
        <p:spPr>
          <a:xfrm>
            <a:off x="4731431" y="5229294"/>
            <a:ext cx="886824" cy="498639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DWH</a:t>
            </a:r>
            <a:endParaRPr lang="es-EC" sz="12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BDFDCD0-5178-1320-2EDE-C139BDB1BDE3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656668" y="5097023"/>
            <a:ext cx="1158292" cy="3494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0CDE8F8-B343-8BC3-D71E-A5B550F778CE}"/>
              </a:ext>
            </a:extLst>
          </p:cNvPr>
          <p:cNvCxnSpPr>
            <a:cxnSpLocks/>
            <a:stCxn id="10" idx="3"/>
            <a:endCxn id="35" idx="2"/>
          </p:cNvCxnSpPr>
          <p:nvPr/>
        </p:nvCxnSpPr>
        <p:spPr>
          <a:xfrm>
            <a:off x="1597522" y="5121265"/>
            <a:ext cx="763619" cy="3433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92C3F90-A5C1-A384-BF22-8A3A5D51B5DE}"/>
              </a:ext>
            </a:extLst>
          </p:cNvPr>
          <p:cNvCxnSpPr>
            <a:cxnSpLocks/>
          </p:cNvCxnSpPr>
          <p:nvPr/>
        </p:nvCxnSpPr>
        <p:spPr>
          <a:xfrm flipV="1">
            <a:off x="5183810" y="2551067"/>
            <a:ext cx="1891560" cy="11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grama de flujo: proceso 32">
            <a:extLst>
              <a:ext uri="{FF2B5EF4-FFF2-40B4-BE49-F238E27FC236}">
                <a16:creationId xmlns:a16="http://schemas.microsoft.com/office/drawing/2014/main" id="{0C157C9D-391B-C94A-1E1E-BA9424557B02}"/>
              </a:ext>
            </a:extLst>
          </p:cNvPr>
          <p:cNvSpPr/>
          <p:nvPr/>
        </p:nvSpPr>
        <p:spPr>
          <a:xfrm>
            <a:off x="8792693" y="2196355"/>
            <a:ext cx="1073838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Monitran</a:t>
            </a:r>
            <a:endParaRPr lang="es-EC" sz="1400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52B4F05-26C4-51BC-0887-88CAC825F6EB}"/>
              </a:ext>
            </a:extLst>
          </p:cNvPr>
          <p:cNvCxnSpPr>
            <a:cxnSpLocks/>
            <a:stCxn id="33" idx="1"/>
            <a:endCxn id="8" idx="3"/>
          </p:cNvCxnSpPr>
          <p:nvPr/>
        </p:nvCxnSpPr>
        <p:spPr>
          <a:xfrm flipH="1" flipV="1">
            <a:off x="8239961" y="2359858"/>
            <a:ext cx="552732" cy="1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grama de flujo: disco magnético 34">
            <a:extLst>
              <a:ext uri="{FF2B5EF4-FFF2-40B4-BE49-F238E27FC236}">
                <a16:creationId xmlns:a16="http://schemas.microsoft.com/office/drawing/2014/main" id="{B716F071-AA1B-0E46-2A37-630BC503A417}"/>
              </a:ext>
            </a:extLst>
          </p:cNvPr>
          <p:cNvSpPr/>
          <p:nvPr/>
        </p:nvSpPr>
        <p:spPr>
          <a:xfrm>
            <a:off x="2361141" y="5170286"/>
            <a:ext cx="1301241" cy="588635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SISCOBDBSRV</a:t>
            </a:r>
            <a:endParaRPr lang="es-EC" sz="1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9F54A35-DE45-0A3B-C16A-2135E2BB6E2A}"/>
              </a:ext>
            </a:extLst>
          </p:cNvPr>
          <p:cNvSpPr txBox="1"/>
          <p:nvPr/>
        </p:nvSpPr>
        <p:spPr>
          <a:xfrm>
            <a:off x="6959258" y="4126968"/>
            <a:ext cx="52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I.S.</a:t>
            </a:r>
            <a:endParaRPr lang="es-EC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9B308AC-C88C-EC6B-EB5C-FA4962DB0265}"/>
              </a:ext>
            </a:extLst>
          </p:cNvPr>
          <p:cNvSpPr txBox="1"/>
          <p:nvPr/>
        </p:nvSpPr>
        <p:spPr>
          <a:xfrm>
            <a:off x="7277570" y="2587412"/>
            <a:ext cx="142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>
                <a:solidFill>
                  <a:schemeClr val="accent1">
                    <a:lumMod val="75000"/>
                  </a:schemeClr>
                </a:solidFill>
              </a:rPr>
              <a:t>VisabbSemanal</a:t>
            </a:r>
            <a:r>
              <a:rPr lang="es-MX" sz="1400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</a:rPr>
              <a:t>Riesgo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BA5FE6E-1831-34B0-909F-617DFB2811B3}"/>
              </a:ext>
            </a:extLst>
          </p:cNvPr>
          <p:cNvSpPr txBox="1"/>
          <p:nvPr/>
        </p:nvSpPr>
        <p:spPr>
          <a:xfrm>
            <a:off x="3450674" y="2568779"/>
            <a:ext cx="145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accent2">
                    <a:lumMod val="75000"/>
                  </a:schemeClr>
                </a:solidFill>
              </a:rPr>
              <a:t>DAT, DATES, BBOINFGRAL, BBOINFTRX.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D4B8946-A7F0-46A7-1FD9-B36CD266B2A4}"/>
              </a:ext>
            </a:extLst>
          </p:cNvPr>
          <p:cNvSpPr txBox="1"/>
          <p:nvPr/>
        </p:nvSpPr>
        <p:spPr>
          <a:xfrm>
            <a:off x="5947403" y="2600604"/>
            <a:ext cx="760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rgbClr val="7030A0"/>
                </a:solidFill>
              </a:rPr>
              <a:t>RPT</a:t>
            </a:r>
            <a:endParaRPr lang="es-EC" sz="1200" dirty="0">
              <a:solidFill>
                <a:srgbClr val="7030A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D5B93A8-7E95-3325-5C7F-FE9A086AF998}"/>
              </a:ext>
            </a:extLst>
          </p:cNvPr>
          <p:cNvSpPr txBox="1"/>
          <p:nvPr/>
        </p:nvSpPr>
        <p:spPr>
          <a:xfrm>
            <a:off x="2269024" y="1554541"/>
            <a:ext cx="961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Archivos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90FEC8D-614F-DA4D-4AE7-0F36AD98FC91}"/>
              </a:ext>
            </a:extLst>
          </p:cNvPr>
          <p:cNvSpPr/>
          <p:nvPr/>
        </p:nvSpPr>
        <p:spPr>
          <a:xfrm>
            <a:off x="1679851" y="1678472"/>
            <a:ext cx="598960" cy="2509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SFTP</a:t>
            </a:r>
            <a:endParaRPr lang="es-EC" sz="1400" dirty="0">
              <a:solidFill>
                <a:schemeClr val="tx1"/>
              </a:solidFill>
            </a:endParaRP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5B02843-DA4A-3471-FF3C-3FEFBB40EE27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1597522" y="3927998"/>
            <a:ext cx="2670030" cy="46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915A667-1C6E-3BD7-F30D-FC961592F1FF}"/>
              </a:ext>
            </a:extLst>
          </p:cNvPr>
          <p:cNvCxnSpPr>
            <a:cxnSpLocks/>
            <a:stCxn id="10" idx="4"/>
            <a:endCxn id="12" idx="2"/>
          </p:cNvCxnSpPr>
          <p:nvPr/>
        </p:nvCxnSpPr>
        <p:spPr>
          <a:xfrm flipV="1">
            <a:off x="2133601" y="4092379"/>
            <a:ext cx="5861658" cy="66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E33D5CF-1ECA-C672-5F19-02FD4E3B54A5}"/>
              </a:ext>
            </a:extLst>
          </p:cNvPr>
          <p:cNvSpPr txBox="1"/>
          <p:nvPr/>
        </p:nvSpPr>
        <p:spPr>
          <a:xfrm>
            <a:off x="1315360" y="3999142"/>
            <a:ext cx="52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I.S.</a:t>
            </a:r>
            <a:endParaRPr lang="es-EC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18C7EE3-FBD7-1887-ADC9-97800E542A0F}"/>
              </a:ext>
            </a:extLst>
          </p:cNvPr>
          <p:cNvSpPr txBox="1"/>
          <p:nvPr/>
        </p:nvSpPr>
        <p:spPr>
          <a:xfrm>
            <a:off x="5083299" y="4895238"/>
            <a:ext cx="52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I.S.</a:t>
            </a:r>
            <a:endParaRPr lang="es-EC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B3DC8C0-7B6D-9739-2F0B-AB905D863918}"/>
              </a:ext>
            </a:extLst>
          </p:cNvPr>
          <p:cNvSpPr txBox="1"/>
          <p:nvPr/>
        </p:nvSpPr>
        <p:spPr>
          <a:xfrm>
            <a:off x="2758959" y="4872117"/>
            <a:ext cx="52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I.S.</a:t>
            </a:r>
            <a:endParaRPr lang="es-EC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E498854-BEF0-88CB-E0C2-9734C3C38EB2}"/>
              </a:ext>
            </a:extLst>
          </p:cNvPr>
          <p:cNvSpPr txBox="1"/>
          <p:nvPr/>
        </p:nvSpPr>
        <p:spPr>
          <a:xfrm>
            <a:off x="7977873" y="1220937"/>
            <a:ext cx="18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u="sng" dirty="0"/>
              <a:t>Ejemplo de Notificación:</a:t>
            </a:r>
          </a:p>
          <a:p>
            <a:r>
              <a:rPr lang="es-MX" sz="1200" dirty="0"/>
              <a:t>Tarjeta activa</a:t>
            </a:r>
          </a:p>
          <a:p>
            <a:r>
              <a:rPr lang="es-MX" sz="1200" dirty="0"/>
              <a:t>Entregada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C93D5C9-5B15-8688-8429-44D2E0B91B3D}"/>
              </a:ext>
            </a:extLst>
          </p:cNvPr>
          <p:cNvSpPr/>
          <p:nvPr/>
        </p:nvSpPr>
        <p:spPr>
          <a:xfrm>
            <a:off x="10263449" y="2446216"/>
            <a:ext cx="1267248" cy="46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</a:rPr>
              <a:t>Notificaciones</a:t>
            </a:r>
            <a:endParaRPr lang="es-EC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025887A-35B8-F635-17AB-03C5027879B4}"/>
              </a:ext>
            </a:extLst>
          </p:cNvPr>
          <p:cNvCxnSpPr>
            <a:cxnSpLocks/>
            <a:stCxn id="9" idx="6"/>
            <a:endCxn id="64" idx="2"/>
          </p:cNvCxnSpPr>
          <p:nvPr/>
        </p:nvCxnSpPr>
        <p:spPr>
          <a:xfrm flipV="1">
            <a:off x="5252472" y="2910891"/>
            <a:ext cx="5644601" cy="98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293EC062-8098-FC93-DFF2-91D951DA05A0}"/>
              </a:ext>
            </a:extLst>
          </p:cNvPr>
          <p:cNvSpPr txBox="1"/>
          <p:nvPr/>
        </p:nvSpPr>
        <p:spPr>
          <a:xfrm>
            <a:off x="807851" y="20458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B.B.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E7123267-595B-3193-F874-37E95330C978}"/>
              </a:ext>
            </a:extLst>
          </p:cNvPr>
          <p:cNvSpPr txBox="1">
            <a:spLocks/>
          </p:cNvSpPr>
          <p:nvPr/>
        </p:nvSpPr>
        <p:spPr>
          <a:xfrm>
            <a:off x="609728" y="455131"/>
            <a:ext cx="11317229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4400" b="1" dirty="0">
                <a:latin typeface="+mj-lt"/>
                <a:ea typeface="+mj-ea"/>
                <a:cs typeface="+mj-cs"/>
              </a:rPr>
              <a:t>Transferencia de archivos de Tarjeta de Crédito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98A13BB-4779-A278-48FA-CE865BEB984C}"/>
              </a:ext>
            </a:extLst>
          </p:cNvPr>
          <p:cNvCxnSpPr>
            <a:cxnSpLocks/>
          </p:cNvCxnSpPr>
          <p:nvPr/>
        </p:nvCxnSpPr>
        <p:spPr>
          <a:xfrm flipV="1">
            <a:off x="6567409" y="2587412"/>
            <a:ext cx="656671" cy="184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6033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45DB9898-B9CA-591C-272E-C8503B06BF2B}"/>
              </a:ext>
            </a:extLst>
          </p:cNvPr>
          <p:cNvSpPr/>
          <p:nvPr/>
        </p:nvSpPr>
        <p:spPr>
          <a:xfrm>
            <a:off x="950984" y="1304848"/>
            <a:ext cx="5724989" cy="3667133"/>
          </a:xfrm>
          <a:prstGeom prst="rect">
            <a:avLst/>
          </a:prstGeom>
          <a:solidFill>
            <a:srgbClr val="E4F9D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tx1"/>
              </a:solidFill>
            </a:endParaRPr>
          </a:p>
        </p:txBody>
      </p:sp>
      <p:grpSp>
        <p:nvGrpSpPr>
          <p:cNvPr id="99" name="Grupo 98">
            <a:extLst>
              <a:ext uri="{FF2B5EF4-FFF2-40B4-BE49-F238E27FC236}">
                <a16:creationId xmlns:a16="http://schemas.microsoft.com/office/drawing/2014/main" id="{72D3B02E-438B-D8F9-B878-9E00B71284CD}"/>
              </a:ext>
            </a:extLst>
          </p:cNvPr>
          <p:cNvGrpSpPr/>
          <p:nvPr/>
        </p:nvGrpSpPr>
        <p:grpSpPr>
          <a:xfrm>
            <a:off x="3933602" y="469863"/>
            <a:ext cx="1178644" cy="468268"/>
            <a:chOff x="4338243" y="2313547"/>
            <a:chExt cx="368300" cy="731865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15143B8C-BB83-D160-349A-214511BE9963}"/>
                </a:ext>
              </a:extLst>
            </p:cNvPr>
            <p:cNvSpPr txBox="1"/>
            <p:nvPr/>
          </p:nvSpPr>
          <p:spPr>
            <a:xfrm>
              <a:off x="4496933" y="2313547"/>
              <a:ext cx="209610" cy="238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C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D3CB9111-66AF-0231-9478-7035913AB22E}"/>
                </a:ext>
              </a:extLst>
            </p:cNvPr>
            <p:cNvSpPr/>
            <p:nvPr/>
          </p:nvSpPr>
          <p:spPr>
            <a:xfrm>
              <a:off x="4338243" y="2932489"/>
              <a:ext cx="368300" cy="112923"/>
            </a:xfrm>
            <a:prstGeom prst="rect">
              <a:avLst/>
            </a:prstGeom>
            <a:solidFill>
              <a:srgbClr val="B9FFDC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C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0D929754-25E8-8361-6DFF-2B8CD237BB9A}"/>
              </a:ext>
            </a:extLst>
          </p:cNvPr>
          <p:cNvCxnSpPr/>
          <p:nvPr/>
        </p:nvCxnSpPr>
        <p:spPr>
          <a:xfrm>
            <a:off x="580996" y="6900931"/>
            <a:ext cx="10946879" cy="10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9492DA13-776A-AD12-5B9D-5904A7AFB5D7}"/>
              </a:ext>
            </a:extLst>
          </p:cNvPr>
          <p:cNvSpPr/>
          <p:nvPr/>
        </p:nvSpPr>
        <p:spPr>
          <a:xfrm>
            <a:off x="5207752" y="3108154"/>
            <a:ext cx="982568" cy="77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GAW</a:t>
            </a:r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0ABD7B-6A0F-1497-D1DC-E8B9F0A1CFDB}"/>
              </a:ext>
            </a:extLst>
          </p:cNvPr>
          <p:cNvSpPr/>
          <p:nvPr/>
        </p:nvSpPr>
        <p:spPr>
          <a:xfrm>
            <a:off x="7438636" y="1148627"/>
            <a:ext cx="1455009" cy="6542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Credimatic</a:t>
            </a:r>
            <a:endParaRPr lang="es-MX" sz="1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00CDCF-40A4-EAF0-9875-F0766A9E6686}"/>
              </a:ext>
            </a:extLst>
          </p:cNvPr>
          <p:cNvSpPr/>
          <p:nvPr/>
        </p:nvSpPr>
        <p:spPr>
          <a:xfrm>
            <a:off x="9385176" y="1110918"/>
            <a:ext cx="1272979" cy="573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/>
              <a:t>Cardtech</a:t>
            </a:r>
            <a:endParaRPr lang="es-MX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C956A4-4A89-0DCA-985F-6BC799C12538}"/>
              </a:ext>
            </a:extLst>
          </p:cNvPr>
          <p:cNvSpPr txBox="1"/>
          <p:nvPr/>
        </p:nvSpPr>
        <p:spPr>
          <a:xfrm>
            <a:off x="6980615" y="2008363"/>
            <a:ext cx="68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>
                <a:solidFill>
                  <a:schemeClr val="accent4">
                    <a:lumMod val="75000"/>
                  </a:schemeClr>
                </a:solidFill>
              </a:rPr>
              <a:t>Person</a:t>
            </a:r>
            <a:endParaRPr lang="es-EC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5249E-6D51-157F-5E61-0315925F9A28}"/>
              </a:ext>
            </a:extLst>
          </p:cNvPr>
          <p:cNvSpPr txBox="1"/>
          <p:nvPr/>
        </p:nvSpPr>
        <p:spPr>
          <a:xfrm>
            <a:off x="9012102" y="2105743"/>
            <a:ext cx="83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chemeClr val="accent4">
                    <a:lumMod val="75000"/>
                  </a:schemeClr>
                </a:solidFill>
              </a:rPr>
              <a:t>ResPerson</a:t>
            </a:r>
            <a:endParaRPr lang="es-EC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C694F0D-194D-DC1D-E1A3-71CC45E44002}"/>
              </a:ext>
            </a:extLst>
          </p:cNvPr>
          <p:cNvSpPr/>
          <p:nvPr/>
        </p:nvSpPr>
        <p:spPr>
          <a:xfrm>
            <a:off x="10244264" y="2458490"/>
            <a:ext cx="1388692" cy="547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Urbano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164F1FE-C6BB-5B2A-9D84-AC72621FB097}"/>
              </a:ext>
            </a:extLst>
          </p:cNvPr>
          <p:cNvSpPr txBox="1"/>
          <p:nvPr/>
        </p:nvSpPr>
        <p:spPr>
          <a:xfrm>
            <a:off x="7091651" y="2617698"/>
            <a:ext cx="1568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BBOL_REC</a:t>
            </a:r>
          </a:p>
          <a:p>
            <a:pPr algn="r"/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Registrar para</a:t>
            </a:r>
          </a:p>
          <a:p>
            <a:pPr algn="r"/>
            <a:r>
              <a:rPr lang="es-EC" sz="1200" dirty="0">
                <a:solidFill>
                  <a:schemeClr val="accent4">
                    <a:lumMod val="75000"/>
                  </a:schemeClr>
                </a:solidFill>
              </a:rPr>
              <a:t>Bodega (</a:t>
            </a:r>
            <a:r>
              <a:rPr lang="es-EC" sz="1200" dirty="0" err="1">
                <a:solidFill>
                  <a:schemeClr val="accent4">
                    <a:lumMod val="75000"/>
                  </a:schemeClr>
                </a:solidFill>
              </a:rPr>
              <a:t>monitran</a:t>
            </a:r>
            <a:r>
              <a:rPr lang="es-EC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r"/>
            <a:r>
              <a:rPr lang="es-EC" sz="1200" dirty="0">
                <a:solidFill>
                  <a:schemeClr val="accent4">
                    <a:lumMod val="75000"/>
                  </a:schemeClr>
                </a:solidFill>
              </a:rPr>
              <a:t>Reasigna</a:t>
            </a:r>
          </a:p>
          <a:p>
            <a:pPr algn="r"/>
            <a:r>
              <a:rPr lang="es-EC" sz="1200" dirty="0">
                <a:solidFill>
                  <a:schemeClr val="accent4">
                    <a:lumMod val="75000"/>
                  </a:schemeClr>
                </a:solidFill>
              </a:rPr>
              <a:t>entrega a otro Courier</a:t>
            </a:r>
          </a:p>
          <a:p>
            <a:pPr algn="r"/>
            <a:r>
              <a:rPr lang="es-EC" sz="1200" dirty="0">
                <a:solidFill>
                  <a:schemeClr val="accent4">
                    <a:lumMod val="75000"/>
                  </a:schemeClr>
                </a:solidFill>
              </a:rPr>
              <a:t>entregan cliente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492DE7-3657-3A7A-D024-48875054AE8B}"/>
              </a:ext>
            </a:extLst>
          </p:cNvPr>
          <p:cNvSpPr txBox="1"/>
          <p:nvPr/>
        </p:nvSpPr>
        <p:spPr>
          <a:xfrm>
            <a:off x="2297864" y="2254087"/>
            <a:ext cx="110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2">
                    <a:lumMod val="75000"/>
                  </a:schemeClr>
                </a:solidFill>
              </a:rPr>
              <a:t>Solicitud T.C.</a:t>
            </a:r>
            <a:endParaRPr lang="es-EC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D0DE8F1-03E4-A642-C907-DCC78ACD2A05}"/>
              </a:ext>
            </a:extLst>
          </p:cNvPr>
          <p:cNvSpPr txBox="1"/>
          <p:nvPr/>
        </p:nvSpPr>
        <p:spPr>
          <a:xfrm>
            <a:off x="2944908" y="1509667"/>
            <a:ext cx="1106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2">
                    <a:lumMod val="75000"/>
                  </a:schemeClr>
                </a:solidFill>
              </a:rPr>
              <a:t>T.C. Activada</a:t>
            </a:r>
            <a:endParaRPr lang="es-EC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0CC2774-C3F0-6A8B-B31B-C80712C89579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1363131" y="2398931"/>
            <a:ext cx="222660" cy="272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ECFDBFE-B293-7964-F3ED-97E7487840E9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6248638" y="1749962"/>
            <a:ext cx="3284992" cy="168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9E85DE3-D1F9-ED2F-E8BC-892135FFF124}"/>
              </a:ext>
            </a:extLst>
          </p:cNvPr>
          <p:cNvCxnSpPr>
            <a:cxnSpLocks/>
          </p:cNvCxnSpPr>
          <p:nvPr/>
        </p:nvCxnSpPr>
        <p:spPr>
          <a:xfrm flipH="1">
            <a:off x="6054435" y="3161597"/>
            <a:ext cx="5152703" cy="665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B907C46-7AB5-DDF9-54F9-54A93405F750}"/>
              </a:ext>
            </a:extLst>
          </p:cNvPr>
          <p:cNvSpPr txBox="1"/>
          <p:nvPr/>
        </p:nvSpPr>
        <p:spPr>
          <a:xfrm>
            <a:off x="8313713" y="4785005"/>
            <a:ext cx="841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BBOL_ACT</a:t>
            </a:r>
          </a:p>
          <a:p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Activación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F8396F9-3AD7-8019-A8E5-461722ED6A33}"/>
              </a:ext>
            </a:extLst>
          </p:cNvPr>
          <p:cNvSpPr txBox="1"/>
          <p:nvPr/>
        </p:nvSpPr>
        <p:spPr>
          <a:xfrm>
            <a:off x="6681097" y="2439011"/>
            <a:ext cx="841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BBOL_ACT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4B39883-F956-43B3-C97D-9D4687855DA1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6233601" y="1941244"/>
            <a:ext cx="3613374" cy="16336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6C026D2-0CE1-D570-A2B3-45F62FF435B3}"/>
              </a:ext>
            </a:extLst>
          </p:cNvPr>
          <p:cNvSpPr txBox="1"/>
          <p:nvPr/>
        </p:nvSpPr>
        <p:spPr>
          <a:xfrm>
            <a:off x="8874431" y="1735333"/>
            <a:ext cx="68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>
                <a:solidFill>
                  <a:schemeClr val="accent4">
                    <a:lumMod val="75000"/>
                  </a:schemeClr>
                </a:solidFill>
              </a:rPr>
              <a:t>Person</a:t>
            </a:r>
            <a:endParaRPr lang="es-EC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12E4C2A-30D0-9B89-410D-397F52298C4E}"/>
              </a:ext>
            </a:extLst>
          </p:cNvPr>
          <p:cNvSpPr/>
          <p:nvPr/>
        </p:nvSpPr>
        <p:spPr>
          <a:xfrm>
            <a:off x="2079765" y="2603983"/>
            <a:ext cx="914464" cy="787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ESB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BEF35A5-1FB6-CDD2-ED2C-1B03DE682F14}"/>
              </a:ext>
            </a:extLst>
          </p:cNvPr>
          <p:cNvCxnSpPr>
            <a:cxnSpLocks/>
            <a:stCxn id="93" idx="1"/>
            <a:endCxn id="5" idx="0"/>
          </p:cNvCxnSpPr>
          <p:nvPr/>
        </p:nvCxnSpPr>
        <p:spPr>
          <a:xfrm flipH="1">
            <a:off x="5699036" y="1829618"/>
            <a:ext cx="1947356" cy="127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98C435C-B064-9B87-B4F7-F8AFBB44249C}"/>
              </a:ext>
            </a:extLst>
          </p:cNvPr>
          <p:cNvSpPr txBox="1"/>
          <p:nvPr/>
        </p:nvSpPr>
        <p:spPr>
          <a:xfrm>
            <a:off x="9312193" y="4807540"/>
            <a:ext cx="103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BBOL_REC</a:t>
            </a:r>
          </a:p>
          <a:p>
            <a:pPr algn="r"/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Emisión</a:t>
            </a:r>
            <a:endParaRPr lang="es-EC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9737DD4-3A37-DDB5-3681-A7C4127572A8}"/>
              </a:ext>
            </a:extLst>
          </p:cNvPr>
          <p:cNvSpPr/>
          <p:nvPr/>
        </p:nvSpPr>
        <p:spPr>
          <a:xfrm>
            <a:off x="10350338" y="4385408"/>
            <a:ext cx="138869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Couriers</a:t>
            </a:r>
            <a:endParaRPr lang="es-MX" sz="1400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4575F6B-7BB4-16C0-45EF-59E6E3CAC655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6209856" y="3036563"/>
            <a:ext cx="4763210" cy="66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9EA1EC3-7D5D-D5F0-32C2-CB4C35D7D132}"/>
              </a:ext>
            </a:extLst>
          </p:cNvPr>
          <p:cNvSpPr txBox="1"/>
          <p:nvPr/>
        </p:nvSpPr>
        <p:spPr>
          <a:xfrm>
            <a:off x="9054161" y="2859472"/>
            <a:ext cx="115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BBOL_EMBO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BAA1DFC-FFA2-7DD2-0E44-8759039D959B}"/>
              </a:ext>
            </a:extLst>
          </p:cNvPr>
          <p:cNvSpPr txBox="1"/>
          <p:nvPr/>
        </p:nvSpPr>
        <p:spPr>
          <a:xfrm>
            <a:off x="7280134" y="2175478"/>
            <a:ext cx="83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chemeClr val="accent4">
                    <a:lumMod val="75000"/>
                  </a:schemeClr>
                </a:solidFill>
              </a:rPr>
              <a:t>ResPerson</a:t>
            </a:r>
            <a:endParaRPr lang="es-EC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DC4D282-BB7F-CD3B-A71B-2427171B962F}"/>
              </a:ext>
            </a:extLst>
          </p:cNvPr>
          <p:cNvSpPr txBox="1"/>
          <p:nvPr/>
        </p:nvSpPr>
        <p:spPr>
          <a:xfrm>
            <a:off x="5762785" y="2567491"/>
            <a:ext cx="115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BBOL_EMBO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63348F6-D2EF-EE43-FD8F-F0FC6A7FDC91}"/>
              </a:ext>
            </a:extLst>
          </p:cNvPr>
          <p:cNvCxnSpPr>
            <a:cxnSpLocks/>
            <a:stCxn id="7" idx="1"/>
            <a:endCxn id="50" idx="6"/>
          </p:cNvCxnSpPr>
          <p:nvPr/>
        </p:nvCxnSpPr>
        <p:spPr>
          <a:xfrm flipH="1">
            <a:off x="2077075" y="1475762"/>
            <a:ext cx="5361561" cy="53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81432E3A-FCB3-CA2A-93D1-E761F29FA703}"/>
              </a:ext>
            </a:extLst>
          </p:cNvPr>
          <p:cNvSpPr/>
          <p:nvPr/>
        </p:nvSpPr>
        <p:spPr>
          <a:xfrm>
            <a:off x="1094507" y="1626542"/>
            <a:ext cx="982568" cy="77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BPM</a:t>
            </a:r>
            <a:endParaRPr lang="es-EC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8FAEF108-E4CB-995C-EF46-82E13EC0DA43}"/>
              </a:ext>
            </a:extLst>
          </p:cNvPr>
          <p:cNvSpPr/>
          <p:nvPr/>
        </p:nvSpPr>
        <p:spPr>
          <a:xfrm>
            <a:off x="7646392" y="1638335"/>
            <a:ext cx="598960" cy="3825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SFTP</a:t>
            </a:r>
            <a:endParaRPr lang="es-EC" sz="1400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3E387711-0F4A-02C5-D05C-E6BF905BC31A}"/>
              </a:ext>
            </a:extLst>
          </p:cNvPr>
          <p:cNvSpPr/>
          <p:nvPr/>
        </p:nvSpPr>
        <p:spPr>
          <a:xfrm>
            <a:off x="9533630" y="1558679"/>
            <a:ext cx="626689" cy="3825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SFTP</a:t>
            </a:r>
            <a:endParaRPr lang="es-EC" sz="1400" dirty="0">
              <a:solidFill>
                <a:schemeClr val="tx1"/>
              </a:solidFill>
            </a:endParaRP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9CC408A4-4FD6-8DCF-B7DB-A0D46F6E5A2E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067566" y="2020900"/>
            <a:ext cx="1878306" cy="11566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>
            <a:extLst>
              <a:ext uri="{FF2B5EF4-FFF2-40B4-BE49-F238E27FC236}">
                <a16:creationId xmlns:a16="http://schemas.microsoft.com/office/drawing/2014/main" id="{F7701B36-F008-00B5-D09E-94EC1F12335F}"/>
              </a:ext>
            </a:extLst>
          </p:cNvPr>
          <p:cNvSpPr/>
          <p:nvPr/>
        </p:nvSpPr>
        <p:spPr>
          <a:xfrm>
            <a:off x="10973066" y="2845280"/>
            <a:ext cx="598960" cy="3825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SFTP</a:t>
            </a:r>
            <a:endParaRPr lang="es-EC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F01643CE-AD88-2137-850F-2EA60C400FAE}"/>
              </a:ext>
            </a:extLst>
          </p:cNvPr>
          <p:cNvSpPr/>
          <p:nvPr/>
        </p:nvSpPr>
        <p:spPr>
          <a:xfrm>
            <a:off x="5006340" y="4538103"/>
            <a:ext cx="1203516" cy="3825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SFTPOUTSRV</a:t>
            </a:r>
            <a:endParaRPr lang="es-EC" sz="1400" dirty="0">
              <a:solidFill>
                <a:schemeClr val="tx1"/>
              </a:solidFill>
            </a:endParaRP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1E4ED32C-3B16-9AE0-127E-B04743F24305}"/>
              </a:ext>
            </a:extLst>
          </p:cNvPr>
          <p:cNvCxnSpPr>
            <a:cxnSpLocks/>
          </p:cNvCxnSpPr>
          <p:nvPr/>
        </p:nvCxnSpPr>
        <p:spPr>
          <a:xfrm flipV="1">
            <a:off x="5687843" y="3909454"/>
            <a:ext cx="0" cy="6155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D428D0FF-DF13-C689-1426-48BD9068A8FC}"/>
              </a:ext>
            </a:extLst>
          </p:cNvPr>
          <p:cNvCxnSpPr>
            <a:cxnSpLocks/>
          </p:cNvCxnSpPr>
          <p:nvPr/>
        </p:nvCxnSpPr>
        <p:spPr>
          <a:xfrm>
            <a:off x="5844995" y="3933316"/>
            <a:ext cx="0" cy="63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BC82D229-74A7-2340-88E1-6D206FE45576}"/>
              </a:ext>
            </a:extLst>
          </p:cNvPr>
          <p:cNvCxnSpPr>
            <a:cxnSpLocks/>
          </p:cNvCxnSpPr>
          <p:nvPr/>
        </p:nvCxnSpPr>
        <p:spPr>
          <a:xfrm flipV="1">
            <a:off x="6209856" y="4531543"/>
            <a:ext cx="4140482" cy="1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E2EC2D98-94A2-EBA5-B061-1BE73FC02564}"/>
              </a:ext>
            </a:extLst>
          </p:cNvPr>
          <p:cNvCxnSpPr>
            <a:cxnSpLocks/>
          </p:cNvCxnSpPr>
          <p:nvPr/>
        </p:nvCxnSpPr>
        <p:spPr>
          <a:xfrm flipH="1">
            <a:off x="6209856" y="4721227"/>
            <a:ext cx="4140482" cy="716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765098F1-0F25-F09C-CFBA-2696EA9102B4}"/>
              </a:ext>
            </a:extLst>
          </p:cNvPr>
          <p:cNvSpPr txBox="1"/>
          <p:nvPr/>
        </p:nvSpPr>
        <p:spPr>
          <a:xfrm>
            <a:off x="8655124" y="4271028"/>
            <a:ext cx="115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BBOL_EMBO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4FC78A3-3C5B-7596-43DF-67F2B3F9B9A5}"/>
              </a:ext>
            </a:extLst>
          </p:cNvPr>
          <p:cNvSpPr txBox="1"/>
          <p:nvPr/>
        </p:nvSpPr>
        <p:spPr>
          <a:xfrm>
            <a:off x="9933992" y="3352818"/>
            <a:ext cx="841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BBOL_ACT</a:t>
            </a:r>
          </a:p>
          <a:p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Activación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7982335E-2FD1-5AB3-AD0C-B97C64E512B9}"/>
              </a:ext>
            </a:extLst>
          </p:cNvPr>
          <p:cNvSpPr txBox="1"/>
          <p:nvPr/>
        </p:nvSpPr>
        <p:spPr>
          <a:xfrm>
            <a:off x="10817394" y="3351234"/>
            <a:ext cx="103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BBOL_REC</a:t>
            </a:r>
          </a:p>
          <a:p>
            <a:pPr algn="r"/>
            <a:r>
              <a:rPr lang="es-MX" sz="1200" dirty="0">
                <a:solidFill>
                  <a:schemeClr val="accent4">
                    <a:lumMod val="75000"/>
                  </a:schemeClr>
                </a:solidFill>
              </a:rPr>
              <a:t>Emisión</a:t>
            </a:r>
            <a:endParaRPr lang="es-EC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2381B1AD-3323-86B2-B389-E6831A7AD692}"/>
              </a:ext>
            </a:extLst>
          </p:cNvPr>
          <p:cNvSpPr/>
          <p:nvPr/>
        </p:nvSpPr>
        <p:spPr>
          <a:xfrm>
            <a:off x="2952856" y="3872500"/>
            <a:ext cx="1995574" cy="65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err="1"/>
              <a:t>Monitran</a:t>
            </a:r>
            <a:r>
              <a:rPr lang="es-EC" sz="1600" dirty="0"/>
              <a:t> - </a:t>
            </a:r>
            <a:r>
              <a:rPr lang="es-EC" sz="1600" dirty="0" err="1"/>
              <a:t>Credimatic</a:t>
            </a:r>
            <a:endParaRPr lang="es-EC" sz="1600" dirty="0"/>
          </a:p>
          <a:p>
            <a:pPr algn="ctr"/>
            <a:r>
              <a:rPr lang="es-EC" sz="1400" dirty="0"/>
              <a:t>Plástico</a:t>
            </a:r>
            <a:r>
              <a:rPr lang="es-EC" sz="1600" dirty="0"/>
              <a:t>/sobre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7486CCEF-3D04-FACB-0011-4065843FF870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3950643" y="1515190"/>
            <a:ext cx="3413725" cy="235731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00AF5E8F-B862-195C-F332-98C5D58AB405}"/>
              </a:ext>
            </a:extLst>
          </p:cNvPr>
          <p:cNvSpPr txBox="1"/>
          <p:nvPr/>
        </p:nvSpPr>
        <p:spPr>
          <a:xfrm>
            <a:off x="2997503" y="4949579"/>
            <a:ext cx="3675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400" dirty="0"/>
              <a:t>Solicitud de tarjeta a </a:t>
            </a:r>
            <a:r>
              <a:rPr lang="es-MX" sz="1400" dirty="0" err="1"/>
              <a:t>Credimatic</a:t>
            </a:r>
            <a:endParaRPr lang="es-MX" sz="1400" dirty="0"/>
          </a:p>
          <a:p>
            <a:pPr marL="342900" indent="-342900">
              <a:buAutoNum type="arabicPeriod"/>
            </a:pPr>
            <a:r>
              <a:rPr lang="es-MX" sz="1400" dirty="0" err="1"/>
              <a:t>Credimatic</a:t>
            </a:r>
            <a:r>
              <a:rPr lang="es-MX" sz="1400" dirty="0"/>
              <a:t> responde – </a:t>
            </a:r>
            <a:r>
              <a:rPr lang="es-MX" sz="1400" dirty="0" err="1"/>
              <a:t>Cta</a:t>
            </a:r>
            <a:r>
              <a:rPr lang="es-MX" sz="1400" dirty="0"/>
              <a:t> y Tarjeta</a:t>
            </a:r>
          </a:p>
          <a:p>
            <a:pPr marL="342900" indent="-342900">
              <a:buAutoNum type="arabicPeriod"/>
            </a:pPr>
            <a:r>
              <a:rPr lang="es-MX" sz="1400" dirty="0" err="1"/>
              <a:t>Cardtech</a:t>
            </a:r>
            <a:r>
              <a:rPr lang="es-MX" sz="1400" dirty="0"/>
              <a:t> imprime y ensobra tarjeta</a:t>
            </a:r>
          </a:p>
          <a:p>
            <a:pPr marL="342900" indent="-342900">
              <a:buAutoNum type="arabicPeriod"/>
            </a:pPr>
            <a:r>
              <a:rPr lang="es-MX" sz="1400" dirty="0"/>
              <a:t>Courier envía al cliente la T.C</a:t>
            </a:r>
          </a:p>
          <a:p>
            <a:pPr marL="342900" indent="-342900">
              <a:buAutoNum type="arabicPeriod"/>
            </a:pPr>
            <a:r>
              <a:rPr lang="es-MX" sz="1400" dirty="0"/>
              <a:t>Credimatic, desde BBOL_ACT registra activación a BPM y se genera notificación al cliente.</a:t>
            </a:r>
          </a:p>
          <a:p>
            <a:r>
              <a:rPr lang="es-MX" sz="1400" dirty="0"/>
              <a:t> TCP </a:t>
            </a:r>
            <a:r>
              <a:rPr lang="es-MX" sz="1400" dirty="0" err="1"/>
              <a:t>Handler</a:t>
            </a:r>
            <a:r>
              <a:rPr lang="es-MX" sz="1400" dirty="0"/>
              <a:t> – TC_OPERA</a:t>
            </a:r>
            <a:endParaRPr lang="es-EC" sz="1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F1822F7-69F7-E83A-70ED-F6150398A38E}"/>
              </a:ext>
            </a:extLst>
          </p:cNvPr>
          <p:cNvSpPr txBox="1"/>
          <p:nvPr/>
        </p:nvSpPr>
        <p:spPr>
          <a:xfrm>
            <a:off x="1145592" y="129830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B.B.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3" name="Elipse 212">
            <a:extLst>
              <a:ext uri="{FF2B5EF4-FFF2-40B4-BE49-F238E27FC236}">
                <a16:creationId xmlns:a16="http://schemas.microsoft.com/office/drawing/2014/main" id="{C7D029FE-6CF3-3827-75B9-FB310D88A63A}"/>
              </a:ext>
            </a:extLst>
          </p:cNvPr>
          <p:cNvSpPr/>
          <p:nvPr/>
        </p:nvSpPr>
        <p:spPr>
          <a:xfrm>
            <a:off x="4001294" y="1985788"/>
            <a:ext cx="914464" cy="787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tcpH</a:t>
            </a:r>
            <a:endParaRPr lang="es-EC" dirty="0"/>
          </a:p>
        </p:txBody>
      </p:sp>
      <p:cxnSp>
        <p:nvCxnSpPr>
          <p:cNvPr id="215" name="Conector recto de flecha 214">
            <a:extLst>
              <a:ext uri="{FF2B5EF4-FFF2-40B4-BE49-F238E27FC236}">
                <a16:creationId xmlns:a16="http://schemas.microsoft.com/office/drawing/2014/main" id="{BF50FA9E-DE0D-7C3D-DE9C-016F27BFC5EF}"/>
              </a:ext>
            </a:extLst>
          </p:cNvPr>
          <p:cNvCxnSpPr>
            <a:cxnSpLocks/>
            <a:stCxn id="34" idx="7"/>
            <a:endCxn id="213" idx="2"/>
          </p:cNvCxnSpPr>
          <p:nvPr/>
        </p:nvCxnSpPr>
        <p:spPr>
          <a:xfrm flipV="1">
            <a:off x="2860309" y="2379303"/>
            <a:ext cx="1140985" cy="339938"/>
          </a:xfrm>
          <a:prstGeom prst="straightConnector1">
            <a:avLst/>
          </a:prstGeom>
          <a:ln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de flecha 217">
            <a:extLst>
              <a:ext uri="{FF2B5EF4-FFF2-40B4-BE49-F238E27FC236}">
                <a16:creationId xmlns:a16="http://schemas.microsoft.com/office/drawing/2014/main" id="{B544518D-FB09-16CA-E53E-04923AA21DAC}"/>
              </a:ext>
            </a:extLst>
          </p:cNvPr>
          <p:cNvCxnSpPr>
            <a:cxnSpLocks/>
            <a:stCxn id="213" idx="7"/>
            <a:endCxn id="7" idx="1"/>
          </p:cNvCxnSpPr>
          <p:nvPr/>
        </p:nvCxnSpPr>
        <p:spPr>
          <a:xfrm flipV="1">
            <a:off x="4781838" y="1475762"/>
            <a:ext cx="2656798" cy="62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de flecha 221">
            <a:extLst>
              <a:ext uri="{FF2B5EF4-FFF2-40B4-BE49-F238E27FC236}">
                <a16:creationId xmlns:a16="http://schemas.microsoft.com/office/drawing/2014/main" id="{B6C4E197-22DD-BA37-460C-6E217256C459}"/>
              </a:ext>
            </a:extLst>
          </p:cNvPr>
          <p:cNvCxnSpPr>
            <a:cxnSpLocks/>
            <a:stCxn id="34" idx="1"/>
            <a:endCxn id="50" idx="5"/>
          </p:cNvCxnSpPr>
          <p:nvPr/>
        </p:nvCxnSpPr>
        <p:spPr>
          <a:xfrm flipH="1" flipV="1">
            <a:off x="1933181" y="2285817"/>
            <a:ext cx="280504" cy="433424"/>
          </a:xfrm>
          <a:prstGeom prst="straightConnector1">
            <a:avLst/>
          </a:prstGeom>
          <a:ln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1">
            <a:extLst>
              <a:ext uri="{FF2B5EF4-FFF2-40B4-BE49-F238E27FC236}">
                <a16:creationId xmlns:a16="http://schemas.microsoft.com/office/drawing/2014/main" id="{BA2EFF74-88F3-9CEB-ABAA-78C8E1450791}"/>
              </a:ext>
            </a:extLst>
          </p:cNvPr>
          <p:cNvSpPr txBox="1">
            <a:spLocks/>
          </p:cNvSpPr>
          <p:nvPr/>
        </p:nvSpPr>
        <p:spPr>
          <a:xfrm>
            <a:off x="609728" y="455131"/>
            <a:ext cx="11317229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4400" b="1" dirty="0">
                <a:latin typeface="+mj-lt"/>
                <a:ea typeface="+mj-ea"/>
                <a:cs typeface="+mj-cs"/>
              </a:rPr>
              <a:t>Solicitud y Activación de Tarjetas de Crédito</a:t>
            </a:r>
            <a:endParaRPr lang="es-ES" sz="4400" b="1" dirty="0">
              <a:latin typeface="+mj-lt"/>
              <a:ea typeface="+mj-ea"/>
              <a:cs typeface="+mj-cs"/>
            </a:endParaRPr>
          </a:p>
        </p:txBody>
      </p:sp>
      <p:grpSp>
        <p:nvGrpSpPr>
          <p:cNvPr id="68" name="331 Grupo">
            <a:extLst>
              <a:ext uri="{FF2B5EF4-FFF2-40B4-BE49-F238E27FC236}">
                <a16:creationId xmlns:a16="http://schemas.microsoft.com/office/drawing/2014/main" id="{3056D07B-01A7-00B4-9B31-DE91EE0222A1}"/>
              </a:ext>
            </a:extLst>
          </p:cNvPr>
          <p:cNvGrpSpPr/>
          <p:nvPr/>
        </p:nvGrpSpPr>
        <p:grpSpPr>
          <a:xfrm>
            <a:off x="950984" y="5134883"/>
            <a:ext cx="795456" cy="864786"/>
            <a:chOff x="138550" y="2979378"/>
            <a:chExt cx="1052945" cy="1826015"/>
          </a:xfrm>
        </p:grpSpPr>
        <p:grpSp>
          <p:nvGrpSpPr>
            <p:cNvPr id="70" name="Group 78">
              <a:extLst>
                <a:ext uri="{FF2B5EF4-FFF2-40B4-BE49-F238E27FC236}">
                  <a16:creationId xmlns:a16="http://schemas.microsoft.com/office/drawing/2014/main" id="{2C2C5B20-5CCA-BDB4-BAB3-1773949CC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044" y="2979378"/>
              <a:ext cx="381000" cy="1079500"/>
              <a:chOff x="144" y="1223"/>
              <a:chExt cx="243" cy="993"/>
            </a:xfrm>
          </p:grpSpPr>
          <p:grpSp>
            <p:nvGrpSpPr>
              <p:cNvPr id="74" name="Group 79">
                <a:extLst>
                  <a:ext uri="{FF2B5EF4-FFF2-40B4-BE49-F238E27FC236}">
                    <a16:creationId xmlns:a16="http://schemas.microsoft.com/office/drawing/2014/main" id="{3F5DF55E-70C5-0BE9-517E-F036FF32E2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2126"/>
                <a:ext cx="239" cy="90"/>
                <a:chOff x="148" y="2126"/>
                <a:chExt cx="239" cy="90"/>
              </a:xfrm>
            </p:grpSpPr>
            <p:sp>
              <p:nvSpPr>
                <p:cNvPr id="124" name="Freeform 80">
                  <a:extLst>
                    <a:ext uri="{FF2B5EF4-FFF2-40B4-BE49-F238E27FC236}">
                      <a16:creationId xmlns:a16="http://schemas.microsoft.com/office/drawing/2014/main" id="{8BFEE4B3-4DFA-CA44-25EF-DDF2CB462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" y="2126"/>
                  <a:ext cx="94" cy="5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61" y="13"/>
                    </a:cxn>
                    <a:cxn ang="0">
                      <a:pos x="74" y="29"/>
                    </a:cxn>
                    <a:cxn ang="0">
                      <a:pos x="91" y="42"/>
                    </a:cxn>
                    <a:cxn ang="0">
                      <a:pos x="93" y="49"/>
                    </a:cxn>
                    <a:cxn ang="0">
                      <a:pos x="77" y="52"/>
                    </a:cxn>
                    <a:cxn ang="0">
                      <a:pos x="59" y="50"/>
                    </a:cxn>
                    <a:cxn ang="0">
                      <a:pos x="38" y="42"/>
                    </a:cxn>
                    <a:cxn ang="0">
                      <a:pos x="22" y="33"/>
                    </a:cxn>
                    <a:cxn ang="0">
                      <a:pos x="6" y="31"/>
                    </a:cxn>
                    <a:cxn ang="0">
                      <a:pos x="0" y="27"/>
                    </a:cxn>
                    <a:cxn ang="0">
                      <a:pos x="2" y="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94" h="53">
                      <a:moveTo>
                        <a:pt x="46" y="0"/>
                      </a:moveTo>
                      <a:lnTo>
                        <a:pt x="61" y="13"/>
                      </a:lnTo>
                      <a:lnTo>
                        <a:pt x="74" y="29"/>
                      </a:lnTo>
                      <a:lnTo>
                        <a:pt x="91" y="42"/>
                      </a:lnTo>
                      <a:lnTo>
                        <a:pt x="93" y="49"/>
                      </a:lnTo>
                      <a:lnTo>
                        <a:pt x="77" y="52"/>
                      </a:lnTo>
                      <a:lnTo>
                        <a:pt x="59" y="50"/>
                      </a:lnTo>
                      <a:lnTo>
                        <a:pt x="38" y="42"/>
                      </a:lnTo>
                      <a:lnTo>
                        <a:pt x="22" y="33"/>
                      </a:lnTo>
                      <a:lnTo>
                        <a:pt x="6" y="31"/>
                      </a:lnTo>
                      <a:lnTo>
                        <a:pt x="0" y="27"/>
                      </a:lnTo>
                      <a:lnTo>
                        <a:pt x="2" y="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114467-22DD-E81B-C7CD-78F2B85103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" y="2156"/>
                  <a:ext cx="55" cy="60"/>
                </a:xfrm>
                <a:custGeom>
                  <a:avLst/>
                  <a:gdLst/>
                  <a:ahLst/>
                  <a:cxnLst>
                    <a:cxn ang="0">
                      <a:pos x="54" y="2"/>
                    </a:cxn>
                    <a:cxn ang="0">
                      <a:pos x="54" y="17"/>
                    </a:cxn>
                    <a:cxn ang="0">
                      <a:pos x="46" y="25"/>
                    </a:cxn>
                    <a:cxn ang="0">
                      <a:pos x="45" y="38"/>
                    </a:cxn>
                    <a:cxn ang="0">
                      <a:pos x="33" y="51"/>
                    </a:cxn>
                    <a:cxn ang="0">
                      <a:pos x="23" y="57"/>
                    </a:cxn>
                    <a:cxn ang="0">
                      <a:pos x="13" y="59"/>
                    </a:cxn>
                    <a:cxn ang="0">
                      <a:pos x="4" y="59"/>
                    </a:cxn>
                    <a:cxn ang="0">
                      <a:pos x="0" y="49"/>
                    </a:cxn>
                    <a:cxn ang="0">
                      <a:pos x="1" y="36"/>
                    </a:cxn>
                    <a:cxn ang="0">
                      <a:pos x="11" y="21"/>
                    </a:cxn>
                    <a:cxn ang="0">
                      <a:pos x="24" y="5"/>
                    </a:cxn>
                    <a:cxn ang="0">
                      <a:pos x="24" y="0"/>
                    </a:cxn>
                    <a:cxn ang="0">
                      <a:pos x="54" y="2"/>
                    </a:cxn>
                  </a:cxnLst>
                  <a:rect l="0" t="0" r="r" b="b"/>
                  <a:pathLst>
                    <a:path w="55" h="60">
                      <a:moveTo>
                        <a:pt x="54" y="2"/>
                      </a:moveTo>
                      <a:lnTo>
                        <a:pt x="54" y="17"/>
                      </a:lnTo>
                      <a:lnTo>
                        <a:pt x="46" y="25"/>
                      </a:lnTo>
                      <a:lnTo>
                        <a:pt x="45" y="38"/>
                      </a:lnTo>
                      <a:lnTo>
                        <a:pt x="33" y="51"/>
                      </a:lnTo>
                      <a:lnTo>
                        <a:pt x="23" y="57"/>
                      </a:lnTo>
                      <a:lnTo>
                        <a:pt x="13" y="59"/>
                      </a:lnTo>
                      <a:lnTo>
                        <a:pt x="4" y="59"/>
                      </a:lnTo>
                      <a:lnTo>
                        <a:pt x="0" y="49"/>
                      </a:lnTo>
                      <a:lnTo>
                        <a:pt x="1" y="36"/>
                      </a:lnTo>
                      <a:lnTo>
                        <a:pt x="11" y="21"/>
                      </a:lnTo>
                      <a:lnTo>
                        <a:pt x="24" y="5"/>
                      </a:lnTo>
                      <a:lnTo>
                        <a:pt x="24" y="0"/>
                      </a:lnTo>
                      <a:lnTo>
                        <a:pt x="54" y="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</p:grpSp>
          <p:sp>
            <p:nvSpPr>
              <p:cNvPr id="76" name="Freeform 82">
                <a:extLst>
                  <a:ext uri="{FF2B5EF4-FFF2-40B4-BE49-F238E27FC236}">
                    <a16:creationId xmlns:a16="http://schemas.microsoft.com/office/drawing/2014/main" id="{B5601DC8-8BE7-767C-876F-31FE59B26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" y="1768"/>
                <a:ext cx="21" cy="6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37"/>
                  </a:cxn>
                  <a:cxn ang="0">
                    <a:pos x="10" y="60"/>
                  </a:cxn>
                  <a:cxn ang="0">
                    <a:pos x="4" y="67"/>
                  </a:cxn>
                  <a:cxn ang="0">
                    <a:pos x="5" y="35"/>
                  </a:cxn>
                  <a:cxn ang="0">
                    <a:pos x="3" y="38"/>
                  </a:cxn>
                  <a:cxn ang="0">
                    <a:pos x="0" y="48"/>
                  </a:cxn>
                  <a:cxn ang="0">
                    <a:pos x="0" y="37"/>
                  </a:cxn>
                  <a:cxn ang="0">
                    <a:pos x="3" y="17"/>
                  </a:cxn>
                  <a:cxn ang="0">
                    <a:pos x="10" y="0"/>
                  </a:cxn>
                  <a:cxn ang="0">
                    <a:pos x="19" y="0"/>
                  </a:cxn>
                </a:cxnLst>
                <a:rect l="0" t="0" r="r" b="b"/>
                <a:pathLst>
                  <a:path w="21" h="68">
                    <a:moveTo>
                      <a:pt x="19" y="0"/>
                    </a:moveTo>
                    <a:lnTo>
                      <a:pt x="20" y="37"/>
                    </a:lnTo>
                    <a:lnTo>
                      <a:pt x="10" y="60"/>
                    </a:lnTo>
                    <a:lnTo>
                      <a:pt x="4" y="67"/>
                    </a:lnTo>
                    <a:lnTo>
                      <a:pt x="5" y="35"/>
                    </a:lnTo>
                    <a:lnTo>
                      <a:pt x="3" y="38"/>
                    </a:lnTo>
                    <a:lnTo>
                      <a:pt x="0" y="48"/>
                    </a:lnTo>
                    <a:lnTo>
                      <a:pt x="0" y="37"/>
                    </a:lnTo>
                    <a:lnTo>
                      <a:pt x="3" y="17"/>
                    </a:lnTo>
                    <a:lnTo>
                      <a:pt x="1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FF7F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78" name="Freeform 83">
                <a:extLst>
                  <a:ext uri="{FF2B5EF4-FFF2-40B4-BE49-F238E27FC236}">
                    <a16:creationId xmlns:a16="http://schemas.microsoft.com/office/drawing/2014/main" id="{677751E1-29A0-C37A-482A-EBE0EDB16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" y="1604"/>
                <a:ext cx="169" cy="547"/>
              </a:xfrm>
              <a:custGeom>
                <a:avLst/>
                <a:gdLst/>
                <a:ahLst/>
                <a:cxnLst>
                  <a:cxn ang="0">
                    <a:pos x="166" y="0"/>
                  </a:cxn>
                  <a:cxn ang="0">
                    <a:pos x="168" y="297"/>
                  </a:cxn>
                  <a:cxn ang="0">
                    <a:pos x="166" y="516"/>
                  </a:cxn>
                  <a:cxn ang="0">
                    <a:pos x="116" y="526"/>
                  </a:cxn>
                  <a:cxn ang="0">
                    <a:pos x="109" y="347"/>
                  </a:cxn>
                  <a:cxn ang="0">
                    <a:pos x="114" y="329"/>
                  </a:cxn>
                  <a:cxn ang="0">
                    <a:pos x="109" y="320"/>
                  </a:cxn>
                  <a:cxn ang="0">
                    <a:pos x="109" y="210"/>
                  </a:cxn>
                  <a:cxn ang="0">
                    <a:pos x="97" y="244"/>
                  </a:cxn>
                  <a:cxn ang="0">
                    <a:pos x="69" y="393"/>
                  </a:cxn>
                  <a:cxn ang="0">
                    <a:pos x="43" y="546"/>
                  </a:cxn>
                  <a:cxn ang="0">
                    <a:pos x="0" y="546"/>
                  </a:cxn>
                  <a:cxn ang="0">
                    <a:pos x="20" y="341"/>
                  </a:cxn>
                  <a:cxn ang="0">
                    <a:pos x="27" y="168"/>
                  </a:cxn>
                  <a:cxn ang="0">
                    <a:pos x="23" y="4"/>
                  </a:cxn>
                  <a:cxn ang="0">
                    <a:pos x="166" y="0"/>
                  </a:cxn>
                </a:cxnLst>
                <a:rect l="0" t="0" r="r" b="b"/>
                <a:pathLst>
                  <a:path w="169" h="547">
                    <a:moveTo>
                      <a:pt x="166" y="0"/>
                    </a:moveTo>
                    <a:lnTo>
                      <a:pt x="168" y="297"/>
                    </a:lnTo>
                    <a:lnTo>
                      <a:pt x="166" y="516"/>
                    </a:lnTo>
                    <a:lnTo>
                      <a:pt x="116" y="526"/>
                    </a:lnTo>
                    <a:lnTo>
                      <a:pt x="109" y="347"/>
                    </a:lnTo>
                    <a:lnTo>
                      <a:pt x="114" y="329"/>
                    </a:lnTo>
                    <a:lnTo>
                      <a:pt x="109" y="320"/>
                    </a:lnTo>
                    <a:lnTo>
                      <a:pt x="109" y="210"/>
                    </a:lnTo>
                    <a:lnTo>
                      <a:pt x="97" y="244"/>
                    </a:lnTo>
                    <a:lnTo>
                      <a:pt x="69" y="393"/>
                    </a:lnTo>
                    <a:lnTo>
                      <a:pt x="43" y="546"/>
                    </a:lnTo>
                    <a:lnTo>
                      <a:pt x="0" y="546"/>
                    </a:lnTo>
                    <a:lnTo>
                      <a:pt x="20" y="341"/>
                    </a:lnTo>
                    <a:lnTo>
                      <a:pt x="27" y="168"/>
                    </a:lnTo>
                    <a:lnTo>
                      <a:pt x="23" y="4"/>
                    </a:lnTo>
                    <a:lnTo>
                      <a:pt x="166" y="0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80" name="Freeform 84">
                <a:extLst>
                  <a:ext uri="{FF2B5EF4-FFF2-40B4-BE49-F238E27FC236}">
                    <a16:creationId xmlns:a16="http://schemas.microsoft.com/office/drawing/2014/main" id="{EE3001EA-23A4-A79F-6CCB-598B5E420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1350"/>
                <a:ext cx="218" cy="415"/>
              </a:xfrm>
              <a:custGeom>
                <a:avLst/>
                <a:gdLst/>
                <a:ahLst/>
                <a:cxnLst>
                  <a:cxn ang="0">
                    <a:pos x="145" y="5"/>
                  </a:cxn>
                  <a:cxn ang="0">
                    <a:pos x="211" y="55"/>
                  </a:cxn>
                  <a:cxn ang="0">
                    <a:pos x="216" y="188"/>
                  </a:cxn>
                  <a:cxn ang="0">
                    <a:pos x="217" y="255"/>
                  </a:cxn>
                  <a:cxn ang="0">
                    <a:pos x="212" y="414"/>
                  </a:cxn>
                  <a:cxn ang="0">
                    <a:pos x="197" y="414"/>
                  </a:cxn>
                  <a:cxn ang="0">
                    <a:pos x="191" y="251"/>
                  </a:cxn>
                  <a:cxn ang="0">
                    <a:pos x="51" y="251"/>
                  </a:cxn>
                  <a:cxn ang="0">
                    <a:pos x="47" y="211"/>
                  </a:cxn>
                  <a:cxn ang="0">
                    <a:pos x="44" y="239"/>
                  </a:cxn>
                  <a:cxn ang="0">
                    <a:pos x="52" y="301"/>
                  </a:cxn>
                  <a:cxn ang="0">
                    <a:pos x="62" y="393"/>
                  </a:cxn>
                  <a:cxn ang="0">
                    <a:pos x="39" y="399"/>
                  </a:cxn>
                  <a:cxn ang="0">
                    <a:pos x="0" y="236"/>
                  </a:cxn>
                  <a:cxn ang="0">
                    <a:pos x="24" y="46"/>
                  </a:cxn>
                  <a:cxn ang="0">
                    <a:pos x="99" y="0"/>
                  </a:cxn>
                  <a:cxn ang="0">
                    <a:pos x="131" y="21"/>
                  </a:cxn>
                  <a:cxn ang="0">
                    <a:pos x="145" y="5"/>
                  </a:cxn>
                </a:cxnLst>
                <a:rect l="0" t="0" r="r" b="b"/>
                <a:pathLst>
                  <a:path w="218" h="415">
                    <a:moveTo>
                      <a:pt x="145" y="5"/>
                    </a:moveTo>
                    <a:lnTo>
                      <a:pt x="211" y="55"/>
                    </a:lnTo>
                    <a:lnTo>
                      <a:pt x="216" y="188"/>
                    </a:lnTo>
                    <a:lnTo>
                      <a:pt x="217" y="255"/>
                    </a:lnTo>
                    <a:lnTo>
                      <a:pt x="212" y="414"/>
                    </a:lnTo>
                    <a:lnTo>
                      <a:pt x="197" y="414"/>
                    </a:lnTo>
                    <a:lnTo>
                      <a:pt x="191" y="251"/>
                    </a:lnTo>
                    <a:lnTo>
                      <a:pt x="51" y="251"/>
                    </a:lnTo>
                    <a:lnTo>
                      <a:pt x="47" y="211"/>
                    </a:lnTo>
                    <a:lnTo>
                      <a:pt x="44" y="239"/>
                    </a:lnTo>
                    <a:lnTo>
                      <a:pt x="52" y="301"/>
                    </a:lnTo>
                    <a:lnTo>
                      <a:pt x="62" y="393"/>
                    </a:lnTo>
                    <a:lnTo>
                      <a:pt x="39" y="399"/>
                    </a:lnTo>
                    <a:lnTo>
                      <a:pt x="0" y="236"/>
                    </a:lnTo>
                    <a:lnTo>
                      <a:pt x="24" y="46"/>
                    </a:lnTo>
                    <a:lnTo>
                      <a:pt x="99" y="0"/>
                    </a:lnTo>
                    <a:lnTo>
                      <a:pt x="131" y="21"/>
                    </a:lnTo>
                    <a:lnTo>
                      <a:pt x="145" y="5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82" name="Freeform 85">
                <a:extLst>
                  <a:ext uri="{FF2B5EF4-FFF2-40B4-BE49-F238E27FC236}">
                    <a16:creationId xmlns:a16="http://schemas.microsoft.com/office/drawing/2014/main" id="{5C46794C-5AE3-8A70-C965-80FF2F4C5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" y="1748"/>
                <a:ext cx="25" cy="64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4" y="33"/>
                  </a:cxn>
                  <a:cxn ang="0">
                    <a:pos x="11" y="63"/>
                  </a:cxn>
                  <a:cxn ang="0">
                    <a:pos x="7" y="59"/>
                  </a:cxn>
                  <a:cxn ang="0">
                    <a:pos x="0" y="57"/>
                  </a:cxn>
                  <a:cxn ang="0">
                    <a:pos x="3" y="47"/>
                  </a:cxn>
                  <a:cxn ang="0">
                    <a:pos x="4" y="35"/>
                  </a:cxn>
                  <a:cxn ang="0">
                    <a:pos x="0" y="23"/>
                  </a:cxn>
                  <a:cxn ang="0">
                    <a:pos x="3" y="3"/>
                  </a:cxn>
                  <a:cxn ang="0">
                    <a:pos x="17" y="0"/>
                  </a:cxn>
                </a:cxnLst>
                <a:rect l="0" t="0" r="r" b="b"/>
                <a:pathLst>
                  <a:path w="25" h="64">
                    <a:moveTo>
                      <a:pt x="17" y="0"/>
                    </a:moveTo>
                    <a:lnTo>
                      <a:pt x="24" y="33"/>
                    </a:lnTo>
                    <a:lnTo>
                      <a:pt x="11" y="63"/>
                    </a:lnTo>
                    <a:lnTo>
                      <a:pt x="7" y="59"/>
                    </a:lnTo>
                    <a:lnTo>
                      <a:pt x="0" y="57"/>
                    </a:lnTo>
                    <a:lnTo>
                      <a:pt x="3" y="47"/>
                    </a:lnTo>
                    <a:lnTo>
                      <a:pt x="4" y="35"/>
                    </a:lnTo>
                    <a:lnTo>
                      <a:pt x="0" y="23"/>
                    </a:lnTo>
                    <a:lnTo>
                      <a:pt x="3" y="3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FF7F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grpSp>
            <p:nvGrpSpPr>
              <p:cNvPr id="84" name="Group 86">
                <a:extLst>
                  <a:ext uri="{FF2B5EF4-FFF2-40B4-BE49-F238E27FC236}">
                    <a16:creationId xmlns:a16="http://schemas.microsoft.com/office/drawing/2014/main" id="{3488E8D4-53D3-21C1-1C34-A5B43AEF96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1358"/>
                <a:ext cx="146" cy="262"/>
                <a:chOff x="198" y="1358"/>
                <a:chExt cx="146" cy="262"/>
              </a:xfrm>
            </p:grpSpPr>
            <p:grpSp>
              <p:nvGrpSpPr>
                <p:cNvPr id="118" name="Group 87">
                  <a:extLst>
                    <a:ext uri="{FF2B5EF4-FFF2-40B4-BE49-F238E27FC236}">
                      <a16:creationId xmlns:a16="http://schemas.microsoft.com/office/drawing/2014/main" id="{FDBB8B8B-049D-E338-51FD-DB93257190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" y="1358"/>
                  <a:ext cx="146" cy="262"/>
                  <a:chOff x="198" y="1358"/>
                  <a:chExt cx="146" cy="262"/>
                </a:xfrm>
              </p:grpSpPr>
              <p:grpSp>
                <p:nvGrpSpPr>
                  <p:cNvPr id="120" name="Group 88">
                    <a:extLst>
                      <a:ext uri="{FF2B5EF4-FFF2-40B4-BE49-F238E27FC236}">
                        <a16:creationId xmlns:a16="http://schemas.microsoft.com/office/drawing/2014/main" id="{E0BD1720-CD43-19BF-3E9E-87AAE42C258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" y="1608"/>
                    <a:ext cx="146" cy="12"/>
                    <a:chOff x="198" y="1608"/>
                    <a:chExt cx="146" cy="12"/>
                  </a:xfrm>
                </p:grpSpPr>
                <p:sp>
                  <p:nvSpPr>
                    <p:cNvPr id="122" name="Line 89">
                      <a:extLst>
                        <a:ext uri="{FF2B5EF4-FFF2-40B4-BE49-F238E27FC236}">
                          <a16:creationId xmlns:a16="http://schemas.microsoft.com/office/drawing/2014/main" id="{710BA8C6-9942-2795-432F-9FCDD5F00A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" y="1620"/>
                      <a:ext cx="14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 sz="1600"/>
                    </a:p>
                  </p:txBody>
                </p:sp>
                <p:sp>
                  <p:nvSpPr>
                    <p:cNvPr id="123" name="Line 90">
                      <a:extLst>
                        <a:ext uri="{FF2B5EF4-FFF2-40B4-BE49-F238E27FC236}">
                          <a16:creationId xmlns:a16="http://schemas.microsoft.com/office/drawing/2014/main" id="{0E6C5806-AC0C-EA70-B089-0A83F1A5E24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" y="1608"/>
                      <a:ext cx="14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 sz="1600"/>
                    </a:p>
                  </p:txBody>
                </p:sp>
              </p:grpSp>
              <p:sp>
                <p:nvSpPr>
                  <p:cNvPr id="121" name="Freeform 91">
                    <a:extLst>
                      <a:ext uri="{FF2B5EF4-FFF2-40B4-BE49-F238E27FC236}">
                        <a16:creationId xmlns:a16="http://schemas.microsoft.com/office/drawing/2014/main" id="{9F5E7FDF-E99A-55A5-CEEC-673E97C226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" y="1358"/>
                    <a:ext cx="68" cy="39"/>
                  </a:xfrm>
                  <a:custGeom>
                    <a:avLst/>
                    <a:gdLst/>
                    <a:ahLst/>
                    <a:cxnLst>
                      <a:cxn ang="0">
                        <a:pos x="67" y="5"/>
                      </a:cxn>
                      <a:cxn ang="0">
                        <a:pos x="64" y="38"/>
                      </a:cxn>
                      <a:cxn ang="0">
                        <a:pos x="46" y="14"/>
                      </a:cxn>
                      <a:cxn ang="0">
                        <a:pos x="33" y="3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8" h="39">
                        <a:moveTo>
                          <a:pt x="67" y="5"/>
                        </a:moveTo>
                        <a:lnTo>
                          <a:pt x="64" y="38"/>
                        </a:lnTo>
                        <a:lnTo>
                          <a:pt x="46" y="14"/>
                        </a:lnTo>
                        <a:lnTo>
                          <a:pt x="33" y="3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</p:grpSp>
            <p:sp>
              <p:nvSpPr>
                <p:cNvPr id="119" name="Line 92">
                  <a:extLst>
                    <a:ext uri="{FF2B5EF4-FFF2-40B4-BE49-F238E27FC236}">
                      <a16:creationId xmlns:a16="http://schemas.microsoft.com/office/drawing/2014/main" id="{F1877329-0855-CC33-1BBE-3FFEC211D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" y="1376"/>
                  <a:ext cx="0" cy="2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s-ES" sz="1600"/>
                </a:p>
              </p:txBody>
            </p:sp>
          </p:grpSp>
          <p:grpSp>
            <p:nvGrpSpPr>
              <p:cNvPr id="88" name="Group 93">
                <a:extLst>
                  <a:ext uri="{FF2B5EF4-FFF2-40B4-BE49-F238E27FC236}">
                    <a16:creationId xmlns:a16="http://schemas.microsoft.com/office/drawing/2014/main" id="{1737B557-3AA2-6C02-F4F9-F05FA30C69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" y="1223"/>
                <a:ext cx="90" cy="142"/>
                <a:chOff x="229" y="1223"/>
                <a:chExt cx="90" cy="142"/>
              </a:xfrm>
            </p:grpSpPr>
            <p:grpSp>
              <p:nvGrpSpPr>
                <p:cNvPr id="90" name="Group 94">
                  <a:extLst>
                    <a:ext uri="{FF2B5EF4-FFF2-40B4-BE49-F238E27FC236}">
                      <a16:creationId xmlns:a16="http://schemas.microsoft.com/office/drawing/2014/main" id="{E8C9933A-EC1E-2EB7-B4CA-2EE19E0B60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4" y="1231"/>
                  <a:ext cx="85" cy="134"/>
                  <a:chOff x="234" y="1231"/>
                  <a:chExt cx="85" cy="134"/>
                </a:xfrm>
              </p:grpSpPr>
              <p:sp>
                <p:nvSpPr>
                  <p:cNvPr id="98" name="Freeform 95">
                    <a:extLst>
                      <a:ext uri="{FF2B5EF4-FFF2-40B4-BE49-F238E27FC236}">
                        <a16:creationId xmlns:a16="http://schemas.microsoft.com/office/drawing/2014/main" id="{7EC0DEDA-2B70-44EC-A8E7-1211AECDF3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" y="1231"/>
                    <a:ext cx="79" cy="134"/>
                  </a:xfrm>
                  <a:custGeom>
                    <a:avLst/>
                    <a:gdLst/>
                    <a:ahLst/>
                    <a:cxnLst>
                      <a:cxn ang="0">
                        <a:pos x="75" y="24"/>
                      </a:cxn>
                      <a:cxn ang="0">
                        <a:pos x="77" y="37"/>
                      </a:cxn>
                      <a:cxn ang="0">
                        <a:pos x="78" y="42"/>
                      </a:cxn>
                      <a:cxn ang="0">
                        <a:pos x="75" y="47"/>
                      </a:cxn>
                      <a:cxn ang="0">
                        <a:pos x="78" y="58"/>
                      </a:cxn>
                      <a:cxn ang="0">
                        <a:pos x="76" y="73"/>
                      </a:cxn>
                      <a:cxn ang="0">
                        <a:pos x="75" y="81"/>
                      </a:cxn>
                      <a:cxn ang="0">
                        <a:pos x="72" y="88"/>
                      </a:cxn>
                      <a:cxn ang="0">
                        <a:pos x="70" y="95"/>
                      </a:cxn>
                      <a:cxn ang="0">
                        <a:pos x="68" y="104"/>
                      </a:cxn>
                      <a:cxn ang="0">
                        <a:pos x="61" y="106"/>
                      </a:cxn>
                      <a:cxn ang="0">
                        <a:pos x="55" y="108"/>
                      </a:cxn>
                      <a:cxn ang="0">
                        <a:pos x="55" y="113"/>
                      </a:cxn>
                      <a:cxn ang="0">
                        <a:pos x="56" y="118"/>
                      </a:cxn>
                      <a:cxn ang="0">
                        <a:pos x="43" y="133"/>
                      </a:cxn>
                      <a:cxn ang="0">
                        <a:pos x="12" y="113"/>
                      </a:cxn>
                      <a:cxn ang="0">
                        <a:pos x="10" y="76"/>
                      </a:cxn>
                      <a:cxn ang="0">
                        <a:pos x="6" y="66"/>
                      </a:cxn>
                      <a:cxn ang="0">
                        <a:pos x="3" y="58"/>
                      </a:cxn>
                      <a:cxn ang="0">
                        <a:pos x="1" y="47"/>
                      </a:cxn>
                      <a:cxn ang="0">
                        <a:pos x="0" y="39"/>
                      </a:cxn>
                      <a:cxn ang="0">
                        <a:pos x="0" y="31"/>
                      </a:cxn>
                      <a:cxn ang="0">
                        <a:pos x="1" y="23"/>
                      </a:cxn>
                      <a:cxn ang="0">
                        <a:pos x="3" y="16"/>
                      </a:cxn>
                      <a:cxn ang="0">
                        <a:pos x="7" y="10"/>
                      </a:cxn>
                      <a:cxn ang="0">
                        <a:pos x="12" y="6"/>
                      </a:cxn>
                      <a:cxn ang="0">
                        <a:pos x="16" y="4"/>
                      </a:cxn>
                      <a:cxn ang="0">
                        <a:pos x="23" y="2"/>
                      </a:cxn>
                      <a:cxn ang="0">
                        <a:pos x="30" y="0"/>
                      </a:cxn>
                      <a:cxn ang="0">
                        <a:pos x="40" y="0"/>
                      </a:cxn>
                      <a:cxn ang="0">
                        <a:pos x="49" y="0"/>
                      </a:cxn>
                      <a:cxn ang="0">
                        <a:pos x="58" y="3"/>
                      </a:cxn>
                      <a:cxn ang="0">
                        <a:pos x="64" y="7"/>
                      </a:cxn>
                      <a:cxn ang="0">
                        <a:pos x="69" y="10"/>
                      </a:cxn>
                      <a:cxn ang="0">
                        <a:pos x="72" y="16"/>
                      </a:cxn>
                      <a:cxn ang="0">
                        <a:pos x="75" y="24"/>
                      </a:cxn>
                    </a:cxnLst>
                    <a:rect l="0" t="0" r="r" b="b"/>
                    <a:pathLst>
                      <a:path w="79" h="134">
                        <a:moveTo>
                          <a:pt x="75" y="24"/>
                        </a:moveTo>
                        <a:lnTo>
                          <a:pt x="77" y="37"/>
                        </a:lnTo>
                        <a:lnTo>
                          <a:pt x="78" y="42"/>
                        </a:lnTo>
                        <a:lnTo>
                          <a:pt x="75" y="47"/>
                        </a:lnTo>
                        <a:lnTo>
                          <a:pt x="78" y="58"/>
                        </a:lnTo>
                        <a:lnTo>
                          <a:pt x="76" y="73"/>
                        </a:lnTo>
                        <a:lnTo>
                          <a:pt x="75" y="81"/>
                        </a:lnTo>
                        <a:lnTo>
                          <a:pt x="72" y="88"/>
                        </a:lnTo>
                        <a:lnTo>
                          <a:pt x="70" y="95"/>
                        </a:lnTo>
                        <a:lnTo>
                          <a:pt x="68" y="104"/>
                        </a:lnTo>
                        <a:lnTo>
                          <a:pt x="61" y="106"/>
                        </a:lnTo>
                        <a:lnTo>
                          <a:pt x="55" y="108"/>
                        </a:lnTo>
                        <a:lnTo>
                          <a:pt x="55" y="113"/>
                        </a:lnTo>
                        <a:lnTo>
                          <a:pt x="56" y="118"/>
                        </a:lnTo>
                        <a:lnTo>
                          <a:pt x="43" y="133"/>
                        </a:lnTo>
                        <a:lnTo>
                          <a:pt x="12" y="113"/>
                        </a:lnTo>
                        <a:lnTo>
                          <a:pt x="10" y="76"/>
                        </a:lnTo>
                        <a:lnTo>
                          <a:pt x="6" y="66"/>
                        </a:lnTo>
                        <a:lnTo>
                          <a:pt x="3" y="58"/>
                        </a:lnTo>
                        <a:lnTo>
                          <a:pt x="1" y="47"/>
                        </a:lnTo>
                        <a:lnTo>
                          <a:pt x="0" y="39"/>
                        </a:lnTo>
                        <a:lnTo>
                          <a:pt x="0" y="31"/>
                        </a:lnTo>
                        <a:lnTo>
                          <a:pt x="1" y="23"/>
                        </a:lnTo>
                        <a:lnTo>
                          <a:pt x="3" y="16"/>
                        </a:lnTo>
                        <a:lnTo>
                          <a:pt x="7" y="10"/>
                        </a:lnTo>
                        <a:lnTo>
                          <a:pt x="12" y="6"/>
                        </a:lnTo>
                        <a:lnTo>
                          <a:pt x="16" y="4"/>
                        </a:lnTo>
                        <a:lnTo>
                          <a:pt x="23" y="2"/>
                        </a:lnTo>
                        <a:lnTo>
                          <a:pt x="30" y="0"/>
                        </a:lnTo>
                        <a:lnTo>
                          <a:pt x="40" y="0"/>
                        </a:lnTo>
                        <a:lnTo>
                          <a:pt x="49" y="0"/>
                        </a:lnTo>
                        <a:lnTo>
                          <a:pt x="58" y="3"/>
                        </a:lnTo>
                        <a:lnTo>
                          <a:pt x="64" y="7"/>
                        </a:lnTo>
                        <a:lnTo>
                          <a:pt x="69" y="10"/>
                        </a:lnTo>
                        <a:lnTo>
                          <a:pt x="72" y="16"/>
                        </a:lnTo>
                        <a:lnTo>
                          <a:pt x="75" y="24"/>
                        </a:lnTo>
                      </a:path>
                    </a:pathLst>
                  </a:custGeom>
                  <a:solidFill>
                    <a:srgbClr val="FF7F3F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114" name="Freeform 96">
                    <a:extLst>
                      <a:ext uri="{FF2B5EF4-FFF2-40B4-BE49-F238E27FC236}">
                        <a16:creationId xmlns:a16="http://schemas.microsoft.com/office/drawing/2014/main" id="{2E88A92E-23DA-3B5C-FADD-2ADA122F06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" y="1278"/>
                    <a:ext cx="23" cy="27"/>
                  </a:xfrm>
                  <a:custGeom>
                    <a:avLst/>
                    <a:gdLst/>
                    <a:ahLst/>
                    <a:cxnLst>
                      <a:cxn ang="0">
                        <a:pos x="19" y="2"/>
                      </a:cxn>
                      <a:cxn ang="0">
                        <a:pos x="15" y="1"/>
                      </a:cxn>
                      <a:cxn ang="0">
                        <a:pos x="8" y="0"/>
                      </a:cxn>
                      <a:cxn ang="0">
                        <a:pos x="4" y="2"/>
                      </a:cxn>
                      <a:cxn ang="0">
                        <a:pos x="2" y="2"/>
                      </a:cxn>
                      <a:cxn ang="0">
                        <a:pos x="2" y="5"/>
                      </a:cxn>
                      <a:cxn ang="0">
                        <a:pos x="0" y="5"/>
                      </a:cxn>
                      <a:cxn ang="0">
                        <a:pos x="10" y="6"/>
                      </a:cxn>
                      <a:cxn ang="0">
                        <a:pos x="9" y="7"/>
                      </a:cxn>
                      <a:cxn ang="0">
                        <a:pos x="4" y="8"/>
                      </a:cxn>
                      <a:cxn ang="0">
                        <a:pos x="15" y="8"/>
                      </a:cxn>
                      <a:cxn ang="0">
                        <a:pos x="18" y="8"/>
                      </a:cxn>
                      <a:cxn ang="0">
                        <a:pos x="20" y="21"/>
                      </a:cxn>
                      <a:cxn ang="0">
                        <a:pos x="18" y="24"/>
                      </a:cxn>
                      <a:cxn ang="0">
                        <a:pos x="18" y="26"/>
                      </a:cxn>
                      <a:cxn ang="0">
                        <a:pos x="22" y="22"/>
                      </a:cxn>
                      <a:cxn ang="0">
                        <a:pos x="19" y="6"/>
                      </a:cxn>
                      <a:cxn ang="0">
                        <a:pos x="19" y="2"/>
                      </a:cxn>
                    </a:cxnLst>
                    <a:rect l="0" t="0" r="r" b="b"/>
                    <a:pathLst>
                      <a:path w="23" h="27">
                        <a:moveTo>
                          <a:pt x="19" y="2"/>
                        </a:moveTo>
                        <a:lnTo>
                          <a:pt x="15" y="1"/>
                        </a:lnTo>
                        <a:lnTo>
                          <a:pt x="8" y="0"/>
                        </a:lnTo>
                        <a:lnTo>
                          <a:pt x="4" y="2"/>
                        </a:lnTo>
                        <a:lnTo>
                          <a:pt x="2" y="2"/>
                        </a:lnTo>
                        <a:lnTo>
                          <a:pt x="2" y="5"/>
                        </a:lnTo>
                        <a:lnTo>
                          <a:pt x="0" y="5"/>
                        </a:lnTo>
                        <a:lnTo>
                          <a:pt x="10" y="6"/>
                        </a:lnTo>
                        <a:lnTo>
                          <a:pt x="9" y="7"/>
                        </a:lnTo>
                        <a:lnTo>
                          <a:pt x="4" y="8"/>
                        </a:lnTo>
                        <a:lnTo>
                          <a:pt x="15" y="8"/>
                        </a:lnTo>
                        <a:lnTo>
                          <a:pt x="18" y="8"/>
                        </a:lnTo>
                        <a:lnTo>
                          <a:pt x="20" y="21"/>
                        </a:lnTo>
                        <a:lnTo>
                          <a:pt x="18" y="24"/>
                        </a:lnTo>
                        <a:lnTo>
                          <a:pt x="18" y="26"/>
                        </a:lnTo>
                        <a:lnTo>
                          <a:pt x="22" y="22"/>
                        </a:lnTo>
                        <a:lnTo>
                          <a:pt x="19" y="6"/>
                        </a:lnTo>
                        <a:lnTo>
                          <a:pt x="19" y="2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115" name="Freeform 97">
                    <a:extLst>
                      <a:ext uri="{FF2B5EF4-FFF2-40B4-BE49-F238E27FC236}">
                        <a16:creationId xmlns:a16="http://schemas.microsoft.com/office/drawing/2014/main" id="{91A4BD69-6BB8-1FA4-16C3-3DF357B926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" y="1279"/>
                    <a:ext cx="17" cy="17"/>
                  </a:xfrm>
                  <a:custGeom>
                    <a:avLst/>
                    <a:gdLst/>
                    <a:ahLst/>
                    <a:cxnLst>
                      <a:cxn ang="0">
                        <a:pos x="2" y="5"/>
                      </a:cxn>
                      <a:cxn ang="0">
                        <a:pos x="10" y="0"/>
                      </a:cxn>
                      <a:cxn ang="0">
                        <a:pos x="14" y="0"/>
                      </a:cxn>
                      <a:cxn ang="0">
                        <a:pos x="14" y="5"/>
                      </a:cxn>
                      <a:cxn ang="0">
                        <a:pos x="16" y="10"/>
                      </a:cxn>
                      <a:cxn ang="0">
                        <a:pos x="10" y="10"/>
                      </a:cxn>
                      <a:cxn ang="0">
                        <a:pos x="6" y="10"/>
                      </a:cxn>
                      <a:cxn ang="0">
                        <a:pos x="12" y="16"/>
                      </a:cxn>
                      <a:cxn ang="0">
                        <a:pos x="14" y="16"/>
                      </a:cxn>
                      <a:cxn ang="0">
                        <a:pos x="4" y="16"/>
                      </a:cxn>
                      <a:cxn ang="0">
                        <a:pos x="0" y="10"/>
                      </a:cxn>
                      <a:cxn ang="0">
                        <a:pos x="2" y="5"/>
                      </a:cxn>
                    </a:cxnLst>
                    <a:rect l="0" t="0" r="r" b="b"/>
                    <a:pathLst>
                      <a:path w="17" h="17">
                        <a:moveTo>
                          <a:pt x="2" y="5"/>
                        </a:moveTo>
                        <a:lnTo>
                          <a:pt x="10" y="0"/>
                        </a:lnTo>
                        <a:lnTo>
                          <a:pt x="14" y="0"/>
                        </a:lnTo>
                        <a:lnTo>
                          <a:pt x="14" y="5"/>
                        </a:lnTo>
                        <a:lnTo>
                          <a:pt x="16" y="10"/>
                        </a:lnTo>
                        <a:lnTo>
                          <a:pt x="10" y="10"/>
                        </a:lnTo>
                        <a:lnTo>
                          <a:pt x="6" y="10"/>
                        </a:lnTo>
                        <a:lnTo>
                          <a:pt x="12" y="16"/>
                        </a:lnTo>
                        <a:lnTo>
                          <a:pt x="14" y="16"/>
                        </a:lnTo>
                        <a:lnTo>
                          <a:pt x="4" y="16"/>
                        </a:lnTo>
                        <a:lnTo>
                          <a:pt x="0" y="10"/>
                        </a:lnTo>
                        <a:lnTo>
                          <a:pt x="2" y="5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117" name="Freeform 98">
                    <a:extLst>
                      <a:ext uri="{FF2B5EF4-FFF2-40B4-BE49-F238E27FC236}">
                        <a16:creationId xmlns:a16="http://schemas.microsoft.com/office/drawing/2014/main" id="{57219164-3B78-6347-5A07-6477C230AF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" y="1307"/>
                    <a:ext cx="35" cy="37"/>
                  </a:xfrm>
                  <a:custGeom>
                    <a:avLst/>
                    <a:gdLst/>
                    <a:ahLst/>
                    <a:cxnLst>
                      <a:cxn ang="0">
                        <a:pos x="6" y="10"/>
                      </a:cxn>
                      <a:cxn ang="0">
                        <a:pos x="9" y="19"/>
                      </a:cxn>
                      <a:cxn ang="0">
                        <a:pos x="34" y="31"/>
                      </a:cxn>
                      <a:cxn ang="0">
                        <a:pos x="21" y="28"/>
                      </a:cxn>
                      <a:cxn ang="0">
                        <a:pos x="15" y="26"/>
                      </a:cxn>
                      <a:cxn ang="0">
                        <a:pos x="9" y="28"/>
                      </a:cxn>
                      <a:cxn ang="0">
                        <a:pos x="3" y="29"/>
                      </a:cxn>
                      <a:cxn ang="0">
                        <a:pos x="1" y="36"/>
                      </a:cxn>
                      <a:cxn ang="0">
                        <a:pos x="0" y="11"/>
                      </a:cxn>
                      <a:cxn ang="0">
                        <a:pos x="1" y="6"/>
                      </a:cxn>
                      <a:cxn ang="0">
                        <a:pos x="5" y="0"/>
                      </a:cxn>
                      <a:cxn ang="0">
                        <a:pos x="6" y="10"/>
                      </a:cxn>
                    </a:cxnLst>
                    <a:rect l="0" t="0" r="r" b="b"/>
                    <a:pathLst>
                      <a:path w="35" h="37">
                        <a:moveTo>
                          <a:pt x="6" y="10"/>
                        </a:moveTo>
                        <a:lnTo>
                          <a:pt x="9" y="19"/>
                        </a:lnTo>
                        <a:lnTo>
                          <a:pt x="34" y="31"/>
                        </a:lnTo>
                        <a:lnTo>
                          <a:pt x="21" y="28"/>
                        </a:lnTo>
                        <a:lnTo>
                          <a:pt x="15" y="26"/>
                        </a:lnTo>
                        <a:lnTo>
                          <a:pt x="9" y="28"/>
                        </a:lnTo>
                        <a:lnTo>
                          <a:pt x="3" y="29"/>
                        </a:lnTo>
                        <a:lnTo>
                          <a:pt x="1" y="36"/>
                        </a:lnTo>
                        <a:lnTo>
                          <a:pt x="0" y="11"/>
                        </a:lnTo>
                        <a:lnTo>
                          <a:pt x="1" y="6"/>
                        </a:lnTo>
                        <a:lnTo>
                          <a:pt x="5" y="0"/>
                        </a:lnTo>
                        <a:lnTo>
                          <a:pt x="6" y="10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</p:grpSp>
            <p:sp>
              <p:nvSpPr>
                <p:cNvPr id="92" name="Freeform 99">
                  <a:extLst>
                    <a:ext uri="{FF2B5EF4-FFF2-40B4-BE49-F238E27FC236}">
                      <a16:creationId xmlns:a16="http://schemas.microsoft.com/office/drawing/2014/main" id="{5FA61668-8F48-F93E-8B10-F8C60047F4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" y="1223"/>
                  <a:ext cx="86" cy="96"/>
                </a:xfrm>
                <a:custGeom>
                  <a:avLst/>
                  <a:gdLst/>
                  <a:ahLst/>
                  <a:cxnLst>
                    <a:cxn ang="0">
                      <a:pos x="70" y="8"/>
                    </a:cxn>
                    <a:cxn ang="0">
                      <a:pos x="63" y="5"/>
                    </a:cxn>
                    <a:cxn ang="0">
                      <a:pos x="57" y="3"/>
                    </a:cxn>
                    <a:cxn ang="0">
                      <a:pos x="47" y="0"/>
                    </a:cxn>
                    <a:cxn ang="0">
                      <a:pos x="40" y="0"/>
                    </a:cxn>
                    <a:cxn ang="0">
                      <a:pos x="31" y="0"/>
                    </a:cxn>
                    <a:cxn ang="0">
                      <a:pos x="23" y="2"/>
                    </a:cxn>
                    <a:cxn ang="0">
                      <a:pos x="17" y="2"/>
                    </a:cxn>
                    <a:cxn ang="0">
                      <a:pos x="13" y="4"/>
                    </a:cxn>
                    <a:cxn ang="0">
                      <a:pos x="7" y="8"/>
                    </a:cxn>
                    <a:cxn ang="0">
                      <a:pos x="3" y="13"/>
                    </a:cxn>
                    <a:cxn ang="0">
                      <a:pos x="3" y="20"/>
                    </a:cxn>
                    <a:cxn ang="0">
                      <a:pos x="2" y="30"/>
                    </a:cxn>
                    <a:cxn ang="0">
                      <a:pos x="0" y="42"/>
                    </a:cxn>
                    <a:cxn ang="0">
                      <a:pos x="1" y="53"/>
                    </a:cxn>
                    <a:cxn ang="0">
                      <a:pos x="3" y="62"/>
                    </a:cxn>
                    <a:cxn ang="0">
                      <a:pos x="6" y="71"/>
                    </a:cxn>
                    <a:cxn ang="0">
                      <a:pos x="8" y="77"/>
                    </a:cxn>
                    <a:cxn ang="0">
                      <a:pos x="10" y="83"/>
                    </a:cxn>
                    <a:cxn ang="0">
                      <a:pos x="13" y="89"/>
                    </a:cxn>
                    <a:cxn ang="0">
                      <a:pos x="16" y="95"/>
                    </a:cxn>
                    <a:cxn ang="0">
                      <a:pos x="19" y="95"/>
                    </a:cxn>
                    <a:cxn ang="0">
                      <a:pos x="17" y="87"/>
                    </a:cxn>
                    <a:cxn ang="0">
                      <a:pos x="20" y="81"/>
                    </a:cxn>
                    <a:cxn ang="0">
                      <a:pos x="21" y="77"/>
                    </a:cxn>
                    <a:cxn ang="0">
                      <a:pos x="19" y="72"/>
                    </a:cxn>
                    <a:cxn ang="0">
                      <a:pos x="17" y="62"/>
                    </a:cxn>
                    <a:cxn ang="0">
                      <a:pos x="20" y="60"/>
                    </a:cxn>
                    <a:cxn ang="0">
                      <a:pos x="24" y="65"/>
                    </a:cxn>
                    <a:cxn ang="0">
                      <a:pos x="27" y="69"/>
                    </a:cxn>
                    <a:cxn ang="0">
                      <a:pos x="27" y="60"/>
                    </a:cxn>
                    <a:cxn ang="0">
                      <a:pos x="28" y="49"/>
                    </a:cxn>
                    <a:cxn ang="0">
                      <a:pos x="28" y="36"/>
                    </a:cxn>
                    <a:cxn ang="0">
                      <a:pos x="29" y="30"/>
                    </a:cxn>
                    <a:cxn ang="0">
                      <a:pos x="26" y="27"/>
                    </a:cxn>
                    <a:cxn ang="0">
                      <a:pos x="31" y="29"/>
                    </a:cxn>
                    <a:cxn ang="0">
                      <a:pos x="36" y="30"/>
                    </a:cxn>
                    <a:cxn ang="0">
                      <a:pos x="41" y="31"/>
                    </a:cxn>
                    <a:cxn ang="0">
                      <a:pos x="49" y="32"/>
                    </a:cxn>
                    <a:cxn ang="0">
                      <a:pos x="55" y="34"/>
                    </a:cxn>
                    <a:cxn ang="0">
                      <a:pos x="47" y="30"/>
                    </a:cxn>
                    <a:cxn ang="0">
                      <a:pos x="51" y="30"/>
                    </a:cxn>
                    <a:cxn ang="0">
                      <a:pos x="61" y="30"/>
                    </a:cxn>
                    <a:cxn ang="0">
                      <a:pos x="69" y="30"/>
                    </a:cxn>
                    <a:cxn ang="0">
                      <a:pos x="77" y="30"/>
                    </a:cxn>
                    <a:cxn ang="0">
                      <a:pos x="79" y="36"/>
                    </a:cxn>
                    <a:cxn ang="0">
                      <a:pos x="80" y="43"/>
                    </a:cxn>
                    <a:cxn ang="0">
                      <a:pos x="83" y="34"/>
                    </a:cxn>
                    <a:cxn ang="0">
                      <a:pos x="85" y="24"/>
                    </a:cxn>
                    <a:cxn ang="0">
                      <a:pos x="80" y="17"/>
                    </a:cxn>
                    <a:cxn ang="0">
                      <a:pos x="76" y="12"/>
                    </a:cxn>
                    <a:cxn ang="0">
                      <a:pos x="70" y="8"/>
                    </a:cxn>
                  </a:cxnLst>
                  <a:rect l="0" t="0" r="r" b="b"/>
                  <a:pathLst>
                    <a:path w="86" h="96">
                      <a:moveTo>
                        <a:pt x="70" y="8"/>
                      </a:moveTo>
                      <a:lnTo>
                        <a:pt x="63" y="5"/>
                      </a:lnTo>
                      <a:lnTo>
                        <a:pt x="57" y="3"/>
                      </a:lnTo>
                      <a:lnTo>
                        <a:pt x="47" y="0"/>
                      </a:lnTo>
                      <a:lnTo>
                        <a:pt x="40" y="0"/>
                      </a:lnTo>
                      <a:lnTo>
                        <a:pt x="31" y="0"/>
                      </a:lnTo>
                      <a:lnTo>
                        <a:pt x="23" y="2"/>
                      </a:lnTo>
                      <a:lnTo>
                        <a:pt x="17" y="2"/>
                      </a:lnTo>
                      <a:lnTo>
                        <a:pt x="13" y="4"/>
                      </a:lnTo>
                      <a:lnTo>
                        <a:pt x="7" y="8"/>
                      </a:lnTo>
                      <a:lnTo>
                        <a:pt x="3" y="13"/>
                      </a:lnTo>
                      <a:lnTo>
                        <a:pt x="3" y="20"/>
                      </a:lnTo>
                      <a:lnTo>
                        <a:pt x="2" y="30"/>
                      </a:lnTo>
                      <a:lnTo>
                        <a:pt x="0" y="42"/>
                      </a:lnTo>
                      <a:lnTo>
                        <a:pt x="1" y="53"/>
                      </a:lnTo>
                      <a:lnTo>
                        <a:pt x="3" y="62"/>
                      </a:lnTo>
                      <a:lnTo>
                        <a:pt x="6" y="71"/>
                      </a:lnTo>
                      <a:lnTo>
                        <a:pt x="8" y="77"/>
                      </a:lnTo>
                      <a:lnTo>
                        <a:pt x="10" y="83"/>
                      </a:lnTo>
                      <a:lnTo>
                        <a:pt x="13" y="89"/>
                      </a:lnTo>
                      <a:lnTo>
                        <a:pt x="16" y="95"/>
                      </a:lnTo>
                      <a:lnTo>
                        <a:pt x="19" y="95"/>
                      </a:lnTo>
                      <a:lnTo>
                        <a:pt x="17" y="87"/>
                      </a:lnTo>
                      <a:lnTo>
                        <a:pt x="20" y="81"/>
                      </a:lnTo>
                      <a:lnTo>
                        <a:pt x="21" y="77"/>
                      </a:lnTo>
                      <a:lnTo>
                        <a:pt x="19" y="72"/>
                      </a:lnTo>
                      <a:lnTo>
                        <a:pt x="17" y="62"/>
                      </a:lnTo>
                      <a:lnTo>
                        <a:pt x="20" y="60"/>
                      </a:lnTo>
                      <a:lnTo>
                        <a:pt x="24" y="65"/>
                      </a:lnTo>
                      <a:lnTo>
                        <a:pt x="27" y="69"/>
                      </a:lnTo>
                      <a:lnTo>
                        <a:pt x="27" y="60"/>
                      </a:lnTo>
                      <a:lnTo>
                        <a:pt x="28" y="49"/>
                      </a:lnTo>
                      <a:lnTo>
                        <a:pt x="28" y="36"/>
                      </a:lnTo>
                      <a:lnTo>
                        <a:pt x="29" y="30"/>
                      </a:lnTo>
                      <a:lnTo>
                        <a:pt x="26" y="27"/>
                      </a:lnTo>
                      <a:lnTo>
                        <a:pt x="31" y="29"/>
                      </a:lnTo>
                      <a:lnTo>
                        <a:pt x="36" y="30"/>
                      </a:lnTo>
                      <a:lnTo>
                        <a:pt x="41" y="31"/>
                      </a:lnTo>
                      <a:lnTo>
                        <a:pt x="49" y="32"/>
                      </a:lnTo>
                      <a:lnTo>
                        <a:pt x="55" y="34"/>
                      </a:lnTo>
                      <a:lnTo>
                        <a:pt x="47" y="30"/>
                      </a:lnTo>
                      <a:lnTo>
                        <a:pt x="51" y="30"/>
                      </a:lnTo>
                      <a:lnTo>
                        <a:pt x="61" y="30"/>
                      </a:lnTo>
                      <a:lnTo>
                        <a:pt x="69" y="30"/>
                      </a:lnTo>
                      <a:lnTo>
                        <a:pt x="77" y="30"/>
                      </a:lnTo>
                      <a:lnTo>
                        <a:pt x="79" y="36"/>
                      </a:lnTo>
                      <a:lnTo>
                        <a:pt x="80" y="43"/>
                      </a:lnTo>
                      <a:lnTo>
                        <a:pt x="83" y="34"/>
                      </a:lnTo>
                      <a:lnTo>
                        <a:pt x="85" y="24"/>
                      </a:lnTo>
                      <a:lnTo>
                        <a:pt x="80" y="17"/>
                      </a:lnTo>
                      <a:lnTo>
                        <a:pt x="76" y="12"/>
                      </a:lnTo>
                      <a:lnTo>
                        <a:pt x="70" y="8"/>
                      </a:lnTo>
                    </a:path>
                  </a:pathLst>
                </a:custGeom>
                <a:solidFill>
                  <a:srgbClr val="BF7F1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</p:grpSp>
        </p:grpSp>
        <p:sp>
          <p:nvSpPr>
            <p:cNvPr id="72" name="Rectangle 122">
              <a:extLst>
                <a:ext uri="{FF2B5EF4-FFF2-40B4-BE49-F238E27FC236}">
                  <a16:creationId xmlns:a16="http://schemas.microsoft.com/office/drawing/2014/main" id="{A63B0278-8CE8-3DE3-C4FA-590D0F4EB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0" y="4045451"/>
              <a:ext cx="1052945" cy="759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100" b="1" dirty="0">
                  <a:latin typeface="Book Antiqua" pitchFamily="18" charset="0"/>
                </a:rPr>
                <a:t>Usuario </a:t>
              </a:r>
              <a:r>
                <a:rPr lang="es-ES_tradnl" sz="1100" b="1" dirty="0" err="1">
                  <a:latin typeface="Book Antiqua" pitchFamily="18" charset="0"/>
                </a:rPr>
                <a:t>Asesoria</a:t>
              </a:r>
              <a:endParaRPr lang="es-ES_tradnl" sz="1100" b="1" dirty="0"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73822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0D929754-25E8-8361-6DFF-2B8CD237BB9A}"/>
              </a:ext>
            </a:extLst>
          </p:cNvPr>
          <p:cNvCxnSpPr/>
          <p:nvPr/>
        </p:nvCxnSpPr>
        <p:spPr>
          <a:xfrm>
            <a:off x="580996" y="6900931"/>
            <a:ext cx="10946879" cy="10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C2470F8D-7EA1-0E62-B411-1B5C71C4FFC8}"/>
              </a:ext>
            </a:extLst>
          </p:cNvPr>
          <p:cNvSpPr/>
          <p:nvPr/>
        </p:nvSpPr>
        <p:spPr>
          <a:xfrm>
            <a:off x="732804" y="3959886"/>
            <a:ext cx="6571901" cy="2202820"/>
          </a:xfrm>
          <a:prstGeom prst="rect">
            <a:avLst/>
          </a:prstGeom>
          <a:solidFill>
            <a:srgbClr val="E4F9D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8903AB5-350E-ED85-B3DA-5E3BD616B3F3}"/>
              </a:ext>
            </a:extLst>
          </p:cNvPr>
          <p:cNvCxnSpPr/>
          <p:nvPr/>
        </p:nvCxnSpPr>
        <p:spPr>
          <a:xfrm>
            <a:off x="622561" y="6277474"/>
            <a:ext cx="10946879" cy="10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7C3E920-1C26-8B69-F9FA-F9357ADEC719}"/>
              </a:ext>
            </a:extLst>
          </p:cNvPr>
          <p:cNvSpPr/>
          <p:nvPr/>
        </p:nvSpPr>
        <p:spPr>
          <a:xfrm>
            <a:off x="722688" y="1135964"/>
            <a:ext cx="2163692" cy="1175452"/>
          </a:xfrm>
          <a:prstGeom prst="rect">
            <a:avLst/>
          </a:prstGeom>
          <a:solidFill>
            <a:srgbClr val="C2F4D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Marca TC:</a:t>
            </a:r>
          </a:p>
          <a:p>
            <a:pPr algn="ctr"/>
            <a:r>
              <a:rPr lang="es-MX" sz="1400" dirty="0"/>
              <a:t>Visa/</a:t>
            </a:r>
          </a:p>
          <a:p>
            <a:pPr algn="ctr"/>
            <a:r>
              <a:rPr lang="es-MX" sz="1400" dirty="0" err="1"/>
              <a:t>Mastercard</a:t>
            </a:r>
            <a:r>
              <a:rPr lang="es-MX" sz="1400" dirty="0"/>
              <a:t>/</a:t>
            </a:r>
          </a:p>
          <a:p>
            <a:pPr algn="ctr"/>
            <a:r>
              <a:rPr lang="es-MX" sz="1400" dirty="0" err="1"/>
              <a:t>Union</a:t>
            </a:r>
            <a:r>
              <a:rPr lang="es-MX" sz="1400" dirty="0"/>
              <a:t> </a:t>
            </a:r>
            <a:r>
              <a:rPr lang="es-MX" sz="1400" dirty="0" err="1"/>
              <a:t>Pay</a:t>
            </a:r>
            <a:r>
              <a:rPr lang="es-MX" sz="1400" dirty="0"/>
              <a:t> (UPI)</a:t>
            </a:r>
          </a:p>
          <a:p>
            <a:pPr algn="ctr"/>
            <a:r>
              <a:rPr lang="es-MX" sz="1400" dirty="0">
                <a:solidFill>
                  <a:schemeClr val="accent1">
                    <a:lumMod val="50000"/>
                  </a:schemeClr>
                </a:solidFill>
              </a:rPr>
              <a:t>Exterior/internet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4826400-491B-CB1A-4D0E-F6FF04451655}"/>
              </a:ext>
            </a:extLst>
          </p:cNvPr>
          <p:cNvSpPr/>
          <p:nvPr/>
        </p:nvSpPr>
        <p:spPr>
          <a:xfrm>
            <a:off x="5968807" y="1063856"/>
            <a:ext cx="1455009" cy="6542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/>
              <a:t>DataFast</a:t>
            </a:r>
            <a:endParaRPr lang="es-MX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010AC07-9B7A-9C75-9348-BA449F7DBE84}"/>
              </a:ext>
            </a:extLst>
          </p:cNvPr>
          <p:cNvSpPr txBox="1"/>
          <p:nvPr/>
        </p:nvSpPr>
        <p:spPr>
          <a:xfrm>
            <a:off x="8271372" y="1114424"/>
            <a:ext cx="3998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u="sng" dirty="0">
                <a:solidFill>
                  <a:schemeClr val="accent2">
                    <a:lumMod val="75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2">
                    <a:lumMod val="75000"/>
                  </a:schemeClr>
                </a:solidFill>
              </a:rPr>
              <a:t>Compra/consumo en el comercio BB con TC 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2">
                    <a:lumMod val="75000"/>
                  </a:schemeClr>
                </a:solidFill>
              </a:rPr>
              <a:t>Compra/consumo en el comercio no BB TC 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2">
                    <a:lumMod val="75000"/>
                  </a:schemeClr>
                </a:solidFill>
              </a:rPr>
              <a:t>Compra exterior Marcas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2">
                    <a:lumMod val="75000"/>
                  </a:schemeClr>
                </a:solidFill>
              </a:rPr>
              <a:t>Compras por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sz="1400" b="1" u="sng" dirty="0">
                <a:solidFill>
                  <a:schemeClr val="accent2">
                    <a:lumMod val="75000"/>
                  </a:schemeClr>
                </a:solidFill>
              </a:rPr>
              <a:t>Cajeros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accent2">
                    <a:lumMod val="75000"/>
                  </a:schemeClr>
                </a:solidFill>
              </a:rPr>
              <a:t>Avances de efectivo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accent2">
                    <a:lumMod val="75000"/>
                  </a:schemeClr>
                </a:solidFill>
              </a:rPr>
              <a:t>Cambio de claves para T.C </a:t>
            </a:r>
            <a:r>
              <a:rPr lang="es-EC" sz="1400" dirty="0" err="1">
                <a:solidFill>
                  <a:schemeClr val="accent2">
                    <a:lumMod val="75000"/>
                  </a:schemeClr>
                </a:solidFill>
              </a:rPr>
              <a:t>Bankard</a:t>
            </a:r>
            <a:endParaRPr lang="es-EC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accent2">
                    <a:lumMod val="75000"/>
                  </a:schemeClr>
                </a:solidFill>
              </a:rPr>
              <a:t>Autorización (ISO 8583)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accent2">
                    <a:lumMod val="75000"/>
                  </a:schemeClr>
                </a:solidFill>
              </a:rPr>
              <a:t>Transacción, Afectación monetaria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359B26A-26C9-49EE-7A26-337D617022D4}"/>
              </a:ext>
            </a:extLst>
          </p:cNvPr>
          <p:cNvSpPr/>
          <p:nvPr/>
        </p:nvSpPr>
        <p:spPr>
          <a:xfrm>
            <a:off x="3462492" y="2646574"/>
            <a:ext cx="1455009" cy="6542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Credimatic</a:t>
            </a:r>
            <a:endParaRPr lang="es-MX" sz="14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CA07F88-A24E-1909-4AFA-02E7ACD09C09}"/>
              </a:ext>
            </a:extLst>
          </p:cNvPr>
          <p:cNvSpPr/>
          <p:nvPr/>
        </p:nvSpPr>
        <p:spPr>
          <a:xfrm>
            <a:off x="3726795" y="1265903"/>
            <a:ext cx="1455009" cy="6542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MediaNet</a:t>
            </a:r>
            <a:endParaRPr lang="es-MX" sz="1400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1A54589-2DE1-9735-10EA-76B747788051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5181804" y="1390991"/>
            <a:ext cx="787003" cy="202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22B6FFC-36D5-B58E-F40E-9532EECAC2A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454300" y="1920172"/>
            <a:ext cx="1521648" cy="1253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99E22CA-F2DC-474C-1559-4AF14E31A524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flipH="1">
            <a:off x="4189997" y="1920172"/>
            <a:ext cx="264303" cy="726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10C0D65-95B0-E06F-8A2B-294820D613F9}"/>
              </a:ext>
            </a:extLst>
          </p:cNvPr>
          <p:cNvCxnSpPr>
            <a:cxnSpLocks/>
            <a:stCxn id="19" idx="1"/>
            <a:endCxn id="13" idx="2"/>
          </p:cNvCxnSpPr>
          <p:nvPr/>
        </p:nvCxnSpPr>
        <p:spPr>
          <a:xfrm flipH="1" flipV="1">
            <a:off x="1804534" y="2311416"/>
            <a:ext cx="1657958" cy="6622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140C879-B565-9368-06E0-A7C50C0F8D8D}"/>
              </a:ext>
            </a:extLst>
          </p:cNvPr>
          <p:cNvCxnSpPr>
            <a:cxnSpLocks/>
            <a:stCxn id="62" idx="1"/>
            <a:endCxn id="60" idx="6"/>
          </p:cNvCxnSpPr>
          <p:nvPr/>
        </p:nvCxnSpPr>
        <p:spPr>
          <a:xfrm flipH="1" flipV="1">
            <a:off x="5102491" y="5466713"/>
            <a:ext cx="491915" cy="8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disco magnético 34">
            <a:extLst>
              <a:ext uri="{FF2B5EF4-FFF2-40B4-BE49-F238E27FC236}">
                <a16:creationId xmlns:a16="http://schemas.microsoft.com/office/drawing/2014/main" id="{A0267B41-916C-77DC-6DF0-8A7CA9C47DAD}"/>
              </a:ext>
            </a:extLst>
          </p:cNvPr>
          <p:cNvSpPr/>
          <p:nvPr/>
        </p:nvSpPr>
        <p:spPr>
          <a:xfrm>
            <a:off x="2361704" y="5612297"/>
            <a:ext cx="832103" cy="46814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SYBASE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261DA2C-BD7B-1073-035C-4714D00ABEAB}"/>
              </a:ext>
            </a:extLst>
          </p:cNvPr>
          <p:cNvCxnSpPr>
            <a:cxnSpLocks/>
            <a:stCxn id="60" idx="0"/>
            <a:endCxn id="19" idx="2"/>
          </p:cNvCxnSpPr>
          <p:nvPr/>
        </p:nvCxnSpPr>
        <p:spPr>
          <a:xfrm flipH="1" flipV="1">
            <a:off x="4189997" y="3300843"/>
            <a:ext cx="329855" cy="15821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FBC3CBF-9CC0-31C0-6892-B6C676091ED7}"/>
              </a:ext>
            </a:extLst>
          </p:cNvPr>
          <p:cNvSpPr/>
          <p:nvPr/>
        </p:nvSpPr>
        <p:spPr>
          <a:xfrm>
            <a:off x="10004188" y="4111266"/>
            <a:ext cx="1455008" cy="548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Cajeros  ATM</a:t>
            </a:r>
          </a:p>
          <a:p>
            <a:pPr algn="ctr"/>
            <a:r>
              <a:rPr lang="es-MX" sz="1400" dirty="0"/>
              <a:t>Otros Bancos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CF6B268-766F-11C5-52CE-B262C0FDD572}"/>
              </a:ext>
            </a:extLst>
          </p:cNvPr>
          <p:cNvSpPr/>
          <p:nvPr/>
        </p:nvSpPr>
        <p:spPr>
          <a:xfrm>
            <a:off x="7880178" y="4107052"/>
            <a:ext cx="1413827" cy="548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BANRED</a:t>
            </a:r>
            <a:endParaRPr lang="es-EC" sz="1400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E8E5EA3-EE19-E6B4-D5AB-135BD9FDDC39}"/>
              </a:ext>
            </a:extLst>
          </p:cNvPr>
          <p:cNvCxnSpPr>
            <a:cxnSpLocks/>
            <a:stCxn id="42" idx="1"/>
            <a:endCxn id="44" idx="3"/>
          </p:cNvCxnSpPr>
          <p:nvPr/>
        </p:nvCxnSpPr>
        <p:spPr>
          <a:xfrm flipH="1" flipV="1">
            <a:off x="9294005" y="4381502"/>
            <a:ext cx="710183" cy="4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0A5983FF-51BC-16BE-FBCA-807D30B47A74}"/>
              </a:ext>
            </a:extLst>
          </p:cNvPr>
          <p:cNvCxnSpPr>
            <a:cxnSpLocks/>
            <a:stCxn id="60" idx="7"/>
            <a:endCxn id="44" idx="1"/>
          </p:cNvCxnSpPr>
          <p:nvPr/>
        </p:nvCxnSpPr>
        <p:spPr>
          <a:xfrm flipV="1">
            <a:off x="4931840" y="4381502"/>
            <a:ext cx="2948338" cy="6724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626D315-3826-9688-F6B0-C780E49877A7}"/>
              </a:ext>
            </a:extLst>
          </p:cNvPr>
          <p:cNvSpPr/>
          <p:nvPr/>
        </p:nvSpPr>
        <p:spPr>
          <a:xfrm>
            <a:off x="6045548" y="2899613"/>
            <a:ext cx="1455008" cy="6542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Comercio BB</a:t>
            </a:r>
          </a:p>
          <a:p>
            <a:pPr algn="ctr"/>
            <a:r>
              <a:rPr lang="es-MX" sz="1400" dirty="0"/>
              <a:t>Dispositivo / POS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9753D887-768D-FB91-024B-D9739F78CFEC}"/>
              </a:ext>
            </a:extLst>
          </p:cNvPr>
          <p:cNvCxnSpPr>
            <a:cxnSpLocks/>
            <a:stCxn id="60" idx="2"/>
            <a:endCxn id="35" idx="4"/>
          </p:cNvCxnSpPr>
          <p:nvPr/>
        </p:nvCxnSpPr>
        <p:spPr>
          <a:xfrm flipH="1">
            <a:off x="3193807" y="5466713"/>
            <a:ext cx="743406" cy="379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699167E9-D46F-8B70-1696-A7B2C513E3D6}"/>
              </a:ext>
            </a:extLst>
          </p:cNvPr>
          <p:cNvSpPr/>
          <p:nvPr/>
        </p:nvSpPr>
        <p:spPr>
          <a:xfrm>
            <a:off x="3937213" y="4882988"/>
            <a:ext cx="1165278" cy="1167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Postilion</a:t>
            </a:r>
            <a:endParaRPr lang="es-EC" sz="1400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F0833DE-A9F3-EB39-C50F-BA83526662A5}"/>
              </a:ext>
            </a:extLst>
          </p:cNvPr>
          <p:cNvSpPr/>
          <p:nvPr/>
        </p:nvSpPr>
        <p:spPr>
          <a:xfrm>
            <a:off x="5594406" y="5148438"/>
            <a:ext cx="1455008" cy="65426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Cajeros ATM </a:t>
            </a:r>
          </a:p>
          <a:p>
            <a:pPr algn="ctr"/>
            <a:r>
              <a:rPr lang="es-MX" sz="1400" dirty="0">
                <a:solidFill>
                  <a:schemeClr val="tx1"/>
                </a:solidFill>
              </a:rPr>
              <a:t>BB</a:t>
            </a:r>
            <a:endParaRPr lang="es-EC" sz="1400" dirty="0">
              <a:solidFill>
                <a:schemeClr val="tx1"/>
              </a:solidFill>
            </a:endParaRP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B6A036D2-4618-5398-58F2-E45684425281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6696312" y="1718125"/>
            <a:ext cx="4076" cy="481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7ACECFDE-02BD-E789-8B91-BC37655BA50C}"/>
              </a:ext>
            </a:extLst>
          </p:cNvPr>
          <p:cNvSpPr txBox="1"/>
          <p:nvPr/>
        </p:nvSpPr>
        <p:spPr>
          <a:xfrm>
            <a:off x="851915" y="417874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B.B.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9D903AAE-98F7-986A-D055-DA3D2C475BB4}"/>
              </a:ext>
            </a:extLst>
          </p:cNvPr>
          <p:cNvSpPr/>
          <p:nvPr/>
        </p:nvSpPr>
        <p:spPr>
          <a:xfrm>
            <a:off x="6017670" y="1961764"/>
            <a:ext cx="1455008" cy="6542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Comercio No BB</a:t>
            </a:r>
          </a:p>
          <a:p>
            <a:pPr algn="ctr"/>
            <a:r>
              <a:rPr lang="es-MX" sz="1400" dirty="0"/>
              <a:t>Dispositivo / POS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155C8180-3D30-CB2D-A030-4D5532BDA350}"/>
              </a:ext>
            </a:extLst>
          </p:cNvPr>
          <p:cNvSpPr/>
          <p:nvPr/>
        </p:nvSpPr>
        <p:spPr>
          <a:xfrm>
            <a:off x="6169236" y="3026457"/>
            <a:ext cx="1455008" cy="6542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Comercio BB</a:t>
            </a:r>
          </a:p>
          <a:p>
            <a:pPr algn="ctr"/>
            <a:r>
              <a:rPr lang="es-MX" sz="1400" dirty="0"/>
              <a:t>Dispositivo / POS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F4C2F2B-CFE1-4BF4-280D-2B53B2384C56}"/>
              </a:ext>
            </a:extLst>
          </p:cNvPr>
          <p:cNvSpPr/>
          <p:nvPr/>
        </p:nvSpPr>
        <p:spPr>
          <a:xfrm>
            <a:off x="6096000" y="2040318"/>
            <a:ext cx="1455008" cy="6542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Comercio No BB</a:t>
            </a:r>
          </a:p>
          <a:p>
            <a:pPr algn="ctr"/>
            <a:r>
              <a:rPr lang="es-MX" sz="1400" dirty="0"/>
              <a:t>Dispositivo / POS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82935E9-B19A-9147-8C04-D4D391705EB4}"/>
              </a:ext>
            </a:extLst>
          </p:cNvPr>
          <p:cNvSpPr/>
          <p:nvPr/>
        </p:nvSpPr>
        <p:spPr>
          <a:xfrm>
            <a:off x="2527447" y="4854342"/>
            <a:ext cx="688294" cy="569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ESB</a:t>
            </a:r>
            <a:endParaRPr lang="es-EC" sz="1400" dirty="0"/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0F23B836-33CB-5BA5-ABCA-B767914DC928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V="1">
            <a:off x="3930245" y="3300843"/>
            <a:ext cx="259752" cy="1001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DF2C463C-35AE-78E1-1903-97FBC3B51A07}"/>
              </a:ext>
            </a:extLst>
          </p:cNvPr>
          <p:cNvSpPr txBox="1"/>
          <p:nvPr/>
        </p:nvSpPr>
        <p:spPr>
          <a:xfrm>
            <a:off x="2198019" y="3227231"/>
            <a:ext cx="1507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Notificaciones de </a:t>
            </a:r>
          </a:p>
          <a:p>
            <a:r>
              <a:rPr lang="es-MX" sz="1400" dirty="0"/>
              <a:t>consumo</a:t>
            </a:r>
          </a:p>
          <a:p>
            <a:r>
              <a:rPr lang="es-MX" sz="1400" dirty="0"/>
              <a:t>Clientes BB</a:t>
            </a:r>
            <a:endParaRPr lang="es-EC" sz="14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1EA503FC-7670-1DA2-119B-B9A5F22E537C}"/>
              </a:ext>
            </a:extLst>
          </p:cNvPr>
          <p:cNvSpPr/>
          <p:nvPr/>
        </p:nvSpPr>
        <p:spPr>
          <a:xfrm>
            <a:off x="594487" y="3131988"/>
            <a:ext cx="1564389" cy="65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Notificaciones </a:t>
            </a:r>
          </a:p>
          <a:p>
            <a:pPr algn="ctr"/>
            <a:r>
              <a:rPr lang="es-EC" sz="1400" dirty="0" err="1"/>
              <a:t>Latinia</a:t>
            </a:r>
            <a:endParaRPr lang="es-EC" sz="14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A04A06C-5EA0-61A9-E807-9CE83EBBC567}"/>
              </a:ext>
            </a:extLst>
          </p:cNvPr>
          <p:cNvCxnSpPr>
            <a:cxnSpLocks/>
            <a:stCxn id="34" idx="0"/>
            <a:endCxn id="80" idx="2"/>
          </p:cNvCxnSpPr>
          <p:nvPr/>
        </p:nvCxnSpPr>
        <p:spPr>
          <a:xfrm flipV="1">
            <a:off x="1355455" y="3791031"/>
            <a:ext cx="21227" cy="864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EF1D18E-5AFC-5315-BB8C-70557F707389}"/>
              </a:ext>
            </a:extLst>
          </p:cNvPr>
          <p:cNvSpPr/>
          <p:nvPr/>
        </p:nvSpPr>
        <p:spPr>
          <a:xfrm>
            <a:off x="851915" y="4655951"/>
            <a:ext cx="1007079" cy="65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err="1"/>
              <a:t>Openshift</a:t>
            </a:r>
            <a:endParaRPr lang="es-EC" sz="140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0246C32-5339-A325-FD0A-E8EF65C39F10}"/>
              </a:ext>
            </a:extLst>
          </p:cNvPr>
          <p:cNvCxnSpPr>
            <a:cxnSpLocks/>
            <a:stCxn id="34" idx="3"/>
            <a:endCxn id="74" idx="2"/>
          </p:cNvCxnSpPr>
          <p:nvPr/>
        </p:nvCxnSpPr>
        <p:spPr>
          <a:xfrm>
            <a:off x="1858994" y="4985473"/>
            <a:ext cx="668453" cy="153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14BF0CA5-4252-2580-9B3D-2248CB22EEAD}"/>
              </a:ext>
            </a:extLst>
          </p:cNvPr>
          <p:cNvSpPr/>
          <p:nvPr/>
        </p:nvSpPr>
        <p:spPr>
          <a:xfrm>
            <a:off x="3586098" y="4302385"/>
            <a:ext cx="688294" cy="56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TPCH</a:t>
            </a:r>
            <a:endParaRPr lang="es-EC" sz="1400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438EE8B-6230-E94A-4374-7B7E106AA057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2527447" y="4669299"/>
            <a:ext cx="100798" cy="268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CED4CE92-D450-5FA5-3FB9-FFA1DC0FAC6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205097" y="4405738"/>
            <a:ext cx="381001" cy="181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190F89CF-A8AD-E2D9-1428-442D61A26E0E}"/>
              </a:ext>
            </a:extLst>
          </p:cNvPr>
          <p:cNvSpPr/>
          <p:nvPr/>
        </p:nvSpPr>
        <p:spPr>
          <a:xfrm>
            <a:off x="2198018" y="4064109"/>
            <a:ext cx="1007079" cy="531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CSP CTSCORE</a:t>
            </a:r>
            <a:endParaRPr lang="es-EC" sz="1400" dirty="0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9DA25E17-8E46-2F05-90E9-46A62CD73D8E}"/>
              </a:ext>
            </a:extLst>
          </p:cNvPr>
          <p:cNvCxnSpPr>
            <a:cxnSpLocks/>
            <a:stCxn id="74" idx="4"/>
          </p:cNvCxnSpPr>
          <p:nvPr/>
        </p:nvCxnSpPr>
        <p:spPr>
          <a:xfrm flipH="1">
            <a:off x="2590608" y="5424238"/>
            <a:ext cx="280986" cy="2324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8D1F707-A1B1-27AF-B29F-FB1C050C2CAA}"/>
              </a:ext>
            </a:extLst>
          </p:cNvPr>
          <p:cNvSpPr txBox="1"/>
          <p:nvPr/>
        </p:nvSpPr>
        <p:spPr>
          <a:xfrm>
            <a:off x="8107043" y="4809981"/>
            <a:ext cx="2303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TCPH</a:t>
            </a:r>
          </a:p>
          <a:p>
            <a:r>
              <a:rPr lang="es-MX" sz="1400" dirty="0"/>
              <a:t>NOTICC – Consumo corriente</a:t>
            </a:r>
          </a:p>
          <a:p>
            <a:r>
              <a:rPr lang="es-MX" sz="1400" dirty="0"/>
              <a:t>NOTICD – Consumo diferido</a:t>
            </a:r>
          </a:p>
          <a:p>
            <a:r>
              <a:rPr lang="es-MX" sz="1400" dirty="0"/>
              <a:t>NOTICI – Consumo internet</a:t>
            </a:r>
            <a:endParaRPr lang="es-EC" sz="1400" dirty="0"/>
          </a:p>
        </p:txBody>
      </p:sp>
      <p:sp>
        <p:nvSpPr>
          <p:cNvPr id="12" name="Marcador de texto 1">
            <a:extLst>
              <a:ext uri="{FF2B5EF4-FFF2-40B4-BE49-F238E27FC236}">
                <a16:creationId xmlns:a16="http://schemas.microsoft.com/office/drawing/2014/main" id="{9C50C78C-1520-3266-9D94-0FA939DFA554}"/>
              </a:ext>
            </a:extLst>
          </p:cNvPr>
          <p:cNvSpPr txBox="1">
            <a:spLocks/>
          </p:cNvSpPr>
          <p:nvPr/>
        </p:nvSpPr>
        <p:spPr>
          <a:xfrm>
            <a:off x="609728" y="455131"/>
            <a:ext cx="11317229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4400" b="1" dirty="0">
                <a:latin typeface="+mj-lt"/>
                <a:ea typeface="+mj-ea"/>
                <a:cs typeface="+mj-cs"/>
              </a:rPr>
              <a:t>Transacciones de Tarjeta de Crédito</a:t>
            </a:r>
            <a:endParaRPr lang="es-ES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349087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46C0AFE-517A-0AAD-2439-94F0C1A9DAC1}"/>
              </a:ext>
            </a:extLst>
          </p:cNvPr>
          <p:cNvSpPr/>
          <p:nvPr/>
        </p:nvSpPr>
        <p:spPr>
          <a:xfrm>
            <a:off x="1680032" y="2786611"/>
            <a:ext cx="6619906" cy="2966344"/>
          </a:xfrm>
          <a:prstGeom prst="rect">
            <a:avLst/>
          </a:prstGeom>
          <a:solidFill>
            <a:srgbClr val="E4F9D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FF52BF8-965F-C710-43F0-A9325228FF89}"/>
              </a:ext>
            </a:extLst>
          </p:cNvPr>
          <p:cNvSpPr txBox="1"/>
          <p:nvPr/>
        </p:nvSpPr>
        <p:spPr>
          <a:xfrm>
            <a:off x="1735408" y="29528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B.B.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0D929754-25E8-8361-6DFF-2B8CD237BB9A}"/>
              </a:ext>
            </a:extLst>
          </p:cNvPr>
          <p:cNvCxnSpPr/>
          <p:nvPr/>
        </p:nvCxnSpPr>
        <p:spPr>
          <a:xfrm>
            <a:off x="580996" y="6900931"/>
            <a:ext cx="10946879" cy="10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2224766-6F98-7F78-80A3-D7958BC69D5E}"/>
              </a:ext>
            </a:extLst>
          </p:cNvPr>
          <p:cNvSpPr/>
          <p:nvPr/>
        </p:nvSpPr>
        <p:spPr>
          <a:xfrm>
            <a:off x="6060872" y="1322020"/>
            <a:ext cx="1455009" cy="6542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Credimatic</a:t>
            </a:r>
            <a:endParaRPr lang="es-MX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0C4D6A0-B881-E0F1-22E5-7688005F86B8}"/>
              </a:ext>
            </a:extLst>
          </p:cNvPr>
          <p:cNvSpPr/>
          <p:nvPr/>
        </p:nvSpPr>
        <p:spPr>
          <a:xfrm>
            <a:off x="8964153" y="4851171"/>
            <a:ext cx="1455008" cy="457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</a:rPr>
              <a:t>Notificaciones</a:t>
            </a:r>
            <a:endParaRPr lang="es-EC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" name="331 Grupo">
            <a:extLst>
              <a:ext uri="{FF2B5EF4-FFF2-40B4-BE49-F238E27FC236}">
                <a16:creationId xmlns:a16="http://schemas.microsoft.com/office/drawing/2014/main" id="{3A86F152-D2CB-7F78-BF9E-783CC42FFAAA}"/>
              </a:ext>
            </a:extLst>
          </p:cNvPr>
          <p:cNvGrpSpPr/>
          <p:nvPr/>
        </p:nvGrpSpPr>
        <p:grpSpPr>
          <a:xfrm>
            <a:off x="1546580" y="1295726"/>
            <a:ext cx="863530" cy="911598"/>
            <a:chOff x="138550" y="2979378"/>
            <a:chExt cx="1052945" cy="1605365"/>
          </a:xfrm>
        </p:grpSpPr>
        <p:grpSp>
          <p:nvGrpSpPr>
            <p:cNvPr id="10" name="Group 78">
              <a:extLst>
                <a:ext uri="{FF2B5EF4-FFF2-40B4-BE49-F238E27FC236}">
                  <a16:creationId xmlns:a16="http://schemas.microsoft.com/office/drawing/2014/main" id="{6B172573-7DFD-0D96-E94F-3C48FA177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044" y="2979378"/>
              <a:ext cx="381000" cy="1079500"/>
              <a:chOff x="144" y="1223"/>
              <a:chExt cx="243" cy="993"/>
            </a:xfrm>
          </p:grpSpPr>
          <p:grpSp>
            <p:nvGrpSpPr>
              <p:cNvPr id="12" name="Group 79">
                <a:extLst>
                  <a:ext uri="{FF2B5EF4-FFF2-40B4-BE49-F238E27FC236}">
                    <a16:creationId xmlns:a16="http://schemas.microsoft.com/office/drawing/2014/main" id="{2CFDA4BD-B50B-6283-D306-A664AAF2A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2126"/>
                <a:ext cx="239" cy="90"/>
                <a:chOff x="148" y="2126"/>
                <a:chExt cx="239" cy="90"/>
              </a:xfrm>
            </p:grpSpPr>
            <p:sp>
              <p:nvSpPr>
                <p:cNvPr id="45" name="Freeform 80">
                  <a:extLst>
                    <a:ext uri="{FF2B5EF4-FFF2-40B4-BE49-F238E27FC236}">
                      <a16:creationId xmlns:a16="http://schemas.microsoft.com/office/drawing/2014/main" id="{91912C68-D6AB-B6D3-8AD3-112B8AB644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" y="2126"/>
                  <a:ext cx="94" cy="5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61" y="13"/>
                    </a:cxn>
                    <a:cxn ang="0">
                      <a:pos x="74" y="29"/>
                    </a:cxn>
                    <a:cxn ang="0">
                      <a:pos x="91" y="42"/>
                    </a:cxn>
                    <a:cxn ang="0">
                      <a:pos x="93" y="49"/>
                    </a:cxn>
                    <a:cxn ang="0">
                      <a:pos x="77" y="52"/>
                    </a:cxn>
                    <a:cxn ang="0">
                      <a:pos x="59" y="50"/>
                    </a:cxn>
                    <a:cxn ang="0">
                      <a:pos x="38" y="42"/>
                    </a:cxn>
                    <a:cxn ang="0">
                      <a:pos x="22" y="33"/>
                    </a:cxn>
                    <a:cxn ang="0">
                      <a:pos x="6" y="31"/>
                    </a:cxn>
                    <a:cxn ang="0">
                      <a:pos x="0" y="27"/>
                    </a:cxn>
                    <a:cxn ang="0">
                      <a:pos x="2" y="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94" h="53">
                      <a:moveTo>
                        <a:pt x="46" y="0"/>
                      </a:moveTo>
                      <a:lnTo>
                        <a:pt x="61" y="13"/>
                      </a:lnTo>
                      <a:lnTo>
                        <a:pt x="74" y="29"/>
                      </a:lnTo>
                      <a:lnTo>
                        <a:pt x="91" y="42"/>
                      </a:lnTo>
                      <a:lnTo>
                        <a:pt x="93" y="49"/>
                      </a:lnTo>
                      <a:lnTo>
                        <a:pt x="77" y="52"/>
                      </a:lnTo>
                      <a:lnTo>
                        <a:pt x="59" y="50"/>
                      </a:lnTo>
                      <a:lnTo>
                        <a:pt x="38" y="42"/>
                      </a:lnTo>
                      <a:lnTo>
                        <a:pt x="22" y="33"/>
                      </a:lnTo>
                      <a:lnTo>
                        <a:pt x="6" y="31"/>
                      </a:lnTo>
                      <a:lnTo>
                        <a:pt x="0" y="27"/>
                      </a:lnTo>
                      <a:lnTo>
                        <a:pt x="2" y="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  <p:sp>
              <p:nvSpPr>
                <p:cNvPr id="47" name="Freeform 81">
                  <a:extLst>
                    <a:ext uri="{FF2B5EF4-FFF2-40B4-BE49-F238E27FC236}">
                      <a16:creationId xmlns:a16="http://schemas.microsoft.com/office/drawing/2014/main" id="{364E3FB8-007F-CF4D-C7CB-24ECCC9AF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" y="2156"/>
                  <a:ext cx="55" cy="60"/>
                </a:xfrm>
                <a:custGeom>
                  <a:avLst/>
                  <a:gdLst/>
                  <a:ahLst/>
                  <a:cxnLst>
                    <a:cxn ang="0">
                      <a:pos x="54" y="2"/>
                    </a:cxn>
                    <a:cxn ang="0">
                      <a:pos x="54" y="17"/>
                    </a:cxn>
                    <a:cxn ang="0">
                      <a:pos x="46" y="25"/>
                    </a:cxn>
                    <a:cxn ang="0">
                      <a:pos x="45" y="38"/>
                    </a:cxn>
                    <a:cxn ang="0">
                      <a:pos x="33" y="51"/>
                    </a:cxn>
                    <a:cxn ang="0">
                      <a:pos x="23" y="57"/>
                    </a:cxn>
                    <a:cxn ang="0">
                      <a:pos x="13" y="59"/>
                    </a:cxn>
                    <a:cxn ang="0">
                      <a:pos x="4" y="59"/>
                    </a:cxn>
                    <a:cxn ang="0">
                      <a:pos x="0" y="49"/>
                    </a:cxn>
                    <a:cxn ang="0">
                      <a:pos x="1" y="36"/>
                    </a:cxn>
                    <a:cxn ang="0">
                      <a:pos x="11" y="21"/>
                    </a:cxn>
                    <a:cxn ang="0">
                      <a:pos x="24" y="5"/>
                    </a:cxn>
                    <a:cxn ang="0">
                      <a:pos x="24" y="0"/>
                    </a:cxn>
                    <a:cxn ang="0">
                      <a:pos x="54" y="2"/>
                    </a:cxn>
                  </a:cxnLst>
                  <a:rect l="0" t="0" r="r" b="b"/>
                  <a:pathLst>
                    <a:path w="55" h="60">
                      <a:moveTo>
                        <a:pt x="54" y="2"/>
                      </a:moveTo>
                      <a:lnTo>
                        <a:pt x="54" y="17"/>
                      </a:lnTo>
                      <a:lnTo>
                        <a:pt x="46" y="25"/>
                      </a:lnTo>
                      <a:lnTo>
                        <a:pt x="45" y="38"/>
                      </a:lnTo>
                      <a:lnTo>
                        <a:pt x="33" y="51"/>
                      </a:lnTo>
                      <a:lnTo>
                        <a:pt x="23" y="57"/>
                      </a:lnTo>
                      <a:lnTo>
                        <a:pt x="13" y="59"/>
                      </a:lnTo>
                      <a:lnTo>
                        <a:pt x="4" y="59"/>
                      </a:lnTo>
                      <a:lnTo>
                        <a:pt x="0" y="49"/>
                      </a:lnTo>
                      <a:lnTo>
                        <a:pt x="1" y="36"/>
                      </a:lnTo>
                      <a:lnTo>
                        <a:pt x="11" y="21"/>
                      </a:lnTo>
                      <a:lnTo>
                        <a:pt x="24" y="5"/>
                      </a:lnTo>
                      <a:lnTo>
                        <a:pt x="24" y="0"/>
                      </a:lnTo>
                      <a:lnTo>
                        <a:pt x="54" y="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</p:grpSp>
          <p:sp>
            <p:nvSpPr>
              <p:cNvPr id="14" name="Freeform 82">
                <a:extLst>
                  <a:ext uri="{FF2B5EF4-FFF2-40B4-BE49-F238E27FC236}">
                    <a16:creationId xmlns:a16="http://schemas.microsoft.com/office/drawing/2014/main" id="{942699CF-592D-ABF8-4D4C-B3711F551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" y="1768"/>
                <a:ext cx="21" cy="6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37"/>
                  </a:cxn>
                  <a:cxn ang="0">
                    <a:pos x="10" y="60"/>
                  </a:cxn>
                  <a:cxn ang="0">
                    <a:pos x="4" y="67"/>
                  </a:cxn>
                  <a:cxn ang="0">
                    <a:pos x="5" y="35"/>
                  </a:cxn>
                  <a:cxn ang="0">
                    <a:pos x="3" y="38"/>
                  </a:cxn>
                  <a:cxn ang="0">
                    <a:pos x="0" y="48"/>
                  </a:cxn>
                  <a:cxn ang="0">
                    <a:pos x="0" y="37"/>
                  </a:cxn>
                  <a:cxn ang="0">
                    <a:pos x="3" y="17"/>
                  </a:cxn>
                  <a:cxn ang="0">
                    <a:pos x="10" y="0"/>
                  </a:cxn>
                  <a:cxn ang="0">
                    <a:pos x="19" y="0"/>
                  </a:cxn>
                </a:cxnLst>
                <a:rect l="0" t="0" r="r" b="b"/>
                <a:pathLst>
                  <a:path w="21" h="68">
                    <a:moveTo>
                      <a:pt x="19" y="0"/>
                    </a:moveTo>
                    <a:lnTo>
                      <a:pt x="20" y="37"/>
                    </a:lnTo>
                    <a:lnTo>
                      <a:pt x="10" y="60"/>
                    </a:lnTo>
                    <a:lnTo>
                      <a:pt x="4" y="67"/>
                    </a:lnTo>
                    <a:lnTo>
                      <a:pt x="5" y="35"/>
                    </a:lnTo>
                    <a:lnTo>
                      <a:pt x="3" y="38"/>
                    </a:lnTo>
                    <a:lnTo>
                      <a:pt x="0" y="48"/>
                    </a:lnTo>
                    <a:lnTo>
                      <a:pt x="0" y="37"/>
                    </a:lnTo>
                    <a:lnTo>
                      <a:pt x="3" y="17"/>
                    </a:lnTo>
                    <a:lnTo>
                      <a:pt x="1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FF7F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16" name="Freeform 83">
                <a:extLst>
                  <a:ext uri="{FF2B5EF4-FFF2-40B4-BE49-F238E27FC236}">
                    <a16:creationId xmlns:a16="http://schemas.microsoft.com/office/drawing/2014/main" id="{AB0E23D1-98C4-B978-71F9-532CA81EF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" y="1604"/>
                <a:ext cx="169" cy="547"/>
              </a:xfrm>
              <a:custGeom>
                <a:avLst/>
                <a:gdLst/>
                <a:ahLst/>
                <a:cxnLst>
                  <a:cxn ang="0">
                    <a:pos x="166" y="0"/>
                  </a:cxn>
                  <a:cxn ang="0">
                    <a:pos x="168" y="297"/>
                  </a:cxn>
                  <a:cxn ang="0">
                    <a:pos x="166" y="516"/>
                  </a:cxn>
                  <a:cxn ang="0">
                    <a:pos x="116" y="526"/>
                  </a:cxn>
                  <a:cxn ang="0">
                    <a:pos x="109" y="347"/>
                  </a:cxn>
                  <a:cxn ang="0">
                    <a:pos x="114" y="329"/>
                  </a:cxn>
                  <a:cxn ang="0">
                    <a:pos x="109" y="320"/>
                  </a:cxn>
                  <a:cxn ang="0">
                    <a:pos x="109" y="210"/>
                  </a:cxn>
                  <a:cxn ang="0">
                    <a:pos x="97" y="244"/>
                  </a:cxn>
                  <a:cxn ang="0">
                    <a:pos x="69" y="393"/>
                  </a:cxn>
                  <a:cxn ang="0">
                    <a:pos x="43" y="546"/>
                  </a:cxn>
                  <a:cxn ang="0">
                    <a:pos x="0" y="546"/>
                  </a:cxn>
                  <a:cxn ang="0">
                    <a:pos x="20" y="341"/>
                  </a:cxn>
                  <a:cxn ang="0">
                    <a:pos x="27" y="168"/>
                  </a:cxn>
                  <a:cxn ang="0">
                    <a:pos x="23" y="4"/>
                  </a:cxn>
                  <a:cxn ang="0">
                    <a:pos x="166" y="0"/>
                  </a:cxn>
                </a:cxnLst>
                <a:rect l="0" t="0" r="r" b="b"/>
                <a:pathLst>
                  <a:path w="169" h="547">
                    <a:moveTo>
                      <a:pt x="166" y="0"/>
                    </a:moveTo>
                    <a:lnTo>
                      <a:pt x="168" y="297"/>
                    </a:lnTo>
                    <a:lnTo>
                      <a:pt x="166" y="516"/>
                    </a:lnTo>
                    <a:lnTo>
                      <a:pt x="116" y="526"/>
                    </a:lnTo>
                    <a:lnTo>
                      <a:pt x="109" y="347"/>
                    </a:lnTo>
                    <a:lnTo>
                      <a:pt x="114" y="329"/>
                    </a:lnTo>
                    <a:lnTo>
                      <a:pt x="109" y="320"/>
                    </a:lnTo>
                    <a:lnTo>
                      <a:pt x="109" y="210"/>
                    </a:lnTo>
                    <a:lnTo>
                      <a:pt x="97" y="244"/>
                    </a:lnTo>
                    <a:lnTo>
                      <a:pt x="69" y="393"/>
                    </a:lnTo>
                    <a:lnTo>
                      <a:pt x="43" y="546"/>
                    </a:lnTo>
                    <a:lnTo>
                      <a:pt x="0" y="546"/>
                    </a:lnTo>
                    <a:lnTo>
                      <a:pt x="20" y="341"/>
                    </a:lnTo>
                    <a:lnTo>
                      <a:pt x="27" y="168"/>
                    </a:lnTo>
                    <a:lnTo>
                      <a:pt x="23" y="4"/>
                    </a:lnTo>
                    <a:lnTo>
                      <a:pt x="166" y="0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 dirty="0"/>
              </a:p>
            </p:txBody>
          </p:sp>
          <p:sp>
            <p:nvSpPr>
              <p:cNvPr id="18" name="Freeform 84">
                <a:extLst>
                  <a:ext uri="{FF2B5EF4-FFF2-40B4-BE49-F238E27FC236}">
                    <a16:creationId xmlns:a16="http://schemas.microsoft.com/office/drawing/2014/main" id="{1A5DA518-5524-F353-300D-BF049D52C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1350"/>
                <a:ext cx="218" cy="415"/>
              </a:xfrm>
              <a:custGeom>
                <a:avLst/>
                <a:gdLst/>
                <a:ahLst/>
                <a:cxnLst>
                  <a:cxn ang="0">
                    <a:pos x="145" y="5"/>
                  </a:cxn>
                  <a:cxn ang="0">
                    <a:pos x="211" y="55"/>
                  </a:cxn>
                  <a:cxn ang="0">
                    <a:pos x="216" y="188"/>
                  </a:cxn>
                  <a:cxn ang="0">
                    <a:pos x="217" y="255"/>
                  </a:cxn>
                  <a:cxn ang="0">
                    <a:pos x="212" y="414"/>
                  </a:cxn>
                  <a:cxn ang="0">
                    <a:pos x="197" y="414"/>
                  </a:cxn>
                  <a:cxn ang="0">
                    <a:pos x="191" y="251"/>
                  </a:cxn>
                  <a:cxn ang="0">
                    <a:pos x="51" y="251"/>
                  </a:cxn>
                  <a:cxn ang="0">
                    <a:pos x="47" y="211"/>
                  </a:cxn>
                  <a:cxn ang="0">
                    <a:pos x="44" y="239"/>
                  </a:cxn>
                  <a:cxn ang="0">
                    <a:pos x="52" y="301"/>
                  </a:cxn>
                  <a:cxn ang="0">
                    <a:pos x="62" y="393"/>
                  </a:cxn>
                  <a:cxn ang="0">
                    <a:pos x="39" y="399"/>
                  </a:cxn>
                  <a:cxn ang="0">
                    <a:pos x="0" y="236"/>
                  </a:cxn>
                  <a:cxn ang="0">
                    <a:pos x="24" y="46"/>
                  </a:cxn>
                  <a:cxn ang="0">
                    <a:pos x="99" y="0"/>
                  </a:cxn>
                  <a:cxn ang="0">
                    <a:pos x="131" y="21"/>
                  </a:cxn>
                  <a:cxn ang="0">
                    <a:pos x="145" y="5"/>
                  </a:cxn>
                </a:cxnLst>
                <a:rect l="0" t="0" r="r" b="b"/>
                <a:pathLst>
                  <a:path w="218" h="415">
                    <a:moveTo>
                      <a:pt x="145" y="5"/>
                    </a:moveTo>
                    <a:lnTo>
                      <a:pt x="211" y="55"/>
                    </a:lnTo>
                    <a:lnTo>
                      <a:pt x="216" y="188"/>
                    </a:lnTo>
                    <a:lnTo>
                      <a:pt x="217" y="255"/>
                    </a:lnTo>
                    <a:lnTo>
                      <a:pt x="212" y="414"/>
                    </a:lnTo>
                    <a:lnTo>
                      <a:pt x="197" y="414"/>
                    </a:lnTo>
                    <a:lnTo>
                      <a:pt x="191" y="251"/>
                    </a:lnTo>
                    <a:lnTo>
                      <a:pt x="51" y="251"/>
                    </a:lnTo>
                    <a:lnTo>
                      <a:pt x="47" y="211"/>
                    </a:lnTo>
                    <a:lnTo>
                      <a:pt x="44" y="239"/>
                    </a:lnTo>
                    <a:lnTo>
                      <a:pt x="52" y="301"/>
                    </a:lnTo>
                    <a:lnTo>
                      <a:pt x="62" y="393"/>
                    </a:lnTo>
                    <a:lnTo>
                      <a:pt x="39" y="399"/>
                    </a:lnTo>
                    <a:lnTo>
                      <a:pt x="0" y="236"/>
                    </a:lnTo>
                    <a:lnTo>
                      <a:pt x="24" y="46"/>
                    </a:lnTo>
                    <a:lnTo>
                      <a:pt x="99" y="0"/>
                    </a:lnTo>
                    <a:lnTo>
                      <a:pt x="131" y="21"/>
                    </a:lnTo>
                    <a:lnTo>
                      <a:pt x="145" y="5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20" name="Freeform 85">
                <a:extLst>
                  <a:ext uri="{FF2B5EF4-FFF2-40B4-BE49-F238E27FC236}">
                    <a16:creationId xmlns:a16="http://schemas.microsoft.com/office/drawing/2014/main" id="{7878F82E-4CB5-9F24-2A3F-4FB7B31E9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" y="1748"/>
                <a:ext cx="25" cy="64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4" y="33"/>
                  </a:cxn>
                  <a:cxn ang="0">
                    <a:pos x="11" y="63"/>
                  </a:cxn>
                  <a:cxn ang="0">
                    <a:pos x="7" y="59"/>
                  </a:cxn>
                  <a:cxn ang="0">
                    <a:pos x="0" y="57"/>
                  </a:cxn>
                  <a:cxn ang="0">
                    <a:pos x="3" y="47"/>
                  </a:cxn>
                  <a:cxn ang="0">
                    <a:pos x="4" y="35"/>
                  </a:cxn>
                  <a:cxn ang="0">
                    <a:pos x="0" y="23"/>
                  </a:cxn>
                  <a:cxn ang="0">
                    <a:pos x="3" y="3"/>
                  </a:cxn>
                  <a:cxn ang="0">
                    <a:pos x="17" y="0"/>
                  </a:cxn>
                </a:cxnLst>
                <a:rect l="0" t="0" r="r" b="b"/>
                <a:pathLst>
                  <a:path w="25" h="64">
                    <a:moveTo>
                      <a:pt x="17" y="0"/>
                    </a:moveTo>
                    <a:lnTo>
                      <a:pt x="24" y="33"/>
                    </a:lnTo>
                    <a:lnTo>
                      <a:pt x="11" y="63"/>
                    </a:lnTo>
                    <a:lnTo>
                      <a:pt x="7" y="59"/>
                    </a:lnTo>
                    <a:lnTo>
                      <a:pt x="0" y="57"/>
                    </a:lnTo>
                    <a:lnTo>
                      <a:pt x="3" y="47"/>
                    </a:lnTo>
                    <a:lnTo>
                      <a:pt x="4" y="35"/>
                    </a:lnTo>
                    <a:lnTo>
                      <a:pt x="0" y="23"/>
                    </a:lnTo>
                    <a:lnTo>
                      <a:pt x="3" y="3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FF7F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grpSp>
            <p:nvGrpSpPr>
              <p:cNvPr id="22" name="Group 86">
                <a:extLst>
                  <a:ext uri="{FF2B5EF4-FFF2-40B4-BE49-F238E27FC236}">
                    <a16:creationId xmlns:a16="http://schemas.microsoft.com/office/drawing/2014/main" id="{BF270CB1-8FAC-EA4F-DC64-F6314A1858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1358"/>
                <a:ext cx="146" cy="262"/>
                <a:chOff x="198" y="1358"/>
                <a:chExt cx="146" cy="262"/>
              </a:xfrm>
            </p:grpSpPr>
            <p:grpSp>
              <p:nvGrpSpPr>
                <p:cNvPr id="36" name="Group 87">
                  <a:extLst>
                    <a:ext uri="{FF2B5EF4-FFF2-40B4-BE49-F238E27FC236}">
                      <a16:creationId xmlns:a16="http://schemas.microsoft.com/office/drawing/2014/main" id="{B14A530A-74A7-828E-DB4B-6A72BE960B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" y="1358"/>
                  <a:ext cx="146" cy="262"/>
                  <a:chOff x="198" y="1358"/>
                  <a:chExt cx="146" cy="262"/>
                </a:xfrm>
              </p:grpSpPr>
              <p:grpSp>
                <p:nvGrpSpPr>
                  <p:cNvPr id="38" name="Group 88">
                    <a:extLst>
                      <a:ext uri="{FF2B5EF4-FFF2-40B4-BE49-F238E27FC236}">
                        <a16:creationId xmlns:a16="http://schemas.microsoft.com/office/drawing/2014/main" id="{26404C70-1D21-D0F5-38EB-EF6D079BC8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" y="1608"/>
                    <a:ext cx="146" cy="12"/>
                    <a:chOff x="198" y="1608"/>
                    <a:chExt cx="146" cy="12"/>
                  </a:xfrm>
                </p:grpSpPr>
                <p:sp>
                  <p:nvSpPr>
                    <p:cNvPr id="41" name="Line 89">
                      <a:extLst>
                        <a:ext uri="{FF2B5EF4-FFF2-40B4-BE49-F238E27FC236}">
                          <a16:creationId xmlns:a16="http://schemas.microsoft.com/office/drawing/2014/main" id="{C14D92D0-6498-D60C-D2D2-CF61F802C5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" y="1620"/>
                      <a:ext cx="14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 sz="1600"/>
                    </a:p>
                  </p:txBody>
                </p:sp>
                <p:sp>
                  <p:nvSpPr>
                    <p:cNvPr id="43" name="Line 90">
                      <a:extLst>
                        <a:ext uri="{FF2B5EF4-FFF2-40B4-BE49-F238E27FC236}">
                          <a16:creationId xmlns:a16="http://schemas.microsoft.com/office/drawing/2014/main" id="{FC529846-1543-5FB4-6DC8-E5F7EF1973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" y="1608"/>
                      <a:ext cx="14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 sz="1600"/>
                    </a:p>
                  </p:txBody>
                </p:sp>
              </p:grpSp>
              <p:sp>
                <p:nvSpPr>
                  <p:cNvPr id="39" name="Freeform 91">
                    <a:extLst>
                      <a:ext uri="{FF2B5EF4-FFF2-40B4-BE49-F238E27FC236}">
                        <a16:creationId xmlns:a16="http://schemas.microsoft.com/office/drawing/2014/main" id="{E0F6B0E7-82B8-7E31-D3E9-59ED33E8F4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" y="1358"/>
                    <a:ext cx="68" cy="39"/>
                  </a:xfrm>
                  <a:custGeom>
                    <a:avLst/>
                    <a:gdLst/>
                    <a:ahLst/>
                    <a:cxnLst>
                      <a:cxn ang="0">
                        <a:pos x="67" y="5"/>
                      </a:cxn>
                      <a:cxn ang="0">
                        <a:pos x="64" y="38"/>
                      </a:cxn>
                      <a:cxn ang="0">
                        <a:pos x="46" y="14"/>
                      </a:cxn>
                      <a:cxn ang="0">
                        <a:pos x="33" y="3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8" h="39">
                        <a:moveTo>
                          <a:pt x="67" y="5"/>
                        </a:moveTo>
                        <a:lnTo>
                          <a:pt x="64" y="38"/>
                        </a:lnTo>
                        <a:lnTo>
                          <a:pt x="46" y="14"/>
                        </a:lnTo>
                        <a:lnTo>
                          <a:pt x="33" y="3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</p:grpSp>
            <p:sp>
              <p:nvSpPr>
                <p:cNvPr id="37" name="Line 92">
                  <a:extLst>
                    <a:ext uri="{FF2B5EF4-FFF2-40B4-BE49-F238E27FC236}">
                      <a16:creationId xmlns:a16="http://schemas.microsoft.com/office/drawing/2014/main" id="{14FB55A3-A8EA-EC67-8D88-7051BD163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" y="1376"/>
                  <a:ext cx="0" cy="2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s-ES" sz="1600"/>
                </a:p>
              </p:txBody>
            </p:sp>
          </p:grpSp>
          <p:grpSp>
            <p:nvGrpSpPr>
              <p:cNvPr id="24" name="Group 93">
                <a:extLst>
                  <a:ext uri="{FF2B5EF4-FFF2-40B4-BE49-F238E27FC236}">
                    <a16:creationId xmlns:a16="http://schemas.microsoft.com/office/drawing/2014/main" id="{16016BDB-0E1F-CDE5-E17F-616F21525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" y="1223"/>
                <a:ext cx="90" cy="142"/>
                <a:chOff x="229" y="1223"/>
                <a:chExt cx="90" cy="142"/>
              </a:xfrm>
            </p:grpSpPr>
            <p:grpSp>
              <p:nvGrpSpPr>
                <p:cNvPr id="26" name="Group 94">
                  <a:extLst>
                    <a:ext uri="{FF2B5EF4-FFF2-40B4-BE49-F238E27FC236}">
                      <a16:creationId xmlns:a16="http://schemas.microsoft.com/office/drawing/2014/main" id="{5742A8DB-2D9C-0202-2DC0-FC63EBE78D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4" y="1231"/>
                  <a:ext cx="85" cy="134"/>
                  <a:chOff x="234" y="1231"/>
                  <a:chExt cx="85" cy="134"/>
                </a:xfrm>
              </p:grpSpPr>
              <p:sp>
                <p:nvSpPr>
                  <p:cNvPr id="29" name="Freeform 95">
                    <a:extLst>
                      <a:ext uri="{FF2B5EF4-FFF2-40B4-BE49-F238E27FC236}">
                        <a16:creationId xmlns:a16="http://schemas.microsoft.com/office/drawing/2014/main" id="{0EEB55BE-2BCA-3C0C-EB79-9D6337DAA0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" y="1231"/>
                    <a:ext cx="79" cy="134"/>
                  </a:xfrm>
                  <a:custGeom>
                    <a:avLst/>
                    <a:gdLst/>
                    <a:ahLst/>
                    <a:cxnLst>
                      <a:cxn ang="0">
                        <a:pos x="75" y="24"/>
                      </a:cxn>
                      <a:cxn ang="0">
                        <a:pos x="77" y="37"/>
                      </a:cxn>
                      <a:cxn ang="0">
                        <a:pos x="78" y="42"/>
                      </a:cxn>
                      <a:cxn ang="0">
                        <a:pos x="75" y="47"/>
                      </a:cxn>
                      <a:cxn ang="0">
                        <a:pos x="78" y="58"/>
                      </a:cxn>
                      <a:cxn ang="0">
                        <a:pos x="76" y="73"/>
                      </a:cxn>
                      <a:cxn ang="0">
                        <a:pos x="75" y="81"/>
                      </a:cxn>
                      <a:cxn ang="0">
                        <a:pos x="72" y="88"/>
                      </a:cxn>
                      <a:cxn ang="0">
                        <a:pos x="70" y="95"/>
                      </a:cxn>
                      <a:cxn ang="0">
                        <a:pos x="68" y="104"/>
                      </a:cxn>
                      <a:cxn ang="0">
                        <a:pos x="61" y="106"/>
                      </a:cxn>
                      <a:cxn ang="0">
                        <a:pos x="55" y="108"/>
                      </a:cxn>
                      <a:cxn ang="0">
                        <a:pos x="55" y="113"/>
                      </a:cxn>
                      <a:cxn ang="0">
                        <a:pos x="56" y="118"/>
                      </a:cxn>
                      <a:cxn ang="0">
                        <a:pos x="43" y="133"/>
                      </a:cxn>
                      <a:cxn ang="0">
                        <a:pos x="12" y="113"/>
                      </a:cxn>
                      <a:cxn ang="0">
                        <a:pos x="10" y="76"/>
                      </a:cxn>
                      <a:cxn ang="0">
                        <a:pos x="6" y="66"/>
                      </a:cxn>
                      <a:cxn ang="0">
                        <a:pos x="3" y="58"/>
                      </a:cxn>
                      <a:cxn ang="0">
                        <a:pos x="1" y="47"/>
                      </a:cxn>
                      <a:cxn ang="0">
                        <a:pos x="0" y="39"/>
                      </a:cxn>
                      <a:cxn ang="0">
                        <a:pos x="0" y="31"/>
                      </a:cxn>
                      <a:cxn ang="0">
                        <a:pos x="1" y="23"/>
                      </a:cxn>
                      <a:cxn ang="0">
                        <a:pos x="3" y="16"/>
                      </a:cxn>
                      <a:cxn ang="0">
                        <a:pos x="7" y="10"/>
                      </a:cxn>
                      <a:cxn ang="0">
                        <a:pos x="12" y="6"/>
                      </a:cxn>
                      <a:cxn ang="0">
                        <a:pos x="16" y="4"/>
                      </a:cxn>
                      <a:cxn ang="0">
                        <a:pos x="23" y="2"/>
                      </a:cxn>
                      <a:cxn ang="0">
                        <a:pos x="30" y="0"/>
                      </a:cxn>
                      <a:cxn ang="0">
                        <a:pos x="40" y="0"/>
                      </a:cxn>
                      <a:cxn ang="0">
                        <a:pos x="49" y="0"/>
                      </a:cxn>
                      <a:cxn ang="0">
                        <a:pos x="58" y="3"/>
                      </a:cxn>
                      <a:cxn ang="0">
                        <a:pos x="64" y="7"/>
                      </a:cxn>
                      <a:cxn ang="0">
                        <a:pos x="69" y="10"/>
                      </a:cxn>
                      <a:cxn ang="0">
                        <a:pos x="72" y="16"/>
                      </a:cxn>
                      <a:cxn ang="0">
                        <a:pos x="75" y="24"/>
                      </a:cxn>
                    </a:cxnLst>
                    <a:rect l="0" t="0" r="r" b="b"/>
                    <a:pathLst>
                      <a:path w="79" h="134">
                        <a:moveTo>
                          <a:pt x="75" y="24"/>
                        </a:moveTo>
                        <a:lnTo>
                          <a:pt x="77" y="37"/>
                        </a:lnTo>
                        <a:lnTo>
                          <a:pt x="78" y="42"/>
                        </a:lnTo>
                        <a:lnTo>
                          <a:pt x="75" y="47"/>
                        </a:lnTo>
                        <a:lnTo>
                          <a:pt x="78" y="58"/>
                        </a:lnTo>
                        <a:lnTo>
                          <a:pt x="76" y="73"/>
                        </a:lnTo>
                        <a:lnTo>
                          <a:pt x="75" y="81"/>
                        </a:lnTo>
                        <a:lnTo>
                          <a:pt x="72" y="88"/>
                        </a:lnTo>
                        <a:lnTo>
                          <a:pt x="70" y="95"/>
                        </a:lnTo>
                        <a:lnTo>
                          <a:pt x="68" y="104"/>
                        </a:lnTo>
                        <a:lnTo>
                          <a:pt x="61" y="106"/>
                        </a:lnTo>
                        <a:lnTo>
                          <a:pt x="55" y="108"/>
                        </a:lnTo>
                        <a:lnTo>
                          <a:pt x="55" y="113"/>
                        </a:lnTo>
                        <a:lnTo>
                          <a:pt x="56" y="118"/>
                        </a:lnTo>
                        <a:lnTo>
                          <a:pt x="43" y="133"/>
                        </a:lnTo>
                        <a:lnTo>
                          <a:pt x="12" y="113"/>
                        </a:lnTo>
                        <a:lnTo>
                          <a:pt x="10" y="76"/>
                        </a:lnTo>
                        <a:lnTo>
                          <a:pt x="6" y="66"/>
                        </a:lnTo>
                        <a:lnTo>
                          <a:pt x="3" y="58"/>
                        </a:lnTo>
                        <a:lnTo>
                          <a:pt x="1" y="47"/>
                        </a:lnTo>
                        <a:lnTo>
                          <a:pt x="0" y="39"/>
                        </a:lnTo>
                        <a:lnTo>
                          <a:pt x="0" y="31"/>
                        </a:lnTo>
                        <a:lnTo>
                          <a:pt x="1" y="23"/>
                        </a:lnTo>
                        <a:lnTo>
                          <a:pt x="3" y="16"/>
                        </a:lnTo>
                        <a:lnTo>
                          <a:pt x="7" y="10"/>
                        </a:lnTo>
                        <a:lnTo>
                          <a:pt x="12" y="6"/>
                        </a:lnTo>
                        <a:lnTo>
                          <a:pt x="16" y="4"/>
                        </a:lnTo>
                        <a:lnTo>
                          <a:pt x="23" y="2"/>
                        </a:lnTo>
                        <a:lnTo>
                          <a:pt x="30" y="0"/>
                        </a:lnTo>
                        <a:lnTo>
                          <a:pt x="40" y="0"/>
                        </a:lnTo>
                        <a:lnTo>
                          <a:pt x="49" y="0"/>
                        </a:lnTo>
                        <a:lnTo>
                          <a:pt x="58" y="3"/>
                        </a:lnTo>
                        <a:lnTo>
                          <a:pt x="64" y="7"/>
                        </a:lnTo>
                        <a:lnTo>
                          <a:pt x="69" y="10"/>
                        </a:lnTo>
                        <a:lnTo>
                          <a:pt x="72" y="16"/>
                        </a:lnTo>
                        <a:lnTo>
                          <a:pt x="75" y="24"/>
                        </a:lnTo>
                      </a:path>
                    </a:pathLst>
                  </a:custGeom>
                  <a:solidFill>
                    <a:srgbClr val="FF7F3F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30" name="Freeform 96">
                    <a:extLst>
                      <a:ext uri="{FF2B5EF4-FFF2-40B4-BE49-F238E27FC236}">
                        <a16:creationId xmlns:a16="http://schemas.microsoft.com/office/drawing/2014/main" id="{4480067A-D64A-23F6-78F4-EFA576176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" y="1278"/>
                    <a:ext cx="23" cy="27"/>
                  </a:xfrm>
                  <a:custGeom>
                    <a:avLst/>
                    <a:gdLst/>
                    <a:ahLst/>
                    <a:cxnLst>
                      <a:cxn ang="0">
                        <a:pos x="19" y="2"/>
                      </a:cxn>
                      <a:cxn ang="0">
                        <a:pos x="15" y="1"/>
                      </a:cxn>
                      <a:cxn ang="0">
                        <a:pos x="8" y="0"/>
                      </a:cxn>
                      <a:cxn ang="0">
                        <a:pos x="4" y="2"/>
                      </a:cxn>
                      <a:cxn ang="0">
                        <a:pos x="2" y="2"/>
                      </a:cxn>
                      <a:cxn ang="0">
                        <a:pos x="2" y="5"/>
                      </a:cxn>
                      <a:cxn ang="0">
                        <a:pos x="0" y="5"/>
                      </a:cxn>
                      <a:cxn ang="0">
                        <a:pos x="10" y="6"/>
                      </a:cxn>
                      <a:cxn ang="0">
                        <a:pos x="9" y="7"/>
                      </a:cxn>
                      <a:cxn ang="0">
                        <a:pos x="4" y="8"/>
                      </a:cxn>
                      <a:cxn ang="0">
                        <a:pos x="15" y="8"/>
                      </a:cxn>
                      <a:cxn ang="0">
                        <a:pos x="18" y="8"/>
                      </a:cxn>
                      <a:cxn ang="0">
                        <a:pos x="20" y="21"/>
                      </a:cxn>
                      <a:cxn ang="0">
                        <a:pos x="18" y="24"/>
                      </a:cxn>
                      <a:cxn ang="0">
                        <a:pos x="18" y="26"/>
                      </a:cxn>
                      <a:cxn ang="0">
                        <a:pos x="22" y="22"/>
                      </a:cxn>
                      <a:cxn ang="0">
                        <a:pos x="19" y="6"/>
                      </a:cxn>
                      <a:cxn ang="0">
                        <a:pos x="19" y="2"/>
                      </a:cxn>
                    </a:cxnLst>
                    <a:rect l="0" t="0" r="r" b="b"/>
                    <a:pathLst>
                      <a:path w="23" h="27">
                        <a:moveTo>
                          <a:pt x="19" y="2"/>
                        </a:moveTo>
                        <a:lnTo>
                          <a:pt x="15" y="1"/>
                        </a:lnTo>
                        <a:lnTo>
                          <a:pt x="8" y="0"/>
                        </a:lnTo>
                        <a:lnTo>
                          <a:pt x="4" y="2"/>
                        </a:lnTo>
                        <a:lnTo>
                          <a:pt x="2" y="2"/>
                        </a:lnTo>
                        <a:lnTo>
                          <a:pt x="2" y="5"/>
                        </a:lnTo>
                        <a:lnTo>
                          <a:pt x="0" y="5"/>
                        </a:lnTo>
                        <a:lnTo>
                          <a:pt x="10" y="6"/>
                        </a:lnTo>
                        <a:lnTo>
                          <a:pt x="9" y="7"/>
                        </a:lnTo>
                        <a:lnTo>
                          <a:pt x="4" y="8"/>
                        </a:lnTo>
                        <a:lnTo>
                          <a:pt x="15" y="8"/>
                        </a:lnTo>
                        <a:lnTo>
                          <a:pt x="18" y="8"/>
                        </a:lnTo>
                        <a:lnTo>
                          <a:pt x="20" y="21"/>
                        </a:lnTo>
                        <a:lnTo>
                          <a:pt x="18" y="24"/>
                        </a:lnTo>
                        <a:lnTo>
                          <a:pt x="18" y="26"/>
                        </a:lnTo>
                        <a:lnTo>
                          <a:pt x="22" y="22"/>
                        </a:lnTo>
                        <a:lnTo>
                          <a:pt x="19" y="6"/>
                        </a:lnTo>
                        <a:lnTo>
                          <a:pt x="19" y="2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32" name="Freeform 97">
                    <a:extLst>
                      <a:ext uri="{FF2B5EF4-FFF2-40B4-BE49-F238E27FC236}">
                        <a16:creationId xmlns:a16="http://schemas.microsoft.com/office/drawing/2014/main" id="{D52F3BEF-A4D3-CCEC-10AD-BF42817AED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" y="1279"/>
                    <a:ext cx="17" cy="17"/>
                  </a:xfrm>
                  <a:custGeom>
                    <a:avLst/>
                    <a:gdLst/>
                    <a:ahLst/>
                    <a:cxnLst>
                      <a:cxn ang="0">
                        <a:pos x="2" y="5"/>
                      </a:cxn>
                      <a:cxn ang="0">
                        <a:pos x="10" y="0"/>
                      </a:cxn>
                      <a:cxn ang="0">
                        <a:pos x="14" y="0"/>
                      </a:cxn>
                      <a:cxn ang="0">
                        <a:pos x="14" y="5"/>
                      </a:cxn>
                      <a:cxn ang="0">
                        <a:pos x="16" y="10"/>
                      </a:cxn>
                      <a:cxn ang="0">
                        <a:pos x="10" y="10"/>
                      </a:cxn>
                      <a:cxn ang="0">
                        <a:pos x="6" y="10"/>
                      </a:cxn>
                      <a:cxn ang="0">
                        <a:pos x="12" y="16"/>
                      </a:cxn>
                      <a:cxn ang="0">
                        <a:pos x="14" y="16"/>
                      </a:cxn>
                      <a:cxn ang="0">
                        <a:pos x="4" y="16"/>
                      </a:cxn>
                      <a:cxn ang="0">
                        <a:pos x="0" y="10"/>
                      </a:cxn>
                      <a:cxn ang="0">
                        <a:pos x="2" y="5"/>
                      </a:cxn>
                    </a:cxnLst>
                    <a:rect l="0" t="0" r="r" b="b"/>
                    <a:pathLst>
                      <a:path w="17" h="17">
                        <a:moveTo>
                          <a:pt x="2" y="5"/>
                        </a:moveTo>
                        <a:lnTo>
                          <a:pt x="10" y="0"/>
                        </a:lnTo>
                        <a:lnTo>
                          <a:pt x="14" y="0"/>
                        </a:lnTo>
                        <a:lnTo>
                          <a:pt x="14" y="5"/>
                        </a:lnTo>
                        <a:lnTo>
                          <a:pt x="16" y="10"/>
                        </a:lnTo>
                        <a:lnTo>
                          <a:pt x="10" y="10"/>
                        </a:lnTo>
                        <a:lnTo>
                          <a:pt x="6" y="10"/>
                        </a:lnTo>
                        <a:lnTo>
                          <a:pt x="12" y="16"/>
                        </a:lnTo>
                        <a:lnTo>
                          <a:pt x="14" y="16"/>
                        </a:lnTo>
                        <a:lnTo>
                          <a:pt x="4" y="16"/>
                        </a:lnTo>
                        <a:lnTo>
                          <a:pt x="0" y="10"/>
                        </a:lnTo>
                        <a:lnTo>
                          <a:pt x="2" y="5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id="{C2863A37-57AC-67DD-103C-50A2A0C571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" y="1307"/>
                    <a:ext cx="35" cy="37"/>
                  </a:xfrm>
                  <a:custGeom>
                    <a:avLst/>
                    <a:gdLst/>
                    <a:ahLst/>
                    <a:cxnLst>
                      <a:cxn ang="0">
                        <a:pos x="6" y="10"/>
                      </a:cxn>
                      <a:cxn ang="0">
                        <a:pos x="9" y="19"/>
                      </a:cxn>
                      <a:cxn ang="0">
                        <a:pos x="34" y="31"/>
                      </a:cxn>
                      <a:cxn ang="0">
                        <a:pos x="21" y="28"/>
                      </a:cxn>
                      <a:cxn ang="0">
                        <a:pos x="15" y="26"/>
                      </a:cxn>
                      <a:cxn ang="0">
                        <a:pos x="9" y="28"/>
                      </a:cxn>
                      <a:cxn ang="0">
                        <a:pos x="3" y="29"/>
                      </a:cxn>
                      <a:cxn ang="0">
                        <a:pos x="1" y="36"/>
                      </a:cxn>
                      <a:cxn ang="0">
                        <a:pos x="0" y="11"/>
                      </a:cxn>
                      <a:cxn ang="0">
                        <a:pos x="1" y="6"/>
                      </a:cxn>
                      <a:cxn ang="0">
                        <a:pos x="5" y="0"/>
                      </a:cxn>
                      <a:cxn ang="0">
                        <a:pos x="6" y="10"/>
                      </a:cxn>
                    </a:cxnLst>
                    <a:rect l="0" t="0" r="r" b="b"/>
                    <a:pathLst>
                      <a:path w="35" h="37">
                        <a:moveTo>
                          <a:pt x="6" y="10"/>
                        </a:moveTo>
                        <a:lnTo>
                          <a:pt x="9" y="19"/>
                        </a:lnTo>
                        <a:lnTo>
                          <a:pt x="34" y="31"/>
                        </a:lnTo>
                        <a:lnTo>
                          <a:pt x="21" y="28"/>
                        </a:lnTo>
                        <a:lnTo>
                          <a:pt x="15" y="26"/>
                        </a:lnTo>
                        <a:lnTo>
                          <a:pt x="9" y="28"/>
                        </a:lnTo>
                        <a:lnTo>
                          <a:pt x="3" y="29"/>
                        </a:lnTo>
                        <a:lnTo>
                          <a:pt x="1" y="36"/>
                        </a:lnTo>
                        <a:lnTo>
                          <a:pt x="0" y="11"/>
                        </a:lnTo>
                        <a:lnTo>
                          <a:pt x="1" y="6"/>
                        </a:lnTo>
                        <a:lnTo>
                          <a:pt x="5" y="0"/>
                        </a:lnTo>
                        <a:lnTo>
                          <a:pt x="6" y="10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</p:grpSp>
            <p:sp>
              <p:nvSpPr>
                <p:cNvPr id="28" name="Freeform 99">
                  <a:extLst>
                    <a:ext uri="{FF2B5EF4-FFF2-40B4-BE49-F238E27FC236}">
                      <a16:creationId xmlns:a16="http://schemas.microsoft.com/office/drawing/2014/main" id="{F54A6012-5AEF-12AD-943A-B4DAC6AC87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" y="1223"/>
                  <a:ext cx="86" cy="96"/>
                </a:xfrm>
                <a:custGeom>
                  <a:avLst/>
                  <a:gdLst/>
                  <a:ahLst/>
                  <a:cxnLst>
                    <a:cxn ang="0">
                      <a:pos x="70" y="8"/>
                    </a:cxn>
                    <a:cxn ang="0">
                      <a:pos x="63" y="5"/>
                    </a:cxn>
                    <a:cxn ang="0">
                      <a:pos x="57" y="3"/>
                    </a:cxn>
                    <a:cxn ang="0">
                      <a:pos x="47" y="0"/>
                    </a:cxn>
                    <a:cxn ang="0">
                      <a:pos x="40" y="0"/>
                    </a:cxn>
                    <a:cxn ang="0">
                      <a:pos x="31" y="0"/>
                    </a:cxn>
                    <a:cxn ang="0">
                      <a:pos x="23" y="2"/>
                    </a:cxn>
                    <a:cxn ang="0">
                      <a:pos x="17" y="2"/>
                    </a:cxn>
                    <a:cxn ang="0">
                      <a:pos x="13" y="4"/>
                    </a:cxn>
                    <a:cxn ang="0">
                      <a:pos x="7" y="8"/>
                    </a:cxn>
                    <a:cxn ang="0">
                      <a:pos x="3" y="13"/>
                    </a:cxn>
                    <a:cxn ang="0">
                      <a:pos x="3" y="20"/>
                    </a:cxn>
                    <a:cxn ang="0">
                      <a:pos x="2" y="30"/>
                    </a:cxn>
                    <a:cxn ang="0">
                      <a:pos x="0" y="42"/>
                    </a:cxn>
                    <a:cxn ang="0">
                      <a:pos x="1" y="53"/>
                    </a:cxn>
                    <a:cxn ang="0">
                      <a:pos x="3" y="62"/>
                    </a:cxn>
                    <a:cxn ang="0">
                      <a:pos x="6" y="71"/>
                    </a:cxn>
                    <a:cxn ang="0">
                      <a:pos x="8" y="77"/>
                    </a:cxn>
                    <a:cxn ang="0">
                      <a:pos x="10" y="83"/>
                    </a:cxn>
                    <a:cxn ang="0">
                      <a:pos x="13" y="89"/>
                    </a:cxn>
                    <a:cxn ang="0">
                      <a:pos x="16" y="95"/>
                    </a:cxn>
                    <a:cxn ang="0">
                      <a:pos x="19" y="95"/>
                    </a:cxn>
                    <a:cxn ang="0">
                      <a:pos x="17" y="87"/>
                    </a:cxn>
                    <a:cxn ang="0">
                      <a:pos x="20" y="81"/>
                    </a:cxn>
                    <a:cxn ang="0">
                      <a:pos x="21" y="77"/>
                    </a:cxn>
                    <a:cxn ang="0">
                      <a:pos x="19" y="72"/>
                    </a:cxn>
                    <a:cxn ang="0">
                      <a:pos x="17" y="62"/>
                    </a:cxn>
                    <a:cxn ang="0">
                      <a:pos x="20" y="60"/>
                    </a:cxn>
                    <a:cxn ang="0">
                      <a:pos x="24" y="65"/>
                    </a:cxn>
                    <a:cxn ang="0">
                      <a:pos x="27" y="69"/>
                    </a:cxn>
                    <a:cxn ang="0">
                      <a:pos x="27" y="60"/>
                    </a:cxn>
                    <a:cxn ang="0">
                      <a:pos x="28" y="49"/>
                    </a:cxn>
                    <a:cxn ang="0">
                      <a:pos x="28" y="36"/>
                    </a:cxn>
                    <a:cxn ang="0">
                      <a:pos x="29" y="30"/>
                    </a:cxn>
                    <a:cxn ang="0">
                      <a:pos x="26" y="27"/>
                    </a:cxn>
                    <a:cxn ang="0">
                      <a:pos x="31" y="29"/>
                    </a:cxn>
                    <a:cxn ang="0">
                      <a:pos x="36" y="30"/>
                    </a:cxn>
                    <a:cxn ang="0">
                      <a:pos x="41" y="31"/>
                    </a:cxn>
                    <a:cxn ang="0">
                      <a:pos x="49" y="32"/>
                    </a:cxn>
                    <a:cxn ang="0">
                      <a:pos x="55" y="34"/>
                    </a:cxn>
                    <a:cxn ang="0">
                      <a:pos x="47" y="30"/>
                    </a:cxn>
                    <a:cxn ang="0">
                      <a:pos x="51" y="30"/>
                    </a:cxn>
                    <a:cxn ang="0">
                      <a:pos x="61" y="30"/>
                    </a:cxn>
                    <a:cxn ang="0">
                      <a:pos x="69" y="30"/>
                    </a:cxn>
                    <a:cxn ang="0">
                      <a:pos x="77" y="30"/>
                    </a:cxn>
                    <a:cxn ang="0">
                      <a:pos x="79" y="36"/>
                    </a:cxn>
                    <a:cxn ang="0">
                      <a:pos x="80" y="43"/>
                    </a:cxn>
                    <a:cxn ang="0">
                      <a:pos x="83" y="34"/>
                    </a:cxn>
                    <a:cxn ang="0">
                      <a:pos x="85" y="24"/>
                    </a:cxn>
                    <a:cxn ang="0">
                      <a:pos x="80" y="17"/>
                    </a:cxn>
                    <a:cxn ang="0">
                      <a:pos x="76" y="12"/>
                    </a:cxn>
                    <a:cxn ang="0">
                      <a:pos x="70" y="8"/>
                    </a:cxn>
                  </a:cxnLst>
                  <a:rect l="0" t="0" r="r" b="b"/>
                  <a:pathLst>
                    <a:path w="86" h="96">
                      <a:moveTo>
                        <a:pt x="70" y="8"/>
                      </a:moveTo>
                      <a:lnTo>
                        <a:pt x="63" y="5"/>
                      </a:lnTo>
                      <a:lnTo>
                        <a:pt x="57" y="3"/>
                      </a:lnTo>
                      <a:lnTo>
                        <a:pt x="47" y="0"/>
                      </a:lnTo>
                      <a:lnTo>
                        <a:pt x="40" y="0"/>
                      </a:lnTo>
                      <a:lnTo>
                        <a:pt x="31" y="0"/>
                      </a:lnTo>
                      <a:lnTo>
                        <a:pt x="23" y="2"/>
                      </a:lnTo>
                      <a:lnTo>
                        <a:pt x="17" y="2"/>
                      </a:lnTo>
                      <a:lnTo>
                        <a:pt x="13" y="4"/>
                      </a:lnTo>
                      <a:lnTo>
                        <a:pt x="7" y="8"/>
                      </a:lnTo>
                      <a:lnTo>
                        <a:pt x="3" y="13"/>
                      </a:lnTo>
                      <a:lnTo>
                        <a:pt x="3" y="20"/>
                      </a:lnTo>
                      <a:lnTo>
                        <a:pt x="2" y="30"/>
                      </a:lnTo>
                      <a:lnTo>
                        <a:pt x="0" y="42"/>
                      </a:lnTo>
                      <a:lnTo>
                        <a:pt x="1" y="53"/>
                      </a:lnTo>
                      <a:lnTo>
                        <a:pt x="3" y="62"/>
                      </a:lnTo>
                      <a:lnTo>
                        <a:pt x="6" y="71"/>
                      </a:lnTo>
                      <a:lnTo>
                        <a:pt x="8" y="77"/>
                      </a:lnTo>
                      <a:lnTo>
                        <a:pt x="10" y="83"/>
                      </a:lnTo>
                      <a:lnTo>
                        <a:pt x="13" y="89"/>
                      </a:lnTo>
                      <a:lnTo>
                        <a:pt x="16" y="95"/>
                      </a:lnTo>
                      <a:lnTo>
                        <a:pt x="19" y="95"/>
                      </a:lnTo>
                      <a:lnTo>
                        <a:pt x="17" y="87"/>
                      </a:lnTo>
                      <a:lnTo>
                        <a:pt x="20" y="81"/>
                      </a:lnTo>
                      <a:lnTo>
                        <a:pt x="21" y="77"/>
                      </a:lnTo>
                      <a:lnTo>
                        <a:pt x="19" y="72"/>
                      </a:lnTo>
                      <a:lnTo>
                        <a:pt x="17" y="62"/>
                      </a:lnTo>
                      <a:lnTo>
                        <a:pt x="20" y="60"/>
                      </a:lnTo>
                      <a:lnTo>
                        <a:pt x="24" y="65"/>
                      </a:lnTo>
                      <a:lnTo>
                        <a:pt x="27" y="69"/>
                      </a:lnTo>
                      <a:lnTo>
                        <a:pt x="27" y="60"/>
                      </a:lnTo>
                      <a:lnTo>
                        <a:pt x="28" y="49"/>
                      </a:lnTo>
                      <a:lnTo>
                        <a:pt x="28" y="36"/>
                      </a:lnTo>
                      <a:lnTo>
                        <a:pt x="29" y="30"/>
                      </a:lnTo>
                      <a:lnTo>
                        <a:pt x="26" y="27"/>
                      </a:lnTo>
                      <a:lnTo>
                        <a:pt x="31" y="29"/>
                      </a:lnTo>
                      <a:lnTo>
                        <a:pt x="36" y="30"/>
                      </a:lnTo>
                      <a:lnTo>
                        <a:pt x="41" y="31"/>
                      </a:lnTo>
                      <a:lnTo>
                        <a:pt x="49" y="32"/>
                      </a:lnTo>
                      <a:lnTo>
                        <a:pt x="55" y="34"/>
                      </a:lnTo>
                      <a:lnTo>
                        <a:pt x="47" y="30"/>
                      </a:lnTo>
                      <a:lnTo>
                        <a:pt x="51" y="30"/>
                      </a:lnTo>
                      <a:lnTo>
                        <a:pt x="61" y="30"/>
                      </a:lnTo>
                      <a:lnTo>
                        <a:pt x="69" y="30"/>
                      </a:lnTo>
                      <a:lnTo>
                        <a:pt x="77" y="30"/>
                      </a:lnTo>
                      <a:lnTo>
                        <a:pt x="79" y="36"/>
                      </a:lnTo>
                      <a:lnTo>
                        <a:pt x="80" y="43"/>
                      </a:lnTo>
                      <a:lnTo>
                        <a:pt x="83" y="34"/>
                      </a:lnTo>
                      <a:lnTo>
                        <a:pt x="85" y="24"/>
                      </a:lnTo>
                      <a:lnTo>
                        <a:pt x="80" y="17"/>
                      </a:lnTo>
                      <a:lnTo>
                        <a:pt x="76" y="12"/>
                      </a:lnTo>
                      <a:lnTo>
                        <a:pt x="70" y="8"/>
                      </a:lnTo>
                    </a:path>
                  </a:pathLst>
                </a:custGeom>
                <a:solidFill>
                  <a:srgbClr val="BF7F1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</p:grpSp>
        </p:grpSp>
        <p:sp>
          <p:nvSpPr>
            <p:cNvPr id="11" name="Rectangle 122">
              <a:extLst>
                <a:ext uri="{FF2B5EF4-FFF2-40B4-BE49-F238E27FC236}">
                  <a16:creationId xmlns:a16="http://schemas.microsoft.com/office/drawing/2014/main" id="{B0713D90-D199-1153-7108-52AEFACDB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0" y="4045452"/>
              <a:ext cx="1052945" cy="53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100" b="1" dirty="0">
                  <a:latin typeface="Book Antiqua" pitchFamily="18" charset="0"/>
                </a:rPr>
                <a:t>Cliente</a:t>
              </a:r>
            </a:p>
          </p:txBody>
        </p:sp>
      </p:grp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3E04376-5274-9100-2CE1-2F8F66FEE9B7}"/>
              </a:ext>
            </a:extLst>
          </p:cNvPr>
          <p:cNvSpPr/>
          <p:nvPr/>
        </p:nvSpPr>
        <p:spPr>
          <a:xfrm>
            <a:off x="3184141" y="1091681"/>
            <a:ext cx="1455009" cy="6542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POS / Internet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CE1ED9A8-1968-513F-11B6-79D024CE5D9A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>
            <a:off x="4639150" y="1418816"/>
            <a:ext cx="1421722" cy="2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171F2455-722C-DB2B-E5F6-E0FAAE15EDBC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6777138" y="1976289"/>
            <a:ext cx="11239" cy="103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6BEAEFAD-631B-99FE-1292-1C5FAE36198B}"/>
              </a:ext>
            </a:extLst>
          </p:cNvPr>
          <p:cNvSpPr/>
          <p:nvPr/>
        </p:nvSpPr>
        <p:spPr>
          <a:xfrm>
            <a:off x="4106871" y="3385034"/>
            <a:ext cx="832103" cy="79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ESB</a:t>
            </a:r>
            <a:endParaRPr lang="es-EC" sz="1400" dirty="0"/>
          </a:p>
        </p:txBody>
      </p:sp>
      <p:sp>
        <p:nvSpPr>
          <p:cNvPr id="54" name="Diagrama de flujo: disco magnético 53">
            <a:extLst>
              <a:ext uri="{FF2B5EF4-FFF2-40B4-BE49-F238E27FC236}">
                <a16:creationId xmlns:a16="http://schemas.microsoft.com/office/drawing/2014/main" id="{4005A43D-8513-3117-C0A3-7512F88F8BDE}"/>
              </a:ext>
            </a:extLst>
          </p:cNvPr>
          <p:cNvSpPr/>
          <p:nvPr/>
        </p:nvSpPr>
        <p:spPr>
          <a:xfrm>
            <a:off x="2733780" y="4707398"/>
            <a:ext cx="1193567" cy="72026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SYBASE</a:t>
            </a:r>
          </a:p>
          <a:p>
            <a:pPr algn="ctr"/>
            <a:r>
              <a:rPr lang="es-MX" sz="1200" dirty="0" err="1"/>
              <a:t>bb_tarjeta_bb</a:t>
            </a:r>
            <a:endParaRPr lang="es-EC" sz="12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64279DA-1981-592D-B5EB-1F3EC1AA2BAA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H="1">
            <a:off x="3330564" y="4065029"/>
            <a:ext cx="898166" cy="64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DCA5E23-8467-D5E7-AB5D-45530FA6F896}"/>
              </a:ext>
            </a:extLst>
          </p:cNvPr>
          <p:cNvCxnSpPr>
            <a:cxnSpLocks/>
            <a:stCxn id="53" idx="5"/>
            <a:endCxn id="60" idx="0"/>
          </p:cNvCxnSpPr>
          <p:nvPr/>
        </p:nvCxnSpPr>
        <p:spPr>
          <a:xfrm>
            <a:off x="4817115" y="4065029"/>
            <a:ext cx="1905800" cy="78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DF44B02-0AE0-66E1-EA7A-CFAC1181E6D5}"/>
              </a:ext>
            </a:extLst>
          </p:cNvPr>
          <p:cNvSpPr txBox="1"/>
          <p:nvPr/>
        </p:nvSpPr>
        <p:spPr>
          <a:xfrm>
            <a:off x="8937603" y="1295726"/>
            <a:ext cx="229595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200" b="1" dirty="0"/>
              <a:t>NOTIFICACIONES – TPCHANDLER</a:t>
            </a:r>
          </a:p>
          <a:p>
            <a:endParaRPr lang="es-MX" sz="1200" b="1" dirty="0"/>
          </a:p>
          <a:p>
            <a:r>
              <a:rPr lang="es-MX" sz="1200" b="1" dirty="0"/>
              <a:t>Consumo</a:t>
            </a:r>
          </a:p>
          <a:p>
            <a:r>
              <a:rPr lang="es-MX" sz="1200" dirty="0"/>
              <a:t>NOTI_CI</a:t>
            </a:r>
            <a:br>
              <a:rPr lang="es-MX" sz="1200" dirty="0"/>
            </a:br>
            <a:r>
              <a:rPr lang="es-MX" sz="1200" dirty="0"/>
              <a:t>NOTI_CD</a:t>
            </a:r>
          </a:p>
          <a:p>
            <a:r>
              <a:rPr lang="es-MX" sz="1200" dirty="0"/>
              <a:t>NOTI_CC</a:t>
            </a:r>
          </a:p>
          <a:p>
            <a:endParaRPr lang="es-EC" sz="1200" dirty="0"/>
          </a:p>
          <a:p>
            <a:endParaRPr lang="es-EC" sz="1200" dirty="0"/>
          </a:p>
          <a:p>
            <a:r>
              <a:rPr lang="es-EC" sz="1200" dirty="0"/>
              <a:t>NOTI_CUPO</a:t>
            </a:r>
          </a:p>
          <a:p>
            <a:r>
              <a:rPr lang="es-MX" sz="1200" dirty="0"/>
              <a:t>NOTI_ASYN</a:t>
            </a:r>
          </a:p>
          <a:p>
            <a:r>
              <a:rPr lang="es-MX" sz="1200" dirty="0"/>
              <a:t>NOTI_OTP </a:t>
            </a:r>
          </a:p>
          <a:p>
            <a:r>
              <a:rPr lang="es-MX" sz="1200" dirty="0"/>
              <a:t>* Rosado, UPI, Ecuatoriano Suiza</a:t>
            </a:r>
          </a:p>
          <a:p>
            <a:endParaRPr lang="es-EC" sz="1200" dirty="0"/>
          </a:p>
          <a:p>
            <a:r>
              <a:rPr lang="es-EC" sz="1200" b="1" dirty="0"/>
              <a:t>Cambio de estado</a:t>
            </a:r>
          </a:p>
          <a:p>
            <a:r>
              <a:rPr lang="es-EC" sz="1200" dirty="0"/>
              <a:t>NOTI_CE</a:t>
            </a:r>
          </a:p>
          <a:p>
            <a:endParaRPr lang="es-EC" sz="1200" b="1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8979342-3D7B-0B31-AF3D-25D89F59A647}"/>
              </a:ext>
            </a:extLst>
          </p:cNvPr>
          <p:cNvSpPr/>
          <p:nvPr/>
        </p:nvSpPr>
        <p:spPr>
          <a:xfrm>
            <a:off x="6160367" y="2978442"/>
            <a:ext cx="832103" cy="79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TCPH</a:t>
            </a:r>
            <a:endParaRPr lang="es-EC" sz="14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DD1039F-227B-063D-2A6C-FC58419E84E4}"/>
              </a:ext>
            </a:extLst>
          </p:cNvPr>
          <p:cNvSpPr/>
          <p:nvPr/>
        </p:nvSpPr>
        <p:spPr>
          <a:xfrm>
            <a:off x="6361086" y="3015708"/>
            <a:ext cx="832103" cy="79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TCPH</a:t>
            </a:r>
            <a:endParaRPr lang="es-EC" sz="1400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B2A057C-D2CB-D1F4-B40E-BDB7A8343380}"/>
              </a:ext>
            </a:extLst>
          </p:cNvPr>
          <p:cNvCxnSpPr>
            <a:cxnSpLocks/>
            <a:stCxn id="19" idx="2"/>
            <a:endCxn id="53" idx="7"/>
          </p:cNvCxnSpPr>
          <p:nvPr/>
        </p:nvCxnSpPr>
        <p:spPr>
          <a:xfrm flipH="1">
            <a:off x="4817115" y="3376774"/>
            <a:ext cx="1343252" cy="12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2DB1A41-0648-3878-0026-3546BF6F6D40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7193189" y="2658244"/>
            <a:ext cx="1732813" cy="7557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B2063CB-706C-0991-24DB-066380940873}"/>
              </a:ext>
            </a:extLst>
          </p:cNvPr>
          <p:cNvSpPr/>
          <p:nvPr/>
        </p:nvSpPr>
        <p:spPr>
          <a:xfrm>
            <a:off x="6126131" y="4851171"/>
            <a:ext cx="1193567" cy="49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Openshift</a:t>
            </a:r>
            <a:endParaRPr lang="es-EC" sz="1200" dirty="0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8603C0E-70E9-FBE6-363D-BCEAF7AA1C3C}"/>
              </a:ext>
            </a:extLst>
          </p:cNvPr>
          <p:cNvCxnSpPr>
            <a:cxnSpLocks/>
            <a:stCxn id="60" idx="3"/>
            <a:endCxn id="7" idx="1"/>
          </p:cNvCxnSpPr>
          <p:nvPr/>
        </p:nvCxnSpPr>
        <p:spPr>
          <a:xfrm flipV="1">
            <a:off x="7319698" y="5079735"/>
            <a:ext cx="1644455" cy="1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A8CBB564-C791-B87D-E27F-10C5311DBEAA}"/>
              </a:ext>
            </a:extLst>
          </p:cNvPr>
          <p:cNvSpPr/>
          <p:nvPr/>
        </p:nvSpPr>
        <p:spPr>
          <a:xfrm>
            <a:off x="3199842" y="1974771"/>
            <a:ext cx="1455009" cy="6542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24 Online/</a:t>
            </a:r>
          </a:p>
          <a:p>
            <a:pPr algn="ctr"/>
            <a:r>
              <a:rPr lang="es-MX" sz="1400" dirty="0"/>
              <a:t>24 Móvil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D0E53B81-8B3D-046A-D3EF-E85433883F0B}"/>
              </a:ext>
            </a:extLst>
          </p:cNvPr>
          <p:cNvCxnSpPr>
            <a:cxnSpLocks/>
            <a:stCxn id="74" idx="3"/>
            <a:endCxn id="5" idx="1"/>
          </p:cNvCxnSpPr>
          <p:nvPr/>
        </p:nvCxnSpPr>
        <p:spPr>
          <a:xfrm flipV="1">
            <a:off x="4654851" y="1649155"/>
            <a:ext cx="1406021" cy="65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143167F7-F01A-19BB-0057-E92885DEBEE6}"/>
              </a:ext>
            </a:extLst>
          </p:cNvPr>
          <p:cNvSpPr txBox="1">
            <a:spLocks/>
          </p:cNvSpPr>
          <p:nvPr/>
        </p:nvSpPr>
        <p:spPr>
          <a:xfrm>
            <a:off x="609728" y="455131"/>
            <a:ext cx="11317229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4400" b="1" dirty="0">
                <a:latin typeface="+mj-lt"/>
                <a:ea typeface="+mj-ea"/>
                <a:cs typeface="+mj-cs"/>
              </a:rPr>
              <a:t>Notificaciones</a:t>
            </a:r>
            <a:endParaRPr lang="es-ES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318927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741020" y="390614"/>
            <a:ext cx="8490826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4400" b="1" dirty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EC5B243-508F-55BF-F625-CDA2EAA8E13E}"/>
              </a:ext>
            </a:extLst>
          </p:cNvPr>
          <p:cNvSpPr txBox="1"/>
          <p:nvPr/>
        </p:nvSpPr>
        <p:spPr>
          <a:xfrm>
            <a:off x="981986" y="1504124"/>
            <a:ext cx="540969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EC" sz="2400" b="1" dirty="0">
                <a:cs typeface="Segoe UI Light" panose="020B0502040204020203" pitchFamily="34" charset="0"/>
              </a:rPr>
              <a:t>ANTECEDENTES</a:t>
            </a:r>
          </a:p>
          <a:p>
            <a:pPr marL="800100" lvl="1" indent="-342900">
              <a:buAutoNum type="alphaLcPeriod"/>
            </a:pPr>
            <a:r>
              <a:rPr lang="es-EC" sz="2200" dirty="0">
                <a:cs typeface="Segoe UI Light" panose="020B0502040204020203" pitchFamily="34" charset="0"/>
              </a:rPr>
              <a:t>Función principal.</a:t>
            </a:r>
          </a:p>
          <a:p>
            <a:pPr marL="800100" lvl="1" indent="-342900">
              <a:buAutoNum type="alphaLcPeriod"/>
            </a:pPr>
            <a:r>
              <a:rPr lang="es-EC" sz="2200" dirty="0">
                <a:cs typeface="Segoe UI Light" panose="020B0502040204020203" pitchFamily="34" charset="0"/>
              </a:rPr>
              <a:t>Productos a su cargo.</a:t>
            </a:r>
          </a:p>
          <a:p>
            <a:pPr marL="800100" lvl="1" indent="-342900">
              <a:buAutoNum type="alphaLcPeriod"/>
            </a:pPr>
            <a:endParaRPr lang="es-EC" sz="2400" dirty="0">
              <a:cs typeface="Segoe UI Light" panose="020B0502040204020203" pitchFamily="34" charset="0"/>
            </a:endParaRPr>
          </a:p>
          <a:p>
            <a:r>
              <a:rPr lang="es-EC" sz="2400" b="1" dirty="0">
                <a:cs typeface="Segoe UI Light" panose="020B0502040204020203" pitchFamily="34" charset="0"/>
              </a:rPr>
              <a:t>2. PROCESOS TARJETA DE CRÉDITO</a:t>
            </a:r>
          </a:p>
          <a:p>
            <a:pPr marL="800100" lvl="1" indent="-342900">
              <a:buAutoNum type="alphaLcPeriod"/>
            </a:pPr>
            <a:r>
              <a:rPr lang="es-EC" sz="2200" dirty="0">
                <a:cs typeface="Segoe UI Light" panose="020B0502040204020203" pitchFamily="34" charset="0"/>
              </a:rPr>
              <a:t>Transferencia de archivos de Tarjeta de crédito.</a:t>
            </a:r>
          </a:p>
          <a:p>
            <a:pPr marL="800100" lvl="1" indent="-342900">
              <a:buAutoNum type="alphaLcPeriod"/>
            </a:pPr>
            <a:r>
              <a:rPr lang="es-EC" sz="2200" dirty="0">
                <a:cs typeface="Segoe UI Light" panose="020B0502040204020203" pitchFamily="34" charset="0"/>
              </a:rPr>
              <a:t>Solicitud y Activación de Tarjetas de Crédito.</a:t>
            </a:r>
          </a:p>
          <a:p>
            <a:pPr marL="800100" lvl="1" indent="-342900">
              <a:buAutoNum type="alphaLcPeriod"/>
            </a:pPr>
            <a:r>
              <a:rPr lang="es-EC" sz="2200" dirty="0">
                <a:cs typeface="Segoe UI Light" panose="020B0502040204020203" pitchFamily="34" charset="0"/>
              </a:rPr>
              <a:t>Transacciones de Tarjeta de Crédito.</a:t>
            </a:r>
          </a:p>
          <a:p>
            <a:pPr marL="342900" indent="-342900">
              <a:buFontTx/>
              <a:buAutoNum type="alphaLcPeriod"/>
            </a:pPr>
            <a:endParaRPr lang="es-EC" sz="2400" dirty="0">
              <a:cs typeface="Segoe UI Light" panose="020B05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809EB27-8EE0-DC16-9ED8-63BE5B295611}"/>
              </a:ext>
            </a:extLst>
          </p:cNvPr>
          <p:cNvSpPr txBox="1"/>
          <p:nvPr/>
        </p:nvSpPr>
        <p:spPr>
          <a:xfrm>
            <a:off x="6783278" y="1504124"/>
            <a:ext cx="5155095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400" b="1" dirty="0">
                <a:cs typeface="Segoe UI Light" panose="020B0502040204020203" pitchFamily="34" charset="0"/>
              </a:rPr>
              <a:t>3. PROCESOS DE TARJETAS DE DÉBITO</a:t>
            </a:r>
          </a:p>
          <a:p>
            <a:pPr marL="800100" lvl="1" indent="-342900">
              <a:buAutoNum type="alphaLcPeriod"/>
            </a:pPr>
            <a:r>
              <a:rPr lang="es-EC" sz="2200" dirty="0">
                <a:cs typeface="Segoe UI Light" panose="020B0502040204020203" pitchFamily="34" charset="0"/>
              </a:rPr>
              <a:t>Transacciones de Tarjetas de Débito.</a:t>
            </a:r>
          </a:p>
          <a:p>
            <a:pPr marL="800100" lvl="1" indent="-342900">
              <a:buAutoNum type="alphaLcPeriod"/>
            </a:pPr>
            <a:endParaRPr lang="es-EC" sz="2200" dirty="0">
              <a:cs typeface="Segoe UI Light" panose="020B0502040204020203" pitchFamily="34" charset="0"/>
            </a:endParaRPr>
          </a:p>
          <a:p>
            <a:r>
              <a:rPr lang="es-EC" sz="2400" b="1" dirty="0">
                <a:cs typeface="Segoe UI Light" panose="020B0502040204020203" pitchFamily="34" charset="0"/>
              </a:rPr>
              <a:t>4. PROCESOS DE TARJETAS PRE PAGO</a:t>
            </a:r>
          </a:p>
          <a:p>
            <a:pPr marL="800100" lvl="1" indent="-342900">
              <a:buFontTx/>
              <a:buAutoNum type="alphaLcPeriod"/>
            </a:pPr>
            <a:r>
              <a:rPr lang="es-EC" sz="2200" dirty="0">
                <a:cs typeface="Segoe UI Light" panose="020B0502040204020203" pitchFamily="34" charset="0"/>
              </a:rPr>
              <a:t>Solicitudes de Tarjetas Pre Pago.</a:t>
            </a:r>
          </a:p>
          <a:p>
            <a:pPr marL="800100" lvl="1" indent="-342900">
              <a:buFontTx/>
              <a:buAutoNum type="alphaLcPeriod"/>
            </a:pPr>
            <a:r>
              <a:rPr lang="es-EC" sz="2200" dirty="0">
                <a:cs typeface="Segoe UI Light" panose="020B0502040204020203" pitchFamily="34" charset="0"/>
              </a:rPr>
              <a:t>Venta de Tarjetas Pre Pago.</a:t>
            </a:r>
          </a:p>
          <a:p>
            <a:pPr marL="800100" lvl="1" indent="-342900">
              <a:buFontTx/>
              <a:buAutoNum type="alphaLcPeriod"/>
            </a:pPr>
            <a:endParaRPr lang="es-EC" sz="2400" dirty="0">
              <a:cs typeface="Segoe UI Light" panose="020B0502040204020203" pitchFamily="34" charset="0"/>
            </a:endParaRPr>
          </a:p>
          <a:p>
            <a:r>
              <a:rPr lang="es-EC" sz="2400" b="1" dirty="0">
                <a:cs typeface="Segoe UI Light" panose="020B0502040204020203" pitchFamily="34" charset="0"/>
              </a:rPr>
              <a:t>5. NOTIFICACIONES</a:t>
            </a:r>
          </a:p>
          <a:p>
            <a:pPr marL="800100" lvl="1" indent="-342900">
              <a:buFontTx/>
              <a:buAutoNum type="alphaLcPeriod"/>
            </a:pPr>
            <a:r>
              <a:rPr lang="es-EC" sz="2200" dirty="0">
                <a:cs typeface="Segoe UI Light" panose="020B0502040204020203" pitchFamily="34" charset="0"/>
              </a:rPr>
              <a:t>Notificaciones.</a:t>
            </a:r>
          </a:p>
          <a:p>
            <a:pPr marL="342900" indent="-342900">
              <a:buFontTx/>
              <a:buAutoNum type="alphaLcPeriod"/>
            </a:pPr>
            <a:endParaRPr lang="es-EC" sz="24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8609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6CE59C75-F5AC-1F09-E71D-C533A8136DA6}"/>
              </a:ext>
            </a:extLst>
          </p:cNvPr>
          <p:cNvSpPr/>
          <p:nvPr/>
        </p:nvSpPr>
        <p:spPr>
          <a:xfrm>
            <a:off x="1028777" y="2178790"/>
            <a:ext cx="6710562" cy="3687951"/>
          </a:xfrm>
          <a:prstGeom prst="rect">
            <a:avLst/>
          </a:prstGeom>
          <a:solidFill>
            <a:srgbClr val="E4F9D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0D929754-25E8-8361-6DFF-2B8CD237BB9A}"/>
              </a:ext>
            </a:extLst>
          </p:cNvPr>
          <p:cNvCxnSpPr/>
          <p:nvPr/>
        </p:nvCxnSpPr>
        <p:spPr>
          <a:xfrm>
            <a:off x="580996" y="6900931"/>
            <a:ext cx="10946879" cy="10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Conector recto 2">
            <a:hlinkClick r:id="rId2" action="ppaction://hlinksldjump"/>
            <a:extLst>
              <a:ext uri="{FF2B5EF4-FFF2-40B4-BE49-F238E27FC236}">
                <a16:creationId xmlns:a16="http://schemas.microsoft.com/office/drawing/2014/main" id="{BE9C6458-C116-4E7D-97E1-F3F74EDBA513}"/>
              </a:ext>
            </a:extLst>
          </p:cNvPr>
          <p:cNvCxnSpPr/>
          <p:nvPr/>
        </p:nvCxnSpPr>
        <p:spPr>
          <a:xfrm>
            <a:off x="622561" y="6651551"/>
            <a:ext cx="10946879" cy="10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6CDFCD38-D4D6-6C8D-9D40-F720449CDCA8}"/>
              </a:ext>
            </a:extLst>
          </p:cNvPr>
          <p:cNvSpPr/>
          <p:nvPr/>
        </p:nvSpPr>
        <p:spPr>
          <a:xfrm>
            <a:off x="2614045" y="3830538"/>
            <a:ext cx="982568" cy="77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GAW</a:t>
            </a:r>
            <a:endParaRPr lang="es-EC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E9C300-F1B7-9870-3E58-A10CDD0F0548}"/>
              </a:ext>
            </a:extLst>
          </p:cNvPr>
          <p:cNvSpPr/>
          <p:nvPr/>
        </p:nvSpPr>
        <p:spPr>
          <a:xfrm>
            <a:off x="6332453" y="1300032"/>
            <a:ext cx="1455009" cy="6542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/>
              <a:t>Credimatic</a:t>
            </a:r>
            <a:endParaRPr lang="es-MX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3510224-CD59-427C-E725-7DEC45726E41}"/>
              </a:ext>
            </a:extLst>
          </p:cNvPr>
          <p:cNvSpPr txBox="1"/>
          <p:nvPr/>
        </p:nvSpPr>
        <p:spPr>
          <a:xfrm>
            <a:off x="5018793" y="3351278"/>
            <a:ext cx="2741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4">
                    <a:lumMod val="75000"/>
                  </a:schemeClr>
                </a:solidFill>
              </a:rPr>
              <a:t>BBOLPAYKARDAAAAMMDD_01..txt</a:t>
            </a:r>
            <a:endParaRPr lang="es-EC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36476E-D99D-4084-1652-C056B896CD73}"/>
              </a:ext>
            </a:extLst>
          </p:cNvPr>
          <p:cNvSpPr txBox="1"/>
          <p:nvPr/>
        </p:nvSpPr>
        <p:spPr>
          <a:xfrm>
            <a:off x="1876082" y="2107573"/>
            <a:ext cx="1106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2">
                    <a:lumMod val="75000"/>
                  </a:schemeClr>
                </a:solidFill>
              </a:rPr>
              <a:t>T.C. Activada</a:t>
            </a:r>
            <a:endParaRPr lang="es-EC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C23BD58-A200-003D-3127-98A3BA4402D7}"/>
              </a:ext>
            </a:extLst>
          </p:cNvPr>
          <p:cNvCxnSpPr>
            <a:cxnSpLocks/>
            <a:stCxn id="69" idx="0"/>
            <a:endCxn id="23" idx="2"/>
          </p:cNvCxnSpPr>
          <p:nvPr/>
        </p:nvCxnSpPr>
        <p:spPr>
          <a:xfrm flipV="1">
            <a:off x="1581407" y="1497473"/>
            <a:ext cx="2802651" cy="16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1D3576-BBDE-9830-75FB-037BDF4E83E6}"/>
              </a:ext>
            </a:extLst>
          </p:cNvPr>
          <p:cNvSpPr txBox="1"/>
          <p:nvPr/>
        </p:nvSpPr>
        <p:spPr>
          <a:xfrm>
            <a:off x="8269927" y="1780075"/>
            <a:ext cx="37293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400" dirty="0"/>
              <a:t>Solicitud de </a:t>
            </a:r>
            <a:r>
              <a:rPr lang="es-MX" sz="1400" dirty="0" err="1"/>
              <a:t>paykard</a:t>
            </a:r>
            <a:r>
              <a:rPr lang="es-MX" sz="1400" dirty="0"/>
              <a:t> por </a:t>
            </a:r>
            <a:r>
              <a:rPr lang="es-MX" sz="1400" dirty="0" err="1"/>
              <a:t>BKcomercio</a:t>
            </a:r>
            <a:endParaRPr lang="es-MX" sz="1400" dirty="0"/>
          </a:p>
          <a:p>
            <a:pPr marL="342900" indent="-342900">
              <a:buAutoNum type="arabicPeriod"/>
            </a:pPr>
            <a:r>
              <a:rPr lang="es-MX" sz="1400" dirty="0"/>
              <a:t>Se crea el archivo BBOLPAYKARD y se lo pone en la ruta 172.17.2.69</a:t>
            </a:r>
          </a:p>
          <a:p>
            <a:pPr marL="342900" indent="-342900">
              <a:buAutoNum type="arabicPeriod"/>
            </a:pPr>
            <a:r>
              <a:rPr lang="es-MX" sz="1400" dirty="0"/>
              <a:t>Se pide ejecutar tarea GAW 546 a los operadores</a:t>
            </a:r>
          </a:p>
          <a:p>
            <a:pPr marL="342900" indent="-342900">
              <a:buAutoNum type="arabicPeriod"/>
            </a:pPr>
            <a:r>
              <a:rPr lang="es-MX" sz="1400" dirty="0"/>
              <a:t>Se pide ejecutar </a:t>
            </a:r>
            <a:r>
              <a:rPr lang="es-EC" sz="1400" dirty="0" err="1"/>
              <a:t>ahcarpay.sqr</a:t>
            </a:r>
            <a:r>
              <a:rPr lang="es-EC" sz="1400" dirty="0"/>
              <a:t> para la ingreso de las </a:t>
            </a:r>
            <a:r>
              <a:rPr lang="es-EC" sz="1400" dirty="0" err="1"/>
              <a:t>paykard</a:t>
            </a:r>
            <a:r>
              <a:rPr lang="es-EC" sz="1400" dirty="0"/>
              <a:t> al sistema</a:t>
            </a:r>
            <a:endParaRPr lang="es-MX" sz="14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189D1D-C82D-0CBB-5542-99EEA49B22FC}"/>
              </a:ext>
            </a:extLst>
          </p:cNvPr>
          <p:cNvCxnSpPr>
            <a:cxnSpLocks/>
            <a:stCxn id="9" idx="1"/>
            <a:endCxn id="23" idx="6"/>
          </p:cNvCxnSpPr>
          <p:nvPr/>
        </p:nvCxnSpPr>
        <p:spPr>
          <a:xfrm flipH="1" flipV="1">
            <a:off x="6158867" y="1497473"/>
            <a:ext cx="173586" cy="12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757E61A1-0714-5ECC-07A0-1A4056689343}"/>
              </a:ext>
            </a:extLst>
          </p:cNvPr>
          <p:cNvSpPr/>
          <p:nvPr/>
        </p:nvSpPr>
        <p:spPr>
          <a:xfrm>
            <a:off x="4384058" y="1058683"/>
            <a:ext cx="1774809" cy="877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BK COMERCIO</a:t>
            </a:r>
            <a:endParaRPr lang="es-EC" sz="1200" dirty="0"/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3156A2BE-7B39-04DC-5525-B7458A200DFE}"/>
              </a:ext>
            </a:extLst>
          </p:cNvPr>
          <p:cNvCxnSpPr>
            <a:cxnSpLocks/>
            <a:stCxn id="65" idx="1"/>
          </p:cNvCxnSpPr>
          <p:nvPr/>
        </p:nvCxnSpPr>
        <p:spPr>
          <a:xfrm flipV="1">
            <a:off x="1502971" y="2899888"/>
            <a:ext cx="1694656" cy="25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29D99C79-F573-237A-689F-8B49646E4D72}"/>
              </a:ext>
            </a:extLst>
          </p:cNvPr>
          <p:cNvSpPr/>
          <p:nvPr/>
        </p:nvSpPr>
        <p:spPr>
          <a:xfrm>
            <a:off x="6004184" y="2597353"/>
            <a:ext cx="1455008" cy="6156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SFTPINSRV</a:t>
            </a:r>
            <a:endParaRPr lang="es-EC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7E480ACC-DDF0-B959-10AF-4AEADCC3F3D5}"/>
              </a:ext>
            </a:extLst>
          </p:cNvPr>
          <p:cNvSpPr/>
          <p:nvPr/>
        </p:nvSpPr>
        <p:spPr>
          <a:xfrm>
            <a:off x="4735260" y="3789509"/>
            <a:ext cx="2721479" cy="6735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HP-ACTC</a:t>
            </a:r>
          </a:p>
          <a:p>
            <a:pPr algn="ctr"/>
            <a:r>
              <a:rPr lang="es-EC" sz="1200" dirty="0">
                <a:solidFill>
                  <a:schemeClr val="tx1"/>
                </a:solidFill>
              </a:rPr>
              <a:t>/respaldo/archivos/cuentas/data/</a:t>
            </a: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68833B4B-1641-839E-CEF1-B80752491B02}"/>
              </a:ext>
            </a:extLst>
          </p:cNvPr>
          <p:cNvCxnSpPr>
            <a:cxnSpLocks/>
            <a:stCxn id="73" idx="1"/>
            <a:endCxn id="4" idx="7"/>
          </p:cNvCxnSpPr>
          <p:nvPr/>
        </p:nvCxnSpPr>
        <p:spPr>
          <a:xfrm flipH="1">
            <a:off x="3452719" y="2905178"/>
            <a:ext cx="2551465" cy="1038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3FC22136-B391-D113-C53C-9DFED2CF3D65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3596613" y="4126276"/>
            <a:ext cx="1138647" cy="73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Diagrama de flujo: disco magnético 21">
            <a:extLst>
              <a:ext uri="{FF2B5EF4-FFF2-40B4-BE49-F238E27FC236}">
                <a16:creationId xmlns:a16="http://schemas.microsoft.com/office/drawing/2014/main" id="{C4CF345F-4946-53C0-F513-DC6640E18801}"/>
              </a:ext>
            </a:extLst>
          </p:cNvPr>
          <p:cNvSpPr/>
          <p:nvPr/>
        </p:nvSpPr>
        <p:spPr>
          <a:xfrm>
            <a:off x="5397041" y="4811828"/>
            <a:ext cx="1397917" cy="73026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SYBASE</a:t>
            </a:r>
          </a:p>
          <a:p>
            <a:pPr algn="ctr"/>
            <a:r>
              <a:rPr lang="es-MX" sz="1200" dirty="0" err="1"/>
              <a:t>Cob_ahorros</a:t>
            </a:r>
            <a:endParaRPr lang="es-EC" sz="12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49F88D07-A3AF-4801-98B9-91B5E698A3C4}"/>
              </a:ext>
            </a:extLst>
          </p:cNvPr>
          <p:cNvCxnSpPr>
            <a:cxnSpLocks/>
            <a:stCxn id="74" idx="2"/>
            <a:endCxn id="77" idx="1"/>
          </p:cNvCxnSpPr>
          <p:nvPr/>
        </p:nvCxnSpPr>
        <p:spPr>
          <a:xfrm>
            <a:off x="6096000" y="4463042"/>
            <a:ext cx="0" cy="348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331 Grupo">
            <a:extLst>
              <a:ext uri="{FF2B5EF4-FFF2-40B4-BE49-F238E27FC236}">
                <a16:creationId xmlns:a16="http://schemas.microsoft.com/office/drawing/2014/main" id="{75CF8032-592E-A780-B476-D7D2B95C535D}"/>
              </a:ext>
            </a:extLst>
          </p:cNvPr>
          <p:cNvGrpSpPr/>
          <p:nvPr/>
        </p:nvGrpSpPr>
        <p:grpSpPr>
          <a:xfrm>
            <a:off x="1051556" y="2910553"/>
            <a:ext cx="863530" cy="1036893"/>
            <a:chOff x="138550" y="2979378"/>
            <a:chExt cx="1052945" cy="1826015"/>
          </a:xfrm>
        </p:grpSpPr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0297F5BE-C8BE-CE07-3D3A-471FC8207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044" y="2979378"/>
              <a:ext cx="381000" cy="1079500"/>
              <a:chOff x="144" y="1223"/>
              <a:chExt cx="243" cy="993"/>
            </a:xfrm>
          </p:grpSpPr>
          <p:grpSp>
            <p:nvGrpSpPr>
              <p:cNvPr id="33" name="Group 79">
                <a:extLst>
                  <a:ext uri="{FF2B5EF4-FFF2-40B4-BE49-F238E27FC236}">
                    <a16:creationId xmlns:a16="http://schemas.microsoft.com/office/drawing/2014/main" id="{8965C975-46D5-2190-351D-CBAABC2E23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2126"/>
                <a:ext cx="239" cy="90"/>
                <a:chOff x="148" y="2126"/>
                <a:chExt cx="239" cy="90"/>
              </a:xfrm>
            </p:grpSpPr>
            <p:sp>
              <p:nvSpPr>
                <p:cNvPr id="70" name="Freeform 80">
                  <a:extLst>
                    <a:ext uri="{FF2B5EF4-FFF2-40B4-BE49-F238E27FC236}">
                      <a16:creationId xmlns:a16="http://schemas.microsoft.com/office/drawing/2014/main" id="{C98F0C8F-97EB-6816-7890-BD028DE72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" y="2126"/>
                  <a:ext cx="94" cy="5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61" y="13"/>
                    </a:cxn>
                    <a:cxn ang="0">
                      <a:pos x="74" y="29"/>
                    </a:cxn>
                    <a:cxn ang="0">
                      <a:pos x="91" y="42"/>
                    </a:cxn>
                    <a:cxn ang="0">
                      <a:pos x="93" y="49"/>
                    </a:cxn>
                    <a:cxn ang="0">
                      <a:pos x="77" y="52"/>
                    </a:cxn>
                    <a:cxn ang="0">
                      <a:pos x="59" y="50"/>
                    </a:cxn>
                    <a:cxn ang="0">
                      <a:pos x="38" y="42"/>
                    </a:cxn>
                    <a:cxn ang="0">
                      <a:pos x="22" y="33"/>
                    </a:cxn>
                    <a:cxn ang="0">
                      <a:pos x="6" y="31"/>
                    </a:cxn>
                    <a:cxn ang="0">
                      <a:pos x="0" y="27"/>
                    </a:cxn>
                    <a:cxn ang="0">
                      <a:pos x="2" y="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94" h="53">
                      <a:moveTo>
                        <a:pt x="46" y="0"/>
                      </a:moveTo>
                      <a:lnTo>
                        <a:pt x="61" y="13"/>
                      </a:lnTo>
                      <a:lnTo>
                        <a:pt x="74" y="29"/>
                      </a:lnTo>
                      <a:lnTo>
                        <a:pt x="91" y="42"/>
                      </a:lnTo>
                      <a:lnTo>
                        <a:pt x="93" y="49"/>
                      </a:lnTo>
                      <a:lnTo>
                        <a:pt x="77" y="52"/>
                      </a:lnTo>
                      <a:lnTo>
                        <a:pt x="59" y="50"/>
                      </a:lnTo>
                      <a:lnTo>
                        <a:pt x="38" y="42"/>
                      </a:lnTo>
                      <a:lnTo>
                        <a:pt x="22" y="33"/>
                      </a:lnTo>
                      <a:lnTo>
                        <a:pt x="6" y="31"/>
                      </a:lnTo>
                      <a:lnTo>
                        <a:pt x="0" y="27"/>
                      </a:lnTo>
                      <a:lnTo>
                        <a:pt x="2" y="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  <p:sp>
              <p:nvSpPr>
                <p:cNvPr id="71" name="Freeform 81">
                  <a:extLst>
                    <a:ext uri="{FF2B5EF4-FFF2-40B4-BE49-F238E27FC236}">
                      <a16:creationId xmlns:a16="http://schemas.microsoft.com/office/drawing/2014/main" id="{73A0E8C4-6560-CFA4-ABCA-092B28346B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" y="2156"/>
                  <a:ext cx="55" cy="60"/>
                </a:xfrm>
                <a:custGeom>
                  <a:avLst/>
                  <a:gdLst/>
                  <a:ahLst/>
                  <a:cxnLst>
                    <a:cxn ang="0">
                      <a:pos x="54" y="2"/>
                    </a:cxn>
                    <a:cxn ang="0">
                      <a:pos x="54" y="17"/>
                    </a:cxn>
                    <a:cxn ang="0">
                      <a:pos x="46" y="25"/>
                    </a:cxn>
                    <a:cxn ang="0">
                      <a:pos x="45" y="38"/>
                    </a:cxn>
                    <a:cxn ang="0">
                      <a:pos x="33" y="51"/>
                    </a:cxn>
                    <a:cxn ang="0">
                      <a:pos x="23" y="57"/>
                    </a:cxn>
                    <a:cxn ang="0">
                      <a:pos x="13" y="59"/>
                    </a:cxn>
                    <a:cxn ang="0">
                      <a:pos x="4" y="59"/>
                    </a:cxn>
                    <a:cxn ang="0">
                      <a:pos x="0" y="49"/>
                    </a:cxn>
                    <a:cxn ang="0">
                      <a:pos x="1" y="36"/>
                    </a:cxn>
                    <a:cxn ang="0">
                      <a:pos x="11" y="21"/>
                    </a:cxn>
                    <a:cxn ang="0">
                      <a:pos x="24" y="5"/>
                    </a:cxn>
                    <a:cxn ang="0">
                      <a:pos x="24" y="0"/>
                    </a:cxn>
                    <a:cxn ang="0">
                      <a:pos x="54" y="2"/>
                    </a:cxn>
                  </a:cxnLst>
                  <a:rect l="0" t="0" r="r" b="b"/>
                  <a:pathLst>
                    <a:path w="55" h="60">
                      <a:moveTo>
                        <a:pt x="54" y="2"/>
                      </a:moveTo>
                      <a:lnTo>
                        <a:pt x="54" y="17"/>
                      </a:lnTo>
                      <a:lnTo>
                        <a:pt x="46" y="25"/>
                      </a:lnTo>
                      <a:lnTo>
                        <a:pt x="45" y="38"/>
                      </a:lnTo>
                      <a:lnTo>
                        <a:pt x="33" y="51"/>
                      </a:lnTo>
                      <a:lnTo>
                        <a:pt x="23" y="57"/>
                      </a:lnTo>
                      <a:lnTo>
                        <a:pt x="13" y="59"/>
                      </a:lnTo>
                      <a:lnTo>
                        <a:pt x="4" y="59"/>
                      </a:lnTo>
                      <a:lnTo>
                        <a:pt x="0" y="49"/>
                      </a:lnTo>
                      <a:lnTo>
                        <a:pt x="1" y="36"/>
                      </a:lnTo>
                      <a:lnTo>
                        <a:pt x="11" y="21"/>
                      </a:lnTo>
                      <a:lnTo>
                        <a:pt x="24" y="5"/>
                      </a:lnTo>
                      <a:lnTo>
                        <a:pt x="24" y="0"/>
                      </a:lnTo>
                      <a:lnTo>
                        <a:pt x="54" y="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</p:grpSp>
          <p:sp>
            <p:nvSpPr>
              <p:cNvPr id="35" name="Freeform 82">
                <a:extLst>
                  <a:ext uri="{FF2B5EF4-FFF2-40B4-BE49-F238E27FC236}">
                    <a16:creationId xmlns:a16="http://schemas.microsoft.com/office/drawing/2014/main" id="{09A31B8A-01B3-E449-1955-78606255E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" y="1768"/>
                <a:ext cx="21" cy="6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37"/>
                  </a:cxn>
                  <a:cxn ang="0">
                    <a:pos x="10" y="60"/>
                  </a:cxn>
                  <a:cxn ang="0">
                    <a:pos x="4" y="67"/>
                  </a:cxn>
                  <a:cxn ang="0">
                    <a:pos x="5" y="35"/>
                  </a:cxn>
                  <a:cxn ang="0">
                    <a:pos x="3" y="38"/>
                  </a:cxn>
                  <a:cxn ang="0">
                    <a:pos x="0" y="48"/>
                  </a:cxn>
                  <a:cxn ang="0">
                    <a:pos x="0" y="37"/>
                  </a:cxn>
                  <a:cxn ang="0">
                    <a:pos x="3" y="17"/>
                  </a:cxn>
                  <a:cxn ang="0">
                    <a:pos x="10" y="0"/>
                  </a:cxn>
                  <a:cxn ang="0">
                    <a:pos x="19" y="0"/>
                  </a:cxn>
                </a:cxnLst>
                <a:rect l="0" t="0" r="r" b="b"/>
                <a:pathLst>
                  <a:path w="21" h="68">
                    <a:moveTo>
                      <a:pt x="19" y="0"/>
                    </a:moveTo>
                    <a:lnTo>
                      <a:pt x="20" y="37"/>
                    </a:lnTo>
                    <a:lnTo>
                      <a:pt x="10" y="60"/>
                    </a:lnTo>
                    <a:lnTo>
                      <a:pt x="4" y="67"/>
                    </a:lnTo>
                    <a:lnTo>
                      <a:pt x="5" y="35"/>
                    </a:lnTo>
                    <a:lnTo>
                      <a:pt x="3" y="38"/>
                    </a:lnTo>
                    <a:lnTo>
                      <a:pt x="0" y="48"/>
                    </a:lnTo>
                    <a:lnTo>
                      <a:pt x="0" y="37"/>
                    </a:lnTo>
                    <a:lnTo>
                      <a:pt x="3" y="17"/>
                    </a:lnTo>
                    <a:lnTo>
                      <a:pt x="1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FF7F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40" name="Freeform 83">
                <a:extLst>
                  <a:ext uri="{FF2B5EF4-FFF2-40B4-BE49-F238E27FC236}">
                    <a16:creationId xmlns:a16="http://schemas.microsoft.com/office/drawing/2014/main" id="{D97AA884-D33B-AA5D-AD4F-AC40A4173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" y="1604"/>
                <a:ext cx="169" cy="547"/>
              </a:xfrm>
              <a:custGeom>
                <a:avLst/>
                <a:gdLst/>
                <a:ahLst/>
                <a:cxnLst>
                  <a:cxn ang="0">
                    <a:pos x="166" y="0"/>
                  </a:cxn>
                  <a:cxn ang="0">
                    <a:pos x="168" y="297"/>
                  </a:cxn>
                  <a:cxn ang="0">
                    <a:pos x="166" y="516"/>
                  </a:cxn>
                  <a:cxn ang="0">
                    <a:pos x="116" y="526"/>
                  </a:cxn>
                  <a:cxn ang="0">
                    <a:pos x="109" y="347"/>
                  </a:cxn>
                  <a:cxn ang="0">
                    <a:pos x="114" y="329"/>
                  </a:cxn>
                  <a:cxn ang="0">
                    <a:pos x="109" y="320"/>
                  </a:cxn>
                  <a:cxn ang="0">
                    <a:pos x="109" y="210"/>
                  </a:cxn>
                  <a:cxn ang="0">
                    <a:pos x="97" y="244"/>
                  </a:cxn>
                  <a:cxn ang="0">
                    <a:pos x="69" y="393"/>
                  </a:cxn>
                  <a:cxn ang="0">
                    <a:pos x="43" y="546"/>
                  </a:cxn>
                  <a:cxn ang="0">
                    <a:pos x="0" y="546"/>
                  </a:cxn>
                  <a:cxn ang="0">
                    <a:pos x="20" y="341"/>
                  </a:cxn>
                  <a:cxn ang="0">
                    <a:pos x="27" y="168"/>
                  </a:cxn>
                  <a:cxn ang="0">
                    <a:pos x="23" y="4"/>
                  </a:cxn>
                  <a:cxn ang="0">
                    <a:pos x="166" y="0"/>
                  </a:cxn>
                </a:cxnLst>
                <a:rect l="0" t="0" r="r" b="b"/>
                <a:pathLst>
                  <a:path w="169" h="547">
                    <a:moveTo>
                      <a:pt x="166" y="0"/>
                    </a:moveTo>
                    <a:lnTo>
                      <a:pt x="168" y="297"/>
                    </a:lnTo>
                    <a:lnTo>
                      <a:pt x="166" y="516"/>
                    </a:lnTo>
                    <a:lnTo>
                      <a:pt x="116" y="526"/>
                    </a:lnTo>
                    <a:lnTo>
                      <a:pt x="109" y="347"/>
                    </a:lnTo>
                    <a:lnTo>
                      <a:pt x="114" y="329"/>
                    </a:lnTo>
                    <a:lnTo>
                      <a:pt x="109" y="320"/>
                    </a:lnTo>
                    <a:lnTo>
                      <a:pt x="109" y="210"/>
                    </a:lnTo>
                    <a:lnTo>
                      <a:pt x="97" y="244"/>
                    </a:lnTo>
                    <a:lnTo>
                      <a:pt x="69" y="393"/>
                    </a:lnTo>
                    <a:lnTo>
                      <a:pt x="43" y="546"/>
                    </a:lnTo>
                    <a:lnTo>
                      <a:pt x="0" y="546"/>
                    </a:lnTo>
                    <a:lnTo>
                      <a:pt x="20" y="341"/>
                    </a:lnTo>
                    <a:lnTo>
                      <a:pt x="27" y="168"/>
                    </a:lnTo>
                    <a:lnTo>
                      <a:pt x="23" y="4"/>
                    </a:lnTo>
                    <a:lnTo>
                      <a:pt x="166" y="0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42CE932-098B-93E5-8669-4DE005DA6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1350"/>
                <a:ext cx="218" cy="415"/>
              </a:xfrm>
              <a:custGeom>
                <a:avLst/>
                <a:gdLst/>
                <a:ahLst/>
                <a:cxnLst>
                  <a:cxn ang="0">
                    <a:pos x="145" y="5"/>
                  </a:cxn>
                  <a:cxn ang="0">
                    <a:pos x="211" y="55"/>
                  </a:cxn>
                  <a:cxn ang="0">
                    <a:pos x="216" y="188"/>
                  </a:cxn>
                  <a:cxn ang="0">
                    <a:pos x="217" y="255"/>
                  </a:cxn>
                  <a:cxn ang="0">
                    <a:pos x="212" y="414"/>
                  </a:cxn>
                  <a:cxn ang="0">
                    <a:pos x="197" y="414"/>
                  </a:cxn>
                  <a:cxn ang="0">
                    <a:pos x="191" y="251"/>
                  </a:cxn>
                  <a:cxn ang="0">
                    <a:pos x="51" y="251"/>
                  </a:cxn>
                  <a:cxn ang="0">
                    <a:pos x="47" y="211"/>
                  </a:cxn>
                  <a:cxn ang="0">
                    <a:pos x="44" y="239"/>
                  </a:cxn>
                  <a:cxn ang="0">
                    <a:pos x="52" y="301"/>
                  </a:cxn>
                  <a:cxn ang="0">
                    <a:pos x="62" y="393"/>
                  </a:cxn>
                  <a:cxn ang="0">
                    <a:pos x="39" y="399"/>
                  </a:cxn>
                  <a:cxn ang="0">
                    <a:pos x="0" y="236"/>
                  </a:cxn>
                  <a:cxn ang="0">
                    <a:pos x="24" y="46"/>
                  </a:cxn>
                  <a:cxn ang="0">
                    <a:pos x="99" y="0"/>
                  </a:cxn>
                  <a:cxn ang="0">
                    <a:pos x="131" y="21"/>
                  </a:cxn>
                  <a:cxn ang="0">
                    <a:pos x="145" y="5"/>
                  </a:cxn>
                </a:cxnLst>
                <a:rect l="0" t="0" r="r" b="b"/>
                <a:pathLst>
                  <a:path w="218" h="415">
                    <a:moveTo>
                      <a:pt x="145" y="5"/>
                    </a:moveTo>
                    <a:lnTo>
                      <a:pt x="211" y="55"/>
                    </a:lnTo>
                    <a:lnTo>
                      <a:pt x="216" y="188"/>
                    </a:lnTo>
                    <a:lnTo>
                      <a:pt x="217" y="255"/>
                    </a:lnTo>
                    <a:lnTo>
                      <a:pt x="212" y="414"/>
                    </a:lnTo>
                    <a:lnTo>
                      <a:pt x="197" y="414"/>
                    </a:lnTo>
                    <a:lnTo>
                      <a:pt x="191" y="251"/>
                    </a:lnTo>
                    <a:lnTo>
                      <a:pt x="51" y="251"/>
                    </a:lnTo>
                    <a:lnTo>
                      <a:pt x="47" y="211"/>
                    </a:lnTo>
                    <a:lnTo>
                      <a:pt x="44" y="239"/>
                    </a:lnTo>
                    <a:lnTo>
                      <a:pt x="52" y="301"/>
                    </a:lnTo>
                    <a:lnTo>
                      <a:pt x="62" y="393"/>
                    </a:lnTo>
                    <a:lnTo>
                      <a:pt x="39" y="399"/>
                    </a:lnTo>
                    <a:lnTo>
                      <a:pt x="0" y="236"/>
                    </a:lnTo>
                    <a:lnTo>
                      <a:pt x="24" y="46"/>
                    </a:lnTo>
                    <a:lnTo>
                      <a:pt x="99" y="0"/>
                    </a:lnTo>
                    <a:lnTo>
                      <a:pt x="131" y="21"/>
                    </a:lnTo>
                    <a:lnTo>
                      <a:pt x="145" y="5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44" name="Freeform 85">
                <a:extLst>
                  <a:ext uri="{FF2B5EF4-FFF2-40B4-BE49-F238E27FC236}">
                    <a16:creationId xmlns:a16="http://schemas.microsoft.com/office/drawing/2014/main" id="{FB851FDB-65D9-28F3-A375-DB1CBF494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" y="1748"/>
                <a:ext cx="25" cy="64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4" y="33"/>
                  </a:cxn>
                  <a:cxn ang="0">
                    <a:pos x="11" y="63"/>
                  </a:cxn>
                  <a:cxn ang="0">
                    <a:pos x="7" y="59"/>
                  </a:cxn>
                  <a:cxn ang="0">
                    <a:pos x="0" y="57"/>
                  </a:cxn>
                  <a:cxn ang="0">
                    <a:pos x="3" y="47"/>
                  </a:cxn>
                  <a:cxn ang="0">
                    <a:pos x="4" y="35"/>
                  </a:cxn>
                  <a:cxn ang="0">
                    <a:pos x="0" y="23"/>
                  </a:cxn>
                  <a:cxn ang="0">
                    <a:pos x="3" y="3"/>
                  </a:cxn>
                  <a:cxn ang="0">
                    <a:pos x="17" y="0"/>
                  </a:cxn>
                </a:cxnLst>
                <a:rect l="0" t="0" r="r" b="b"/>
                <a:pathLst>
                  <a:path w="25" h="64">
                    <a:moveTo>
                      <a:pt x="17" y="0"/>
                    </a:moveTo>
                    <a:lnTo>
                      <a:pt x="24" y="33"/>
                    </a:lnTo>
                    <a:lnTo>
                      <a:pt x="11" y="63"/>
                    </a:lnTo>
                    <a:lnTo>
                      <a:pt x="7" y="59"/>
                    </a:lnTo>
                    <a:lnTo>
                      <a:pt x="0" y="57"/>
                    </a:lnTo>
                    <a:lnTo>
                      <a:pt x="3" y="47"/>
                    </a:lnTo>
                    <a:lnTo>
                      <a:pt x="4" y="35"/>
                    </a:lnTo>
                    <a:lnTo>
                      <a:pt x="0" y="23"/>
                    </a:lnTo>
                    <a:lnTo>
                      <a:pt x="3" y="3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FF7F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grpSp>
            <p:nvGrpSpPr>
              <p:cNvPr id="46" name="Group 86">
                <a:extLst>
                  <a:ext uri="{FF2B5EF4-FFF2-40B4-BE49-F238E27FC236}">
                    <a16:creationId xmlns:a16="http://schemas.microsoft.com/office/drawing/2014/main" id="{E2B51F13-768B-EB01-B431-FF8D455A6E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1358"/>
                <a:ext cx="146" cy="262"/>
                <a:chOff x="198" y="1358"/>
                <a:chExt cx="146" cy="262"/>
              </a:xfrm>
            </p:grpSpPr>
            <p:grpSp>
              <p:nvGrpSpPr>
                <p:cNvPr id="64" name="Group 87">
                  <a:extLst>
                    <a:ext uri="{FF2B5EF4-FFF2-40B4-BE49-F238E27FC236}">
                      <a16:creationId xmlns:a16="http://schemas.microsoft.com/office/drawing/2014/main" id="{5DB7571A-A0F8-1808-E377-314CB250FE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" y="1358"/>
                  <a:ext cx="146" cy="262"/>
                  <a:chOff x="198" y="1358"/>
                  <a:chExt cx="146" cy="262"/>
                </a:xfrm>
              </p:grpSpPr>
              <p:grpSp>
                <p:nvGrpSpPr>
                  <p:cNvPr id="66" name="Group 88">
                    <a:extLst>
                      <a:ext uri="{FF2B5EF4-FFF2-40B4-BE49-F238E27FC236}">
                        <a16:creationId xmlns:a16="http://schemas.microsoft.com/office/drawing/2014/main" id="{AA60DB07-3BE9-5221-15AD-3EFF505A4E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" y="1608"/>
                    <a:ext cx="146" cy="12"/>
                    <a:chOff x="198" y="1608"/>
                    <a:chExt cx="146" cy="12"/>
                  </a:xfrm>
                </p:grpSpPr>
                <p:sp>
                  <p:nvSpPr>
                    <p:cNvPr id="68" name="Line 89">
                      <a:extLst>
                        <a:ext uri="{FF2B5EF4-FFF2-40B4-BE49-F238E27FC236}">
                          <a16:creationId xmlns:a16="http://schemas.microsoft.com/office/drawing/2014/main" id="{17A071C8-A23B-198E-49B2-A53EA7159D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" y="1620"/>
                      <a:ext cx="14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 sz="1600"/>
                    </a:p>
                  </p:txBody>
                </p:sp>
                <p:sp>
                  <p:nvSpPr>
                    <p:cNvPr id="69" name="Line 90">
                      <a:extLst>
                        <a:ext uri="{FF2B5EF4-FFF2-40B4-BE49-F238E27FC236}">
                          <a16:creationId xmlns:a16="http://schemas.microsoft.com/office/drawing/2014/main" id="{1CA76D1B-B1EA-3CA2-405C-AFE56F45205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" y="1608"/>
                      <a:ext cx="14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 sz="1600"/>
                    </a:p>
                  </p:txBody>
                </p:sp>
              </p:grpSp>
              <p:sp>
                <p:nvSpPr>
                  <p:cNvPr id="67" name="Freeform 91">
                    <a:extLst>
                      <a:ext uri="{FF2B5EF4-FFF2-40B4-BE49-F238E27FC236}">
                        <a16:creationId xmlns:a16="http://schemas.microsoft.com/office/drawing/2014/main" id="{FAAD71D9-DBE1-3BE7-6254-11E4E50A4F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" y="1358"/>
                    <a:ext cx="68" cy="39"/>
                  </a:xfrm>
                  <a:custGeom>
                    <a:avLst/>
                    <a:gdLst/>
                    <a:ahLst/>
                    <a:cxnLst>
                      <a:cxn ang="0">
                        <a:pos x="67" y="5"/>
                      </a:cxn>
                      <a:cxn ang="0">
                        <a:pos x="64" y="38"/>
                      </a:cxn>
                      <a:cxn ang="0">
                        <a:pos x="46" y="14"/>
                      </a:cxn>
                      <a:cxn ang="0">
                        <a:pos x="33" y="3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8" h="39">
                        <a:moveTo>
                          <a:pt x="67" y="5"/>
                        </a:moveTo>
                        <a:lnTo>
                          <a:pt x="64" y="38"/>
                        </a:lnTo>
                        <a:lnTo>
                          <a:pt x="46" y="14"/>
                        </a:lnTo>
                        <a:lnTo>
                          <a:pt x="33" y="3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</p:grpSp>
            <p:sp>
              <p:nvSpPr>
                <p:cNvPr id="65" name="Line 92">
                  <a:extLst>
                    <a:ext uri="{FF2B5EF4-FFF2-40B4-BE49-F238E27FC236}">
                      <a16:creationId xmlns:a16="http://schemas.microsoft.com/office/drawing/2014/main" id="{C54FCE2C-CDD6-BE3B-0F67-F800F0DF47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" y="1376"/>
                  <a:ext cx="0" cy="2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s-ES" sz="1600"/>
                </a:p>
              </p:txBody>
            </p:sp>
          </p:grpSp>
          <p:grpSp>
            <p:nvGrpSpPr>
              <p:cNvPr id="48" name="Group 93">
                <a:extLst>
                  <a:ext uri="{FF2B5EF4-FFF2-40B4-BE49-F238E27FC236}">
                    <a16:creationId xmlns:a16="http://schemas.microsoft.com/office/drawing/2014/main" id="{5F4FF338-D731-F7C4-50B1-06052AE0C6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" y="1223"/>
                <a:ext cx="90" cy="142"/>
                <a:chOff x="229" y="1223"/>
                <a:chExt cx="90" cy="142"/>
              </a:xfrm>
            </p:grpSpPr>
            <p:grpSp>
              <p:nvGrpSpPr>
                <p:cNvPr id="56" name="Group 94">
                  <a:extLst>
                    <a:ext uri="{FF2B5EF4-FFF2-40B4-BE49-F238E27FC236}">
                      <a16:creationId xmlns:a16="http://schemas.microsoft.com/office/drawing/2014/main" id="{AB1E0173-4AD1-1F2C-2744-0137214778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4" y="1231"/>
                  <a:ext cx="85" cy="134"/>
                  <a:chOff x="234" y="1231"/>
                  <a:chExt cx="85" cy="134"/>
                </a:xfrm>
              </p:grpSpPr>
              <p:sp>
                <p:nvSpPr>
                  <p:cNvPr id="60" name="Freeform 95">
                    <a:extLst>
                      <a:ext uri="{FF2B5EF4-FFF2-40B4-BE49-F238E27FC236}">
                        <a16:creationId xmlns:a16="http://schemas.microsoft.com/office/drawing/2014/main" id="{649E6EC9-2976-B2BC-1BA5-30BA27A141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" y="1231"/>
                    <a:ext cx="79" cy="134"/>
                  </a:xfrm>
                  <a:custGeom>
                    <a:avLst/>
                    <a:gdLst/>
                    <a:ahLst/>
                    <a:cxnLst>
                      <a:cxn ang="0">
                        <a:pos x="75" y="24"/>
                      </a:cxn>
                      <a:cxn ang="0">
                        <a:pos x="77" y="37"/>
                      </a:cxn>
                      <a:cxn ang="0">
                        <a:pos x="78" y="42"/>
                      </a:cxn>
                      <a:cxn ang="0">
                        <a:pos x="75" y="47"/>
                      </a:cxn>
                      <a:cxn ang="0">
                        <a:pos x="78" y="58"/>
                      </a:cxn>
                      <a:cxn ang="0">
                        <a:pos x="76" y="73"/>
                      </a:cxn>
                      <a:cxn ang="0">
                        <a:pos x="75" y="81"/>
                      </a:cxn>
                      <a:cxn ang="0">
                        <a:pos x="72" y="88"/>
                      </a:cxn>
                      <a:cxn ang="0">
                        <a:pos x="70" y="95"/>
                      </a:cxn>
                      <a:cxn ang="0">
                        <a:pos x="68" y="104"/>
                      </a:cxn>
                      <a:cxn ang="0">
                        <a:pos x="61" y="106"/>
                      </a:cxn>
                      <a:cxn ang="0">
                        <a:pos x="55" y="108"/>
                      </a:cxn>
                      <a:cxn ang="0">
                        <a:pos x="55" y="113"/>
                      </a:cxn>
                      <a:cxn ang="0">
                        <a:pos x="56" y="118"/>
                      </a:cxn>
                      <a:cxn ang="0">
                        <a:pos x="43" y="133"/>
                      </a:cxn>
                      <a:cxn ang="0">
                        <a:pos x="12" y="113"/>
                      </a:cxn>
                      <a:cxn ang="0">
                        <a:pos x="10" y="76"/>
                      </a:cxn>
                      <a:cxn ang="0">
                        <a:pos x="6" y="66"/>
                      </a:cxn>
                      <a:cxn ang="0">
                        <a:pos x="3" y="58"/>
                      </a:cxn>
                      <a:cxn ang="0">
                        <a:pos x="1" y="47"/>
                      </a:cxn>
                      <a:cxn ang="0">
                        <a:pos x="0" y="39"/>
                      </a:cxn>
                      <a:cxn ang="0">
                        <a:pos x="0" y="31"/>
                      </a:cxn>
                      <a:cxn ang="0">
                        <a:pos x="1" y="23"/>
                      </a:cxn>
                      <a:cxn ang="0">
                        <a:pos x="3" y="16"/>
                      </a:cxn>
                      <a:cxn ang="0">
                        <a:pos x="7" y="10"/>
                      </a:cxn>
                      <a:cxn ang="0">
                        <a:pos x="12" y="6"/>
                      </a:cxn>
                      <a:cxn ang="0">
                        <a:pos x="16" y="4"/>
                      </a:cxn>
                      <a:cxn ang="0">
                        <a:pos x="23" y="2"/>
                      </a:cxn>
                      <a:cxn ang="0">
                        <a:pos x="30" y="0"/>
                      </a:cxn>
                      <a:cxn ang="0">
                        <a:pos x="40" y="0"/>
                      </a:cxn>
                      <a:cxn ang="0">
                        <a:pos x="49" y="0"/>
                      </a:cxn>
                      <a:cxn ang="0">
                        <a:pos x="58" y="3"/>
                      </a:cxn>
                      <a:cxn ang="0">
                        <a:pos x="64" y="7"/>
                      </a:cxn>
                      <a:cxn ang="0">
                        <a:pos x="69" y="10"/>
                      </a:cxn>
                      <a:cxn ang="0">
                        <a:pos x="72" y="16"/>
                      </a:cxn>
                      <a:cxn ang="0">
                        <a:pos x="75" y="24"/>
                      </a:cxn>
                    </a:cxnLst>
                    <a:rect l="0" t="0" r="r" b="b"/>
                    <a:pathLst>
                      <a:path w="79" h="134">
                        <a:moveTo>
                          <a:pt x="75" y="24"/>
                        </a:moveTo>
                        <a:lnTo>
                          <a:pt x="77" y="37"/>
                        </a:lnTo>
                        <a:lnTo>
                          <a:pt x="78" y="42"/>
                        </a:lnTo>
                        <a:lnTo>
                          <a:pt x="75" y="47"/>
                        </a:lnTo>
                        <a:lnTo>
                          <a:pt x="78" y="58"/>
                        </a:lnTo>
                        <a:lnTo>
                          <a:pt x="76" y="73"/>
                        </a:lnTo>
                        <a:lnTo>
                          <a:pt x="75" y="81"/>
                        </a:lnTo>
                        <a:lnTo>
                          <a:pt x="72" y="88"/>
                        </a:lnTo>
                        <a:lnTo>
                          <a:pt x="70" y="95"/>
                        </a:lnTo>
                        <a:lnTo>
                          <a:pt x="68" y="104"/>
                        </a:lnTo>
                        <a:lnTo>
                          <a:pt x="61" y="106"/>
                        </a:lnTo>
                        <a:lnTo>
                          <a:pt x="55" y="108"/>
                        </a:lnTo>
                        <a:lnTo>
                          <a:pt x="55" y="113"/>
                        </a:lnTo>
                        <a:lnTo>
                          <a:pt x="56" y="118"/>
                        </a:lnTo>
                        <a:lnTo>
                          <a:pt x="43" y="133"/>
                        </a:lnTo>
                        <a:lnTo>
                          <a:pt x="12" y="113"/>
                        </a:lnTo>
                        <a:lnTo>
                          <a:pt x="10" y="76"/>
                        </a:lnTo>
                        <a:lnTo>
                          <a:pt x="6" y="66"/>
                        </a:lnTo>
                        <a:lnTo>
                          <a:pt x="3" y="58"/>
                        </a:lnTo>
                        <a:lnTo>
                          <a:pt x="1" y="47"/>
                        </a:lnTo>
                        <a:lnTo>
                          <a:pt x="0" y="39"/>
                        </a:lnTo>
                        <a:lnTo>
                          <a:pt x="0" y="31"/>
                        </a:lnTo>
                        <a:lnTo>
                          <a:pt x="1" y="23"/>
                        </a:lnTo>
                        <a:lnTo>
                          <a:pt x="3" y="16"/>
                        </a:lnTo>
                        <a:lnTo>
                          <a:pt x="7" y="10"/>
                        </a:lnTo>
                        <a:lnTo>
                          <a:pt x="12" y="6"/>
                        </a:lnTo>
                        <a:lnTo>
                          <a:pt x="16" y="4"/>
                        </a:lnTo>
                        <a:lnTo>
                          <a:pt x="23" y="2"/>
                        </a:lnTo>
                        <a:lnTo>
                          <a:pt x="30" y="0"/>
                        </a:lnTo>
                        <a:lnTo>
                          <a:pt x="40" y="0"/>
                        </a:lnTo>
                        <a:lnTo>
                          <a:pt x="49" y="0"/>
                        </a:lnTo>
                        <a:lnTo>
                          <a:pt x="58" y="3"/>
                        </a:lnTo>
                        <a:lnTo>
                          <a:pt x="64" y="7"/>
                        </a:lnTo>
                        <a:lnTo>
                          <a:pt x="69" y="10"/>
                        </a:lnTo>
                        <a:lnTo>
                          <a:pt x="72" y="16"/>
                        </a:lnTo>
                        <a:lnTo>
                          <a:pt x="75" y="24"/>
                        </a:lnTo>
                      </a:path>
                    </a:pathLst>
                  </a:custGeom>
                  <a:solidFill>
                    <a:srgbClr val="FF7F3F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61" name="Freeform 96">
                    <a:extLst>
                      <a:ext uri="{FF2B5EF4-FFF2-40B4-BE49-F238E27FC236}">
                        <a16:creationId xmlns:a16="http://schemas.microsoft.com/office/drawing/2014/main" id="{F60BFD52-4FEF-1521-7ED1-0C54871D0D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" y="1278"/>
                    <a:ext cx="23" cy="27"/>
                  </a:xfrm>
                  <a:custGeom>
                    <a:avLst/>
                    <a:gdLst/>
                    <a:ahLst/>
                    <a:cxnLst>
                      <a:cxn ang="0">
                        <a:pos x="19" y="2"/>
                      </a:cxn>
                      <a:cxn ang="0">
                        <a:pos x="15" y="1"/>
                      </a:cxn>
                      <a:cxn ang="0">
                        <a:pos x="8" y="0"/>
                      </a:cxn>
                      <a:cxn ang="0">
                        <a:pos x="4" y="2"/>
                      </a:cxn>
                      <a:cxn ang="0">
                        <a:pos x="2" y="2"/>
                      </a:cxn>
                      <a:cxn ang="0">
                        <a:pos x="2" y="5"/>
                      </a:cxn>
                      <a:cxn ang="0">
                        <a:pos x="0" y="5"/>
                      </a:cxn>
                      <a:cxn ang="0">
                        <a:pos x="10" y="6"/>
                      </a:cxn>
                      <a:cxn ang="0">
                        <a:pos x="9" y="7"/>
                      </a:cxn>
                      <a:cxn ang="0">
                        <a:pos x="4" y="8"/>
                      </a:cxn>
                      <a:cxn ang="0">
                        <a:pos x="15" y="8"/>
                      </a:cxn>
                      <a:cxn ang="0">
                        <a:pos x="18" y="8"/>
                      </a:cxn>
                      <a:cxn ang="0">
                        <a:pos x="20" y="21"/>
                      </a:cxn>
                      <a:cxn ang="0">
                        <a:pos x="18" y="24"/>
                      </a:cxn>
                      <a:cxn ang="0">
                        <a:pos x="18" y="26"/>
                      </a:cxn>
                      <a:cxn ang="0">
                        <a:pos x="22" y="22"/>
                      </a:cxn>
                      <a:cxn ang="0">
                        <a:pos x="19" y="6"/>
                      </a:cxn>
                      <a:cxn ang="0">
                        <a:pos x="19" y="2"/>
                      </a:cxn>
                    </a:cxnLst>
                    <a:rect l="0" t="0" r="r" b="b"/>
                    <a:pathLst>
                      <a:path w="23" h="27">
                        <a:moveTo>
                          <a:pt x="19" y="2"/>
                        </a:moveTo>
                        <a:lnTo>
                          <a:pt x="15" y="1"/>
                        </a:lnTo>
                        <a:lnTo>
                          <a:pt x="8" y="0"/>
                        </a:lnTo>
                        <a:lnTo>
                          <a:pt x="4" y="2"/>
                        </a:lnTo>
                        <a:lnTo>
                          <a:pt x="2" y="2"/>
                        </a:lnTo>
                        <a:lnTo>
                          <a:pt x="2" y="5"/>
                        </a:lnTo>
                        <a:lnTo>
                          <a:pt x="0" y="5"/>
                        </a:lnTo>
                        <a:lnTo>
                          <a:pt x="10" y="6"/>
                        </a:lnTo>
                        <a:lnTo>
                          <a:pt x="9" y="7"/>
                        </a:lnTo>
                        <a:lnTo>
                          <a:pt x="4" y="8"/>
                        </a:lnTo>
                        <a:lnTo>
                          <a:pt x="15" y="8"/>
                        </a:lnTo>
                        <a:lnTo>
                          <a:pt x="18" y="8"/>
                        </a:lnTo>
                        <a:lnTo>
                          <a:pt x="20" y="21"/>
                        </a:lnTo>
                        <a:lnTo>
                          <a:pt x="18" y="24"/>
                        </a:lnTo>
                        <a:lnTo>
                          <a:pt x="18" y="26"/>
                        </a:lnTo>
                        <a:lnTo>
                          <a:pt x="22" y="22"/>
                        </a:lnTo>
                        <a:lnTo>
                          <a:pt x="19" y="6"/>
                        </a:lnTo>
                        <a:lnTo>
                          <a:pt x="19" y="2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62" name="Freeform 97">
                    <a:extLst>
                      <a:ext uri="{FF2B5EF4-FFF2-40B4-BE49-F238E27FC236}">
                        <a16:creationId xmlns:a16="http://schemas.microsoft.com/office/drawing/2014/main" id="{C361BCD9-9AA6-734D-F53A-E7BDBD54A4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" y="1279"/>
                    <a:ext cx="17" cy="17"/>
                  </a:xfrm>
                  <a:custGeom>
                    <a:avLst/>
                    <a:gdLst/>
                    <a:ahLst/>
                    <a:cxnLst>
                      <a:cxn ang="0">
                        <a:pos x="2" y="5"/>
                      </a:cxn>
                      <a:cxn ang="0">
                        <a:pos x="10" y="0"/>
                      </a:cxn>
                      <a:cxn ang="0">
                        <a:pos x="14" y="0"/>
                      </a:cxn>
                      <a:cxn ang="0">
                        <a:pos x="14" y="5"/>
                      </a:cxn>
                      <a:cxn ang="0">
                        <a:pos x="16" y="10"/>
                      </a:cxn>
                      <a:cxn ang="0">
                        <a:pos x="10" y="10"/>
                      </a:cxn>
                      <a:cxn ang="0">
                        <a:pos x="6" y="10"/>
                      </a:cxn>
                      <a:cxn ang="0">
                        <a:pos x="12" y="16"/>
                      </a:cxn>
                      <a:cxn ang="0">
                        <a:pos x="14" y="16"/>
                      </a:cxn>
                      <a:cxn ang="0">
                        <a:pos x="4" y="16"/>
                      </a:cxn>
                      <a:cxn ang="0">
                        <a:pos x="0" y="10"/>
                      </a:cxn>
                      <a:cxn ang="0">
                        <a:pos x="2" y="5"/>
                      </a:cxn>
                    </a:cxnLst>
                    <a:rect l="0" t="0" r="r" b="b"/>
                    <a:pathLst>
                      <a:path w="17" h="17">
                        <a:moveTo>
                          <a:pt x="2" y="5"/>
                        </a:moveTo>
                        <a:lnTo>
                          <a:pt x="10" y="0"/>
                        </a:lnTo>
                        <a:lnTo>
                          <a:pt x="14" y="0"/>
                        </a:lnTo>
                        <a:lnTo>
                          <a:pt x="14" y="5"/>
                        </a:lnTo>
                        <a:lnTo>
                          <a:pt x="16" y="10"/>
                        </a:lnTo>
                        <a:lnTo>
                          <a:pt x="10" y="10"/>
                        </a:lnTo>
                        <a:lnTo>
                          <a:pt x="6" y="10"/>
                        </a:lnTo>
                        <a:lnTo>
                          <a:pt x="12" y="16"/>
                        </a:lnTo>
                        <a:lnTo>
                          <a:pt x="14" y="16"/>
                        </a:lnTo>
                        <a:lnTo>
                          <a:pt x="4" y="16"/>
                        </a:lnTo>
                        <a:lnTo>
                          <a:pt x="0" y="10"/>
                        </a:lnTo>
                        <a:lnTo>
                          <a:pt x="2" y="5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63" name="Freeform 98">
                    <a:extLst>
                      <a:ext uri="{FF2B5EF4-FFF2-40B4-BE49-F238E27FC236}">
                        <a16:creationId xmlns:a16="http://schemas.microsoft.com/office/drawing/2014/main" id="{E21EC50C-61BA-82CE-D7AF-E4BF5A4C24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" y="1307"/>
                    <a:ext cx="35" cy="37"/>
                  </a:xfrm>
                  <a:custGeom>
                    <a:avLst/>
                    <a:gdLst/>
                    <a:ahLst/>
                    <a:cxnLst>
                      <a:cxn ang="0">
                        <a:pos x="6" y="10"/>
                      </a:cxn>
                      <a:cxn ang="0">
                        <a:pos x="9" y="19"/>
                      </a:cxn>
                      <a:cxn ang="0">
                        <a:pos x="34" y="31"/>
                      </a:cxn>
                      <a:cxn ang="0">
                        <a:pos x="21" y="28"/>
                      </a:cxn>
                      <a:cxn ang="0">
                        <a:pos x="15" y="26"/>
                      </a:cxn>
                      <a:cxn ang="0">
                        <a:pos x="9" y="28"/>
                      </a:cxn>
                      <a:cxn ang="0">
                        <a:pos x="3" y="29"/>
                      </a:cxn>
                      <a:cxn ang="0">
                        <a:pos x="1" y="36"/>
                      </a:cxn>
                      <a:cxn ang="0">
                        <a:pos x="0" y="11"/>
                      </a:cxn>
                      <a:cxn ang="0">
                        <a:pos x="1" y="6"/>
                      </a:cxn>
                      <a:cxn ang="0">
                        <a:pos x="5" y="0"/>
                      </a:cxn>
                      <a:cxn ang="0">
                        <a:pos x="6" y="10"/>
                      </a:cxn>
                    </a:cxnLst>
                    <a:rect l="0" t="0" r="r" b="b"/>
                    <a:pathLst>
                      <a:path w="35" h="37">
                        <a:moveTo>
                          <a:pt x="6" y="10"/>
                        </a:moveTo>
                        <a:lnTo>
                          <a:pt x="9" y="19"/>
                        </a:lnTo>
                        <a:lnTo>
                          <a:pt x="34" y="31"/>
                        </a:lnTo>
                        <a:lnTo>
                          <a:pt x="21" y="28"/>
                        </a:lnTo>
                        <a:lnTo>
                          <a:pt x="15" y="26"/>
                        </a:lnTo>
                        <a:lnTo>
                          <a:pt x="9" y="28"/>
                        </a:lnTo>
                        <a:lnTo>
                          <a:pt x="3" y="29"/>
                        </a:lnTo>
                        <a:lnTo>
                          <a:pt x="1" y="36"/>
                        </a:lnTo>
                        <a:lnTo>
                          <a:pt x="0" y="11"/>
                        </a:lnTo>
                        <a:lnTo>
                          <a:pt x="1" y="6"/>
                        </a:lnTo>
                        <a:lnTo>
                          <a:pt x="5" y="0"/>
                        </a:lnTo>
                        <a:lnTo>
                          <a:pt x="6" y="10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</p:grpSp>
            <p:sp>
              <p:nvSpPr>
                <p:cNvPr id="58" name="Freeform 99">
                  <a:extLst>
                    <a:ext uri="{FF2B5EF4-FFF2-40B4-BE49-F238E27FC236}">
                      <a16:creationId xmlns:a16="http://schemas.microsoft.com/office/drawing/2014/main" id="{8668F9ED-8603-312F-6C69-947CF7EB0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" y="1223"/>
                  <a:ext cx="86" cy="96"/>
                </a:xfrm>
                <a:custGeom>
                  <a:avLst/>
                  <a:gdLst/>
                  <a:ahLst/>
                  <a:cxnLst>
                    <a:cxn ang="0">
                      <a:pos x="70" y="8"/>
                    </a:cxn>
                    <a:cxn ang="0">
                      <a:pos x="63" y="5"/>
                    </a:cxn>
                    <a:cxn ang="0">
                      <a:pos x="57" y="3"/>
                    </a:cxn>
                    <a:cxn ang="0">
                      <a:pos x="47" y="0"/>
                    </a:cxn>
                    <a:cxn ang="0">
                      <a:pos x="40" y="0"/>
                    </a:cxn>
                    <a:cxn ang="0">
                      <a:pos x="31" y="0"/>
                    </a:cxn>
                    <a:cxn ang="0">
                      <a:pos x="23" y="2"/>
                    </a:cxn>
                    <a:cxn ang="0">
                      <a:pos x="17" y="2"/>
                    </a:cxn>
                    <a:cxn ang="0">
                      <a:pos x="13" y="4"/>
                    </a:cxn>
                    <a:cxn ang="0">
                      <a:pos x="7" y="8"/>
                    </a:cxn>
                    <a:cxn ang="0">
                      <a:pos x="3" y="13"/>
                    </a:cxn>
                    <a:cxn ang="0">
                      <a:pos x="3" y="20"/>
                    </a:cxn>
                    <a:cxn ang="0">
                      <a:pos x="2" y="30"/>
                    </a:cxn>
                    <a:cxn ang="0">
                      <a:pos x="0" y="42"/>
                    </a:cxn>
                    <a:cxn ang="0">
                      <a:pos x="1" y="53"/>
                    </a:cxn>
                    <a:cxn ang="0">
                      <a:pos x="3" y="62"/>
                    </a:cxn>
                    <a:cxn ang="0">
                      <a:pos x="6" y="71"/>
                    </a:cxn>
                    <a:cxn ang="0">
                      <a:pos x="8" y="77"/>
                    </a:cxn>
                    <a:cxn ang="0">
                      <a:pos x="10" y="83"/>
                    </a:cxn>
                    <a:cxn ang="0">
                      <a:pos x="13" y="89"/>
                    </a:cxn>
                    <a:cxn ang="0">
                      <a:pos x="16" y="95"/>
                    </a:cxn>
                    <a:cxn ang="0">
                      <a:pos x="19" y="95"/>
                    </a:cxn>
                    <a:cxn ang="0">
                      <a:pos x="17" y="87"/>
                    </a:cxn>
                    <a:cxn ang="0">
                      <a:pos x="20" y="81"/>
                    </a:cxn>
                    <a:cxn ang="0">
                      <a:pos x="21" y="77"/>
                    </a:cxn>
                    <a:cxn ang="0">
                      <a:pos x="19" y="72"/>
                    </a:cxn>
                    <a:cxn ang="0">
                      <a:pos x="17" y="62"/>
                    </a:cxn>
                    <a:cxn ang="0">
                      <a:pos x="20" y="60"/>
                    </a:cxn>
                    <a:cxn ang="0">
                      <a:pos x="24" y="65"/>
                    </a:cxn>
                    <a:cxn ang="0">
                      <a:pos x="27" y="69"/>
                    </a:cxn>
                    <a:cxn ang="0">
                      <a:pos x="27" y="60"/>
                    </a:cxn>
                    <a:cxn ang="0">
                      <a:pos x="28" y="49"/>
                    </a:cxn>
                    <a:cxn ang="0">
                      <a:pos x="28" y="36"/>
                    </a:cxn>
                    <a:cxn ang="0">
                      <a:pos x="29" y="30"/>
                    </a:cxn>
                    <a:cxn ang="0">
                      <a:pos x="26" y="27"/>
                    </a:cxn>
                    <a:cxn ang="0">
                      <a:pos x="31" y="29"/>
                    </a:cxn>
                    <a:cxn ang="0">
                      <a:pos x="36" y="30"/>
                    </a:cxn>
                    <a:cxn ang="0">
                      <a:pos x="41" y="31"/>
                    </a:cxn>
                    <a:cxn ang="0">
                      <a:pos x="49" y="32"/>
                    </a:cxn>
                    <a:cxn ang="0">
                      <a:pos x="55" y="34"/>
                    </a:cxn>
                    <a:cxn ang="0">
                      <a:pos x="47" y="30"/>
                    </a:cxn>
                    <a:cxn ang="0">
                      <a:pos x="51" y="30"/>
                    </a:cxn>
                    <a:cxn ang="0">
                      <a:pos x="61" y="30"/>
                    </a:cxn>
                    <a:cxn ang="0">
                      <a:pos x="69" y="30"/>
                    </a:cxn>
                    <a:cxn ang="0">
                      <a:pos x="77" y="30"/>
                    </a:cxn>
                    <a:cxn ang="0">
                      <a:pos x="79" y="36"/>
                    </a:cxn>
                    <a:cxn ang="0">
                      <a:pos x="80" y="43"/>
                    </a:cxn>
                    <a:cxn ang="0">
                      <a:pos x="83" y="34"/>
                    </a:cxn>
                    <a:cxn ang="0">
                      <a:pos x="85" y="24"/>
                    </a:cxn>
                    <a:cxn ang="0">
                      <a:pos x="80" y="17"/>
                    </a:cxn>
                    <a:cxn ang="0">
                      <a:pos x="76" y="12"/>
                    </a:cxn>
                    <a:cxn ang="0">
                      <a:pos x="70" y="8"/>
                    </a:cxn>
                  </a:cxnLst>
                  <a:rect l="0" t="0" r="r" b="b"/>
                  <a:pathLst>
                    <a:path w="86" h="96">
                      <a:moveTo>
                        <a:pt x="70" y="8"/>
                      </a:moveTo>
                      <a:lnTo>
                        <a:pt x="63" y="5"/>
                      </a:lnTo>
                      <a:lnTo>
                        <a:pt x="57" y="3"/>
                      </a:lnTo>
                      <a:lnTo>
                        <a:pt x="47" y="0"/>
                      </a:lnTo>
                      <a:lnTo>
                        <a:pt x="40" y="0"/>
                      </a:lnTo>
                      <a:lnTo>
                        <a:pt x="31" y="0"/>
                      </a:lnTo>
                      <a:lnTo>
                        <a:pt x="23" y="2"/>
                      </a:lnTo>
                      <a:lnTo>
                        <a:pt x="17" y="2"/>
                      </a:lnTo>
                      <a:lnTo>
                        <a:pt x="13" y="4"/>
                      </a:lnTo>
                      <a:lnTo>
                        <a:pt x="7" y="8"/>
                      </a:lnTo>
                      <a:lnTo>
                        <a:pt x="3" y="13"/>
                      </a:lnTo>
                      <a:lnTo>
                        <a:pt x="3" y="20"/>
                      </a:lnTo>
                      <a:lnTo>
                        <a:pt x="2" y="30"/>
                      </a:lnTo>
                      <a:lnTo>
                        <a:pt x="0" y="42"/>
                      </a:lnTo>
                      <a:lnTo>
                        <a:pt x="1" y="53"/>
                      </a:lnTo>
                      <a:lnTo>
                        <a:pt x="3" y="62"/>
                      </a:lnTo>
                      <a:lnTo>
                        <a:pt x="6" y="71"/>
                      </a:lnTo>
                      <a:lnTo>
                        <a:pt x="8" y="77"/>
                      </a:lnTo>
                      <a:lnTo>
                        <a:pt x="10" y="83"/>
                      </a:lnTo>
                      <a:lnTo>
                        <a:pt x="13" y="89"/>
                      </a:lnTo>
                      <a:lnTo>
                        <a:pt x="16" y="95"/>
                      </a:lnTo>
                      <a:lnTo>
                        <a:pt x="19" y="95"/>
                      </a:lnTo>
                      <a:lnTo>
                        <a:pt x="17" y="87"/>
                      </a:lnTo>
                      <a:lnTo>
                        <a:pt x="20" y="81"/>
                      </a:lnTo>
                      <a:lnTo>
                        <a:pt x="21" y="77"/>
                      </a:lnTo>
                      <a:lnTo>
                        <a:pt x="19" y="72"/>
                      </a:lnTo>
                      <a:lnTo>
                        <a:pt x="17" y="62"/>
                      </a:lnTo>
                      <a:lnTo>
                        <a:pt x="20" y="60"/>
                      </a:lnTo>
                      <a:lnTo>
                        <a:pt x="24" y="65"/>
                      </a:lnTo>
                      <a:lnTo>
                        <a:pt x="27" y="69"/>
                      </a:lnTo>
                      <a:lnTo>
                        <a:pt x="27" y="60"/>
                      </a:lnTo>
                      <a:lnTo>
                        <a:pt x="28" y="49"/>
                      </a:lnTo>
                      <a:lnTo>
                        <a:pt x="28" y="36"/>
                      </a:lnTo>
                      <a:lnTo>
                        <a:pt x="29" y="30"/>
                      </a:lnTo>
                      <a:lnTo>
                        <a:pt x="26" y="27"/>
                      </a:lnTo>
                      <a:lnTo>
                        <a:pt x="31" y="29"/>
                      </a:lnTo>
                      <a:lnTo>
                        <a:pt x="36" y="30"/>
                      </a:lnTo>
                      <a:lnTo>
                        <a:pt x="41" y="31"/>
                      </a:lnTo>
                      <a:lnTo>
                        <a:pt x="49" y="32"/>
                      </a:lnTo>
                      <a:lnTo>
                        <a:pt x="55" y="34"/>
                      </a:lnTo>
                      <a:lnTo>
                        <a:pt x="47" y="30"/>
                      </a:lnTo>
                      <a:lnTo>
                        <a:pt x="51" y="30"/>
                      </a:lnTo>
                      <a:lnTo>
                        <a:pt x="61" y="30"/>
                      </a:lnTo>
                      <a:lnTo>
                        <a:pt x="69" y="30"/>
                      </a:lnTo>
                      <a:lnTo>
                        <a:pt x="77" y="30"/>
                      </a:lnTo>
                      <a:lnTo>
                        <a:pt x="79" y="36"/>
                      </a:lnTo>
                      <a:lnTo>
                        <a:pt x="80" y="43"/>
                      </a:lnTo>
                      <a:lnTo>
                        <a:pt x="83" y="34"/>
                      </a:lnTo>
                      <a:lnTo>
                        <a:pt x="85" y="24"/>
                      </a:lnTo>
                      <a:lnTo>
                        <a:pt x="80" y="17"/>
                      </a:lnTo>
                      <a:lnTo>
                        <a:pt x="76" y="12"/>
                      </a:lnTo>
                      <a:lnTo>
                        <a:pt x="70" y="8"/>
                      </a:lnTo>
                    </a:path>
                  </a:pathLst>
                </a:custGeom>
                <a:solidFill>
                  <a:srgbClr val="BF7F1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</p:grpSp>
        </p:grpSp>
        <p:sp>
          <p:nvSpPr>
            <p:cNvPr id="31" name="Rectangle 122">
              <a:extLst>
                <a:ext uri="{FF2B5EF4-FFF2-40B4-BE49-F238E27FC236}">
                  <a16:creationId xmlns:a16="http://schemas.microsoft.com/office/drawing/2014/main" id="{3BEC2E47-2CE7-4E90-D47A-C111BEBFF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0" y="4045451"/>
              <a:ext cx="1052945" cy="759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100" b="1" dirty="0">
                  <a:latin typeface="Book Antiqua" pitchFamily="18" charset="0"/>
                </a:rPr>
                <a:t>Usuario Interno</a:t>
              </a:r>
            </a:p>
          </p:txBody>
        </p:sp>
      </p:grp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925B755-DD15-B0CA-8BF9-02F7DAB9032B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3289053" y="1863721"/>
            <a:ext cx="3043400" cy="199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0DE760D-392D-E30C-A4C3-C60C9A5829AE}"/>
              </a:ext>
            </a:extLst>
          </p:cNvPr>
          <p:cNvSpPr txBox="1"/>
          <p:nvPr/>
        </p:nvSpPr>
        <p:spPr>
          <a:xfrm>
            <a:off x="1059384" y="223798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B.B.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" name="331 Grupo">
            <a:extLst>
              <a:ext uri="{FF2B5EF4-FFF2-40B4-BE49-F238E27FC236}">
                <a16:creationId xmlns:a16="http://schemas.microsoft.com/office/drawing/2014/main" id="{F5A2F5BE-9447-68AE-3ED1-8A31F1C3DBA0}"/>
              </a:ext>
            </a:extLst>
          </p:cNvPr>
          <p:cNvGrpSpPr/>
          <p:nvPr/>
        </p:nvGrpSpPr>
        <p:grpSpPr>
          <a:xfrm>
            <a:off x="3047233" y="2462762"/>
            <a:ext cx="863530" cy="867616"/>
            <a:chOff x="138550" y="2979378"/>
            <a:chExt cx="1052945" cy="1527911"/>
          </a:xfrm>
        </p:grpSpPr>
        <p:grpSp>
          <p:nvGrpSpPr>
            <p:cNvPr id="16" name="Group 78">
              <a:extLst>
                <a:ext uri="{FF2B5EF4-FFF2-40B4-BE49-F238E27FC236}">
                  <a16:creationId xmlns:a16="http://schemas.microsoft.com/office/drawing/2014/main" id="{1B94C302-709A-1182-0015-E12ACFB17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044" y="2979378"/>
              <a:ext cx="381000" cy="1079500"/>
              <a:chOff x="144" y="1223"/>
              <a:chExt cx="243" cy="993"/>
            </a:xfrm>
          </p:grpSpPr>
          <p:grpSp>
            <p:nvGrpSpPr>
              <p:cNvPr id="20" name="Group 79">
                <a:extLst>
                  <a:ext uri="{FF2B5EF4-FFF2-40B4-BE49-F238E27FC236}">
                    <a16:creationId xmlns:a16="http://schemas.microsoft.com/office/drawing/2014/main" id="{2748A3D6-0B8D-CFFE-B50E-4BA6292332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2126"/>
                <a:ext cx="239" cy="90"/>
                <a:chOff x="148" y="2126"/>
                <a:chExt cx="239" cy="90"/>
              </a:xfrm>
            </p:grpSpPr>
            <p:sp>
              <p:nvSpPr>
                <p:cNvPr id="54" name="Freeform 80">
                  <a:extLst>
                    <a:ext uri="{FF2B5EF4-FFF2-40B4-BE49-F238E27FC236}">
                      <a16:creationId xmlns:a16="http://schemas.microsoft.com/office/drawing/2014/main" id="{C002881B-D1BA-54D4-7A8D-6B7401801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" y="2126"/>
                  <a:ext cx="94" cy="5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61" y="13"/>
                    </a:cxn>
                    <a:cxn ang="0">
                      <a:pos x="74" y="29"/>
                    </a:cxn>
                    <a:cxn ang="0">
                      <a:pos x="91" y="42"/>
                    </a:cxn>
                    <a:cxn ang="0">
                      <a:pos x="93" y="49"/>
                    </a:cxn>
                    <a:cxn ang="0">
                      <a:pos x="77" y="52"/>
                    </a:cxn>
                    <a:cxn ang="0">
                      <a:pos x="59" y="50"/>
                    </a:cxn>
                    <a:cxn ang="0">
                      <a:pos x="38" y="42"/>
                    </a:cxn>
                    <a:cxn ang="0">
                      <a:pos x="22" y="33"/>
                    </a:cxn>
                    <a:cxn ang="0">
                      <a:pos x="6" y="31"/>
                    </a:cxn>
                    <a:cxn ang="0">
                      <a:pos x="0" y="27"/>
                    </a:cxn>
                    <a:cxn ang="0">
                      <a:pos x="2" y="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94" h="53">
                      <a:moveTo>
                        <a:pt x="46" y="0"/>
                      </a:moveTo>
                      <a:lnTo>
                        <a:pt x="61" y="13"/>
                      </a:lnTo>
                      <a:lnTo>
                        <a:pt x="74" y="29"/>
                      </a:lnTo>
                      <a:lnTo>
                        <a:pt x="91" y="42"/>
                      </a:lnTo>
                      <a:lnTo>
                        <a:pt x="93" y="49"/>
                      </a:lnTo>
                      <a:lnTo>
                        <a:pt x="77" y="52"/>
                      </a:lnTo>
                      <a:lnTo>
                        <a:pt x="59" y="50"/>
                      </a:lnTo>
                      <a:lnTo>
                        <a:pt x="38" y="42"/>
                      </a:lnTo>
                      <a:lnTo>
                        <a:pt x="22" y="33"/>
                      </a:lnTo>
                      <a:lnTo>
                        <a:pt x="6" y="31"/>
                      </a:lnTo>
                      <a:lnTo>
                        <a:pt x="0" y="27"/>
                      </a:lnTo>
                      <a:lnTo>
                        <a:pt x="2" y="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  <p:sp>
              <p:nvSpPr>
                <p:cNvPr id="55" name="Freeform 81">
                  <a:extLst>
                    <a:ext uri="{FF2B5EF4-FFF2-40B4-BE49-F238E27FC236}">
                      <a16:creationId xmlns:a16="http://schemas.microsoft.com/office/drawing/2014/main" id="{CE09FDE7-4086-0B9C-3DB2-A36101C87A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" y="2156"/>
                  <a:ext cx="55" cy="60"/>
                </a:xfrm>
                <a:custGeom>
                  <a:avLst/>
                  <a:gdLst/>
                  <a:ahLst/>
                  <a:cxnLst>
                    <a:cxn ang="0">
                      <a:pos x="54" y="2"/>
                    </a:cxn>
                    <a:cxn ang="0">
                      <a:pos x="54" y="17"/>
                    </a:cxn>
                    <a:cxn ang="0">
                      <a:pos x="46" y="25"/>
                    </a:cxn>
                    <a:cxn ang="0">
                      <a:pos x="45" y="38"/>
                    </a:cxn>
                    <a:cxn ang="0">
                      <a:pos x="33" y="51"/>
                    </a:cxn>
                    <a:cxn ang="0">
                      <a:pos x="23" y="57"/>
                    </a:cxn>
                    <a:cxn ang="0">
                      <a:pos x="13" y="59"/>
                    </a:cxn>
                    <a:cxn ang="0">
                      <a:pos x="4" y="59"/>
                    </a:cxn>
                    <a:cxn ang="0">
                      <a:pos x="0" y="49"/>
                    </a:cxn>
                    <a:cxn ang="0">
                      <a:pos x="1" y="36"/>
                    </a:cxn>
                    <a:cxn ang="0">
                      <a:pos x="11" y="21"/>
                    </a:cxn>
                    <a:cxn ang="0">
                      <a:pos x="24" y="5"/>
                    </a:cxn>
                    <a:cxn ang="0">
                      <a:pos x="24" y="0"/>
                    </a:cxn>
                    <a:cxn ang="0">
                      <a:pos x="54" y="2"/>
                    </a:cxn>
                  </a:cxnLst>
                  <a:rect l="0" t="0" r="r" b="b"/>
                  <a:pathLst>
                    <a:path w="55" h="60">
                      <a:moveTo>
                        <a:pt x="54" y="2"/>
                      </a:moveTo>
                      <a:lnTo>
                        <a:pt x="54" y="17"/>
                      </a:lnTo>
                      <a:lnTo>
                        <a:pt x="46" y="25"/>
                      </a:lnTo>
                      <a:lnTo>
                        <a:pt x="45" y="38"/>
                      </a:lnTo>
                      <a:lnTo>
                        <a:pt x="33" y="51"/>
                      </a:lnTo>
                      <a:lnTo>
                        <a:pt x="23" y="57"/>
                      </a:lnTo>
                      <a:lnTo>
                        <a:pt x="13" y="59"/>
                      </a:lnTo>
                      <a:lnTo>
                        <a:pt x="4" y="59"/>
                      </a:lnTo>
                      <a:lnTo>
                        <a:pt x="0" y="49"/>
                      </a:lnTo>
                      <a:lnTo>
                        <a:pt x="1" y="36"/>
                      </a:lnTo>
                      <a:lnTo>
                        <a:pt x="11" y="21"/>
                      </a:lnTo>
                      <a:lnTo>
                        <a:pt x="24" y="5"/>
                      </a:lnTo>
                      <a:lnTo>
                        <a:pt x="24" y="0"/>
                      </a:lnTo>
                      <a:lnTo>
                        <a:pt x="54" y="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</p:grpSp>
          <p:sp>
            <p:nvSpPr>
              <p:cNvPr id="24" name="Freeform 82">
                <a:extLst>
                  <a:ext uri="{FF2B5EF4-FFF2-40B4-BE49-F238E27FC236}">
                    <a16:creationId xmlns:a16="http://schemas.microsoft.com/office/drawing/2014/main" id="{F0F8662F-3EFF-A4A6-C4B2-030EB41EA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" y="1768"/>
                <a:ext cx="21" cy="6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37"/>
                  </a:cxn>
                  <a:cxn ang="0">
                    <a:pos x="10" y="60"/>
                  </a:cxn>
                  <a:cxn ang="0">
                    <a:pos x="4" y="67"/>
                  </a:cxn>
                  <a:cxn ang="0">
                    <a:pos x="5" y="35"/>
                  </a:cxn>
                  <a:cxn ang="0">
                    <a:pos x="3" y="38"/>
                  </a:cxn>
                  <a:cxn ang="0">
                    <a:pos x="0" y="48"/>
                  </a:cxn>
                  <a:cxn ang="0">
                    <a:pos x="0" y="37"/>
                  </a:cxn>
                  <a:cxn ang="0">
                    <a:pos x="3" y="17"/>
                  </a:cxn>
                  <a:cxn ang="0">
                    <a:pos x="10" y="0"/>
                  </a:cxn>
                  <a:cxn ang="0">
                    <a:pos x="19" y="0"/>
                  </a:cxn>
                </a:cxnLst>
                <a:rect l="0" t="0" r="r" b="b"/>
                <a:pathLst>
                  <a:path w="21" h="68">
                    <a:moveTo>
                      <a:pt x="19" y="0"/>
                    </a:moveTo>
                    <a:lnTo>
                      <a:pt x="20" y="37"/>
                    </a:lnTo>
                    <a:lnTo>
                      <a:pt x="10" y="60"/>
                    </a:lnTo>
                    <a:lnTo>
                      <a:pt x="4" y="67"/>
                    </a:lnTo>
                    <a:lnTo>
                      <a:pt x="5" y="35"/>
                    </a:lnTo>
                    <a:lnTo>
                      <a:pt x="3" y="38"/>
                    </a:lnTo>
                    <a:lnTo>
                      <a:pt x="0" y="48"/>
                    </a:lnTo>
                    <a:lnTo>
                      <a:pt x="0" y="37"/>
                    </a:lnTo>
                    <a:lnTo>
                      <a:pt x="3" y="17"/>
                    </a:lnTo>
                    <a:lnTo>
                      <a:pt x="1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FF7F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26" name="Freeform 83">
                <a:extLst>
                  <a:ext uri="{FF2B5EF4-FFF2-40B4-BE49-F238E27FC236}">
                    <a16:creationId xmlns:a16="http://schemas.microsoft.com/office/drawing/2014/main" id="{2A49EDD7-25A6-332D-2C0A-CCC7C0A61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" y="1604"/>
                <a:ext cx="169" cy="547"/>
              </a:xfrm>
              <a:custGeom>
                <a:avLst/>
                <a:gdLst/>
                <a:ahLst/>
                <a:cxnLst>
                  <a:cxn ang="0">
                    <a:pos x="166" y="0"/>
                  </a:cxn>
                  <a:cxn ang="0">
                    <a:pos x="168" y="297"/>
                  </a:cxn>
                  <a:cxn ang="0">
                    <a:pos x="166" y="516"/>
                  </a:cxn>
                  <a:cxn ang="0">
                    <a:pos x="116" y="526"/>
                  </a:cxn>
                  <a:cxn ang="0">
                    <a:pos x="109" y="347"/>
                  </a:cxn>
                  <a:cxn ang="0">
                    <a:pos x="114" y="329"/>
                  </a:cxn>
                  <a:cxn ang="0">
                    <a:pos x="109" y="320"/>
                  </a:cxn>
                  <a:cxn ang="0">
                    <a:pos x="109" y="210"/>
                  </a:cxn>
                  <a:cxn ang="0">
                    <a:pos x="97" y="244"/>
                  </a:cxn>
                  <a:cxn ang="0">
                    <a:pos x="69" y="393"/>
                  </a:cxn>
                  <a:cxn ang="0">
                    <a:pos x="43" y="546"/>
                  </a:cxn>
                  <a:cxn ang="0">
                    <a:pos x="0" y="546"/>
                  </a:cxn>
                  <a:cxn ang="0">
                    <a:pos x="20" y="341"/>
                  </a:cxn>
                  <a:cxn ang="0">
                    <a:pos x="27" y="168"/>
                  </a:cxn>
                  <a:cxn ang="0">
                    <a:pos x="23" y="4"/>
                  </a:cxn>
                  <a:cxn ang="0">
                    <a:pos x="166" y="0"/>
                  </a:cxn>
                </a:cxnLst>
                <a:rect l="0" t="0" r="r" b="b"/>
                <a:pathLst>
                  <a:path w="169" h="547">
                    <a:moveTo>
                      <a:pt x="166" y="0"/>
                    </a:moveTo>
                    <a:lnTo>
                      <a:pt x="168" y="297"/>
                    </a:lnTo>
                    <a:lnTo>
                      <a:pt x="166" y="516"/>
                    </a:lnTo>
                    <a:lnTo>
                      <a:pt x="116" y="526"/>
                    </a:lnTo>
                    <a:lnTo>
                      <a:pt x="109" y="347"/>
                    </a:lnTo>
                    <a:lnTo>
                      <a:pt x="114" y="329"/>
                    </a:lnTo>
                    <a:lnTo>
                      <a:pt x="109" y="320"/>
                    </a:lnTo>
                    <a:lnTo>
                      <a:pt x="109" y="210"/>
                    </a:lnTo>
                    <a:lnTo>
                      <a:pt x="97" y="244"/>
                    </a:lnTo>
                    <a:lnTo>
                      <a:pt x="69" y="393"/>
                    </a:lnTo>
                    <a:lnTo>
                      <a:pt x="43" y="546"/>
                    </a:lnTo>
                    <a:lnTo>
                      <a:pt x="0" y="546"/>
                    </a:lnTo>
                    <a:lnTo>
                      <a:pt x="20" y="341"/>
                    </a:lnTo>
                    <a:lnTo>
                      <a:pt x="27" y="168"/>
                    </a:lnTo>
                    <a:lnTo>
                      <a:pt x="23" y="4"/>
                    </a:lnTo>
                    <a:lnTo>
                      <a:pt x="166" y="0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28" name="Freeform 84">
                <a:extLst>
                  <a:ext uri="{FF2B5EF4-FFF2-40B4-BE49-F238E27FC236}">
                    <a16:creationId xmlns:a16="http://schemas.microsoft.com/office/drawing/2014/main" id="{15E2C386-1CB6-5357-028B-5AA695DCA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1350"/>
                <a:ext cx="218" cy="415"/>
              </a:xfrm>
              <a:custGeom>
                <a:avLst/>
                <a:gdLst/>
                <a:ahLst/>
                <a:cxnLst>
                  <a:cxn ang="0">
                    <a:pos x="145" y="5"/>
                  </a:cxn>
                  <a:cxn ang="0">
                    <a:pos x="211" y="55"/>
                  </a:cxn>
                  <a:cxn ang="0">
                    <a:pos x="216" y="188"/>
                  </a:cxn>
                  <a:cxn ang="0">
                    <a:pos x="217" y="255"/>
                  </a:cxn>
                  <a:cxn ang="0">
                    <a:pos x="212" y="414"/>
                  </a:cxn>
                  <a:cxn ang="0">
                    <a:pos x="197" y="414"/>
                  </a:cxn>
                  <a:cxn ang="0">
                    <a:pos x="191" y="251"/>
                  </a:cxn>
                  <a:cxn ang="0">
                    <a:pos x="51" y="251"/>
                  </a:cxn>
                  <a:cxn ang="0">
                    <a:pos x="47" y="211"/>
                  </a:cxn>
                  <a:cxn ang="0">
                    <a:pos x="44" y="239"/>
                  </a:cxn>
                  <a:cxn ang="0">
                    <a:pos x="52" y="301"/>
                  </a:cxn>
                  <a:cxn ang="0">
                    <a:pos x="62" y="393"/>
                  </a:cxn>
                  <a:cxn ang="0">
                    <a:pos x="39" y="399"/>
                  </a:cxn>
                  <a:cxn ang="0">
                    <a:pos x="0" y="236"/>
                  </a:cxn>
                  <a:cxn ang="0">
                    <a:pos x="24" y="46"/>
                  </a:cxn>
                  <a:cxn ang="0">
                    <a:pos x="99" y="0"/>
                  </a:cxn>
                  <a:cxn ang="0">
                    <a:pos x="131" y="21"/>
                  </a:cxn>
                  <a:cxn ang="0">
                    <a:pos x="145" y="5"/>
                  </a:cxn>
                </a:cxnLst>
                <a:rect l="0" t="0" r="r" b="b"/>
                <a:pathLst>
                  <a:path w="218" h="415">
                    <a:moveTo>
                      <a:pt x="145" y="5"/>
                    </a:moveTo>
                    <a:lnTo>
                      <a:pt x="211" y="55"/>
                    </a:lnTo>
                    <a:lnTo>
                      <a:pt x="216" y="188"/>
                    </a:lnTo>
                    <a:lnTo>
                      <a:pt x="217" y="255"/>
                    </a:lnTo>
                    <a:lnTo>
                      <a:pt x="212" y="414"/>
                    </a:lnTo>
                    <a:lnTo>
                      <a:pt x="197" y="414"/>
                    </a:lnTo>
                    <a:lnTo>
                      <a:pt x="191" y="251"/>
                    </a:lnTo>
                    <a:lnTo>
                      <a:pt x="51" y="251"/>
                    </a:lnTo>
                    <a:lnTo>
                      <a:pt x="47" y="211"/>
                    </a:lnTo>
                    <a:lnTo>
                      <a:pt x="44" y="239"/>
                    </a:lnTo>
                    <a:lnTo>
                      <a:pt x="52" y="301"/>
                    </a:lnTo>
                    <a:lnTo>
                      <a:pt x="62" y="393"/>
                    </a:lnTo>
                    <a:lnTo>
                      <a:pt x="39" y="399"/>
                    </a:lnTo>
                    <a:lnTo>
                      <a:pt x="0" y="236"/>
                    </a:lnTo>
                    <a:lnTo>
                      <a:pt x="24" y="46"/>
                    </a:lnTo>
                    <a:lnTo>
                      <a:pt x="99" y="0"/>
                    </a:lnTo>
                    <a:lnTo>
                      <a:pt x="131" y="21"/>
                    </a:lnTo>
                    <a:lnTo>
                      <a:pt x="145" y="5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29" name="Freeform 85">
                <a:extLst>
                  <a:ext uri="{FF2B5EF4-FFF2-40B4-BE49-F238E27FC236}">
                    <a16:creationId xmlns:a16="http://schemas.microsoft.com/office/drawing/2014/main" id="{27DFC96D-5B19-1683-91DF-AA9624FA4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" y="1748"/>
                <a:ext cx="25" cy="64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4" y="33"/>
                  </a:cxn>
                  <a:cxn ang="0">
                    <a:pos x="11" y="63"/>
                  </a:cxn>
                  <a:cxn ang="0">
                    <a:pos x="7" y="59"/>
                  </a:cxn>
                  <a:cxn ang="0">
                    <a:pos x="0" y="57"/>
                  </a:cxn>
                  <a:cxn ang="0">
                    <a:pos x="3" y="47"/>
                  </a:cxn>
                  <a:cxn ang="0">
                    <a:pos x="4" y="35"/>
                  </a:cxn>
                  <a:cxn ang="0">
                    <a:pos x="0" y="23"/>
                  </a:cxn>
                  <a:cxn ang="0">
                    <a:pos x="3" y="3"/>
                  </a:cxn>
                  <a:cxn ang="0">
                    <a:pos x="17" y="0"/>
                  </a:cxn>
                </a:cxnLst>
                <a:rect l="0" t="0" r="r" b="b"/>
                <a:pathLst>
                  <a:path w="25" h="64">
                    <a:moveTo>
                      <a:pt x="17" y="0"/>
                    </a:moveTo>
                    <a:lnTo>
                      <a:pt x="24" y="33"/>
                    </a:lnTo>
                    <a:lnTo>
                      <a:pt x="11" y="63"/>
                    </a:lnTo>
                    <a:lnTo>
                      <a:pt x="7" y="59"/>
                    </a:lnTo>
                    <a:lnTo>
                      <a:pt x="0" y="57"/>
                    </a:lnTo>
                    <a:lnTo>
                      <a:pt x="3" y="47"/>
                    </a:lnTo>
                    <a:lnTo>
                      <a:pt x="4" y="35"/>
                    </a:lnTo>
                    <a:lnTo>
                      <a:pt x="0" y="23"/>
                    </a:lnTo>
                    <a:lnTo>
                      <a:pt x="3" y="3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FF7F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grpSp>
            <p:nvGrpSpPr>
              <p:cNvPr id="32" name="Group 86">
                <a:extLst>
                  <a:ext uri="{FF2B5EF4-FFF2-40B4-BE49-F238E27FC236}">
                    <a16:creationId xmlns:a16="http://schemas.microsoft.com/office/drawing/2014/main" id="{A2C1FD98-4073-3262-EEFE-239A4A448A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1358"/>
                <a:ext cx="146" cy="262"/>
                <a:chOff x="198" y="1358"/>
                <a:chExt cx="146" cy="262"/>
              </a:xfrm>
            </p:grpSpPr>
            <p:grpSp>
              <p:nvGrpSpPr>
                <p:cNvPr id="47" name="Group 87">
                  <a:extLst>
                    <a:ext uri="{FF2B5EF4-FFF2-40B4-BE49-F238E27FC236}">
                      <a16:creationId xmlns:a16="http://schemas.microsoft.com/office/drawing/2014/main" id="{B98FE4F0-353F-22E9-646F-BF0761C01C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" y="1358"/>
                  <a:ext cx="146" cy="262"/>
                  <a:chOff x="198" y="1358"/>
                  <a:chExt cx="146" cy="262"/>
                </a:xfrm>
              </p:grpSpPr>
              <p:grpSp>
                <p:nvGrpSpPr>
                  <p:cNvPr id="50" name="Group 88">
                    <a:extLst>
                      <a:ext uri="{FF2B5EF4-FFF2-40B4-BE49-F238E27FC236}">
                        <a16:creationId xmlns:a16="http://schemas.microsoft.com/office/drawing/2014/main" id="{4EB51898-FBF4-83E8-B2DA-E5CA40473A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" y="1608"/>
                    <a:ext cx="146" cy="12"/>
                    <a:chOff x="198" y="1608"/>
                    <a:chExt cx="146" cy="12"/>
                  </a:xfrm>
                </p:grpSpPr>
                <p:sp>
                  <p:nvSpPr>
                    <p:cNvPr id="52" name="Line 89">
                      <a:extLst>
                        <a:ext uri="{FF2B5EF4-FFF2-40B4-BE49-F238E27FC236}">
                          <a16:creationId xmlns:a16="http://schemas.microsoft.com/office/drawing/2014/main" id="{2A0FFC29-50EA-6874-8803-4F91E46CBB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" y="1620"/>
                      <a:ext cx="14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 sz="1600"/>
                    </a:p>
                  </p:txBody>
                </p:sp>
                <p:sp>
                  <p:nvSpPr>
                    <p:cNvPr id="53" name="Line 90">
                      <a:extLst>
                        <a:ext uri="{FF2B5EF4-FFF2-40B4-BE49-F238E27FC236}">
                          <a16:creationId xmlns:a16="http://schemas.microsoft.com/office/drawing/2014/main" id="{46DA731F-1C6C-6C95-9D6B-FAE61BC455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" y="1608"/>
                      <a:ext cx="14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 sz="1600"/>
                    </a:p>
                  </p:txBody>
                </p:sp>
              </p:grpSp>
              <p:sp>
                <p:nvSpPr>
                  <p:cNvPr id="51" name="Freeform 91">
                    <a:extLst>
                      <a:ext uri="{FF2B5EF4-FFF2-40B4-BE49-F238E27FC236}">
                        <a16:creationId xmlns:a16="http://schemas.microsoft.com/office/drawing/2014/main" id="{D1D20537-0385-FB60-34A0-324A495521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" y="1358"/>
                    <a:ext cx="68" cy="39"/>
                  </a:xfrm>
                  <a:custGeom>
                    <a:avLst/>
                    <a:gdLst/>
                    <a:ahLst/>
                    <a:cxnLst>
                      <a:cxn ang="0">
                        <a:pos x="67" y="5"/>
                      </a:cxn>
                      <a:cxn ang="0">
                        <a:pos x="64" y="38"/>
                      </a:cxn>
                      <a:cxn ang="0">
                        <a:pos x="46" y="14"/>
                      </a:cxn>
                      <a:cxn ang="0">
                        <a:pos x="33" y="3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8" h="39">
                        <a:moveTo>
                          <a:pt x="67" y="5"/>
                        </a:moveTo>
                        <a:lnTo>
                          <a:pt x="64" y="38"/>
                        </a:lnTo>
                        <a:lnTo>
                          <a:pt x="46" y="14"/>
                        </a:lnTo>
                        <a:lnTo>
                          <a:pt x="33" y="3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</p:grpSp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60262194-6700-178A-9354-C198A75B8F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" y="1376"/>
                  <a:ext cx="0" cy="2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s-ES" sz="1600"/>
                </a:p>
              </p:txBody>
            </p:sp>
          </p:grpSp>
          <p:grpSp>
            <p:nvGrpSpPr>
              <p:cNvPr id="34" name="Group 93">
                <a:extLst>
                  <a:ext uri="{FF2B5EF4-FFF2-40B4-BE49-F238E27FC236}">
                    <a16:creationId xmlns:a16="http://schemas.microsoft.com/office/drawing/2014/main" id="{5D4FF262-23F7-D17E-6026-3201480992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" y="1223"/>
                <a:ext cx="90" cy="142"/>
                <a:chOff x="229" y="1223"/>
                <a:chExt cx="90" cy="142"/>
              </a:xfrm>
            </p:grpSpPr>
            <p:grpSp>
              <p:nvGrpSpPr>
                <p:cNvPr id="37" name="Group 94">
                  <a:extLst>
                    <a:ext uri="{FF2B5EF4-FFF2-40B4-BE49-F238E27FC236}">
                      <a16:creationId xmlns:a16="http://schemas.microsoft.com/office/drawing/2014/main" id="{012C3D8A-18FC-A76D-8DCB-62BDCCB3E7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4" y="1231"/>
                  <a:ext cx="85" cy="134"/>
                  <a:chOff x="234" y="1231"/>
                  <a:chExt cx="85" cy="134"/>
                </a:xfrm>
              </p:grpSpPr>
              <p:sp>
                <p:nvSpPr>
                  <p:cNvPr id="39" name="Freeform 95">
                    <a:extLst>
                      <a:ext uri="{FF2B5EF4-FFF2-40B4-BE49-F238E27FC236}">
                        <a16:creationId xmlns:a16="http://schemas.microsoft.com/office/drawing/2014/main" id="{798E8954-D146-5B0A-86BE-F6026006B5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" y="1231"/>
                    <a:ext cx="79" cy="134"/>
                  </a:xfrm>
                  <a:custGeom>
                    <a:avLst/>
                    <a:gdLst/>
                    <a:ahLst/>
                    <a:cxnLst>
                      <a:cxn ang="0">
                        <a:pos x="75" y="24"/>
                      </a:cxn>
                      <a:cxn ang="0">
                        <a:pos x="77" y="37"/>
                      </a:cxn>
                      <a:cxn ang="0">
                        <a:pos x="78" y="42"/>
                      </a:cxn>
                      <a:cxn ang="0">
                        <a:pos x="75" y="47"/>
                      </a:cxn>
                      <a:cxn ang="0">
                        <a:pos x="78" y="58"/>
                      </a:cxn>
                      <a:cxn ang="0">
                        <a:pos x="76" y="73"/>
                      </a:cxn>
                      <a:cxn ang="0">
                        <a:pos x="75" y="81"/>
                      </a:cxn>
                      <a:cxn ang="0">
                        <a:pos x="72" y="88"/>
                      </a:cxn>
                      <a:cxn ang="0">
                        <a:pos x="70" y="95"/>
                      </a:cxn>
                      <a:cxn ang="0">
                        <a:pos x="68" y="104"/>
                      </a:cxn>
                      <a:cxn ang="0">
                        <a:pos x="61" y="106"/>
                      </a:cxn>
                      <a:cxn ang="0">
                        <a:pos x="55" y="108"/>
                      </a:cxn>
                      <a:cxn ang="0">
                        <a:pos x="55" y="113"/>
                      </a:cxn>
                      <a:cxn ang="0">
                        <a:pos x="56" y="118"/>
                      </a:cxn>
                      <a:cxn ang="0">
                        <a:pos x="43" y="133"/>
                      </a:cxn>
                      <a:cxn ang="0">
                        <a:pos x="12" y="113"/>
                      </a:cxn>
                      <a:cxn ang="0">
                        <a:pos x="10" y="76"/>
                      </a:cxn>
                      <a:cxn ang="0">
                        <a:pos x="6" y="66"/>
                      </a:cxn>
                      <a:cxn ang="0">
                        <a:pos x="3" y="58"/>
                      </a:cxn>
                      <a:cxn ang="0">
                        <a:pos x="1" y="47"/>
                      </a:cxn>
                      <a:cxn ang="0">
                        <a:pos x="0" y="39"/>
                      </a:cxn>
                      <a:cxn ang="0">
                        <a:pos x="0" y="31"/>
                      </a:cxn>
                      <a:cxn ang="0">
                        <a:pos x="1" y="23"/>
                      </a:cxn>
                      <a:cxn ang="0">
                        <a:pos x="3" y="16"/>
                      </a:cxn>
                      <a:cxn ang="0">
                        <a:pos x="7" y="10"/>
                      </a:cxn>
                      <a:cxn ang="0">
                        <a:pos x="12" y="6"/>
                      </a:cxn>
                      <a:cxn ang="0">
                        <a:pos x="16" y="4"/>
                      </a:cxn>
                      <a:cxn ang="0">
                        <a:pos x="23" y="2"/>
                      </a:cxn>
                      <a:cxn ang="0">
                        <a:pos x="30" y="0"/>
                      </a:cxn>
                      <a:cxn ang="0">
                        <a:pos x="40" y="0"/>
                      </a:cxn>
                      <a:cxn ang="0">
                        <a:pos x="49" y="0"/>
                      </a:cxn>
                      <a:cxn ang="0">
                        <a:pos x="58" y="3"/>
                      </a:cxn>
                      <a:cxn ang="0">
                        <a:pos x="64" y="7"/>
                      </a:cxn>
                      <a:cxn ang="0">
                        <a:pos x="69" y="10"/>
                      </a:cxn>
                      <a:cxn ang="0">
                        <a:pos x="72" y="16"/>
                      </a:cxn>
                      <a:cxn ang="0">
                        <a:pos x="75" y="24"/>
                      </a:cxn>
                    </a:cxnLst>
                    <a:rect l="0" t="0" r="r" b="b"/>
                    <a:pathLst>
                      <a:path w="79" h="134">
                        <a:moveTo>
                          <a:pt x="75" y="24"/>
                        </a:moveTo>
                        <a:lnTo>
                          <a:pt x="77" y="37"/>
                        </a:lnTo>
                        <a:lnTo>
                          <a:pt x="78" y="42"/>
                        </a:lnTo>
                        <a:lnTo>
                          <a:pt x="75" y="47"/>
                        </a:lnTo>
                        <a:lnTo>
                          <a:pt x="78" y="58"/>
                        </a:lnTo>
                        <a:lnTo>
                          <a:pt x="76" y="73"/>
                        </a:lnTo>
                        <a:lnTo>
                          <a:pt x="75" y="81"/>
                        </a:lnTo>
                        <a:lnTo>
                          <a:pt x="72" y="88"/>
                        </a:lnTo>
                        <a:lnTo>
                          <a:pt x="70" y="95"/>
                        </a:lnTo>
                        <a:lnTo>
                          <a:pt x="68" y="104"/>
                        </a:lnTo>
                        <a:lnTo>
                          <a:pt x="61" y="106"/>
                        </a:lnTo>
                        <a:lnTo>
                          <a:pt x="55" y="108"/>
                        </a:lnTo>
                        <a:lnTo>
                          <a:pt x="55" y="113"/>
                        </a:lnTo>
                        <a:lnTo>
                          <a:pt x="56" y="118"/>
                        </a:lnTo>
                        <a:lnTo>
                          <a:pt x="43" y="133"/>
                        </a:lnTo>
                        <a:lnTo>
                          <a:pt x="12" y="113"/>
                        </a:lnTo>
                        <a:lnTo>
                          <a:pt x="10" y="76"/>
                        </a:lnTo>
                        <a:lnTo>
                          <a:pt x="6" y="66"/>
                        </a:lnTo>
                        <a:lnTo>
                          <a:pt x="3" y="58"/>
                        </a:lnTo>
                        <a:lnTo>
                          <a:pt x="1" y="47"/>
                        </a:lnTo>
                        <a:lnTo>
                          <a:pt x="0" y="39"/>
                        </a:lnTo>
                        <a:lnTo>
                          <a:pt x="0" y="31"/>
                        </a:lnTo>
                        <a:lnTo>
                          <a:pt x="1" y="23"/>
                        </a:lnTo>
                        <a:lnTo>
                          <a:pt x="3" y="16"/>
                        </a:lnTo>
                        <a:lnTo>
                          <a:pt x="7" y="10"/>
                        </a:lnTo>
                        <a:lnTo>
                          <a:pt x="12" y="6"/>
                        </a:lnTo>
                        <a:lnTo>
                          <a:pt x="16" y="4"/>
                        </a:lnTo>
                        <a:lnTo>
                          <a:pt x="23" y="2"/>
                        </a:lnTo>
                        <a:lnTo>
                          <a:pt x="30" y="0"/>
                        </a:lnTo>
                        <a:lnTo>
                          <a:pt x="40" y="0"/>
                        </a:lnTo>
                        <a:lnTo>
                          <a:pt x="49" y="0"/>
                        </a:lnTo>
                        <a:lnTo>
                          <a:pt x="58" y="3"/>
                        </a:lnTo>
                        <a:lnTo>
                          <a:pt x="64" y="7"/>
                        </a:lnTo>
                        <a:lnTo>
                          <a:pt x="69" y="10"/>
                        </a:lnTo>
                        <a:lnTo>
                          <a:pt x="72" y="16"/>
                        </a:lnTo>
                        <a:lnTo>
                          <a:pt x="75" y="24"/>
                        </a:lnTo>
                      </a:path>
                    </a:pathLst>
                  </a:custGeom>
                  <a:solidFill>
                    <a:srgbClr val="FF7F3F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41" name="Freeform 96">
                    <a:extLst>
                      <a:ext uri="{FF2B5EF4-FFF2-40B4-BE49-F238E27FC236}">
                        <a16:creationId xmlns:a16="http://schemas.microsoft.com/office/drawing/2014/main" id="{8331B9B2-EBFD-E14A-838A-521FEFE5CA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" y="1278"/>
                    <a:ext cx="23" cy="27"/>
                  </a:xfrm>
                  <a:custGeom>
                    <a:avLst/>
                    <a:gdLst/>
                    <a:ahLst/>
                    <a:cxnLst>
                      <a:cxn ang="0">
                        <a:pos x="19" y="2"/>
                      </a:cxn>
                      <a:cxn ang="0">
                        <a:pos x="15" y="1"/>
                      </a:cxn>
                      <a:cxn ang="0">
                        <a:pos x="8" y="0"/>
                      </a:cxn>
                      <a:cxn ang="0">
                        <a:pos x="4" y="2"/>
                      </a:cxn>
                      <a:cxn ang="0">
                        <a:pos x="2" y="2"/>
                      </a:cxn>
                      <a:cxn ang="0">
                        <a:pos x="2" y="5"/>
                      </a:cxn>
                      <a:cxn ang="0">
                        <a:pos x="0" y="5"/>
                      </a:cxn>
                      <a:cxn ang="0">
                        <a:pos x="10" y="6"/>
                      </a:cxn>
                      <a:cxn ang="0">
                        <a:pos x="9" y="7"/>
                      </a:cxn>
                      <a:cxn ang="0">
                        <a:pos x="4" y="8"/>
                      </a:cxn>
                      <a:cxn ang="0">
                        <a:pos x="15" y="8"/>
                      </a:cxn>
                      <a:cxn ang="0">
                        <a:pos x="18" y="8"/>
                      </a:cxn>
                      <a:cxn ang="0">
                        <a:pos x="20" y="21"/>
                      </a:cxn>
                      <a:cxn ang="0">
                        <a:pos x="18" y="24"/>
                      </a:cxn>
                      <a:cxn ang="0">
                        <a:pos x="18" y="26"/>
                      </a:cxn>
                      <a:cxn ang="0">
                        <a:pos x="22" y="22"/>
                      </a:cxn>
                      <a:cxn ang="0">
                        <a:pos x="19" y="6"/>
                      </a:cxn>
                      <a:cxn ang="0">
                        <a:pos x="19" y="2"/>
                      </a:cxn>
                    </a:cxnLst>
                    <a:rect l="0" t="0" r="r" b="b"/>
                    <a:pathLst>
                      <a:path w="23" h="27">
                        <a:moveTo>
                          <a:pt x="19" y="2"/>
                        </a:moveTo>
                        <a:lnTo>
                          <a:pt x="15" y="1"/>
                        </a:lnTo>
                        <a:lnTo>
                          <a:pt x="8" y="0"/>
                        </a:lnTo>
                        <a:lnTo>
                          <a:pt x="4" y="2"/>
                        </a:lnTo>
                        <a:lnTo>
                          <a:pt x="2" y="2"/>
                        </a:lnTo>
                        <a:lnTo>
                          <a:pt x="2" y="5"/>
                        </a:lnTo>
                        <a:lnTo>
                          <a:pt x="0" y="5"/>
                        </a:lnTo>
                        <a:lnTo>
                          <a:pt x="10" y="6"/>
                        </a:lnTo>
                        <a:lnTo>
                          <a:pt x="9" y="7"/>
                        </a:lnTo>
                        <a:lnTo>
                          <a:pt x="4" y="8"/>
                        </a:lnTo>
                        <a:lnTo>
                          <a:pt x="15" y="8"/>
                        </a:lnTo>
                        <a:lnTo>
                          <a:pt x="18" y="8"/>
                        </a:lnTo>
                        <a:lnTo>
                          <a:pt x="20" y="21"/>
                        </a:lnTo>
                        <a:lnTo>
                          <a:pt x="18" y="24"/>
                        </a:lnTo>
                        <a:lnTo>
                          <a:pt x="18" y="26"/>
                        </a:lnTo>
                        <a:lnTo>
                          <a:pt x="22" y="22"/>
                        </a:lnTo>
                        <a:lnTo>
                          <a:pt x="19" y="6"/>
                        </a:lnTo>
                        <a:lnTo>
                          <a:pt x="19" y="2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43" name="Freeform 97">
                    <a:extLst>
                      <a:ext uri="{FF2B5EF4-FFF2-40B4-BE49-F238E27FC236}">
                        <a16:creationId xmlns:a16="http://schemas.microsoft.com/office/drawing/2014/main" id="{D2588082-27B1-0F2E-B335-842CA65E1D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" y="1279"/>
                    <a:ext cx="17" cy="17"/>
                  </a:xfrm>
                  <a:custGeom>
                    <a:avLst/>
                    <a:gdLst/>
                    <a:ahLst/>
                    <a:cxnLst>
                      <a:cxn ang="0">
                        <a:pos x="2" y="5"/>
                      </a:cxn>
                      <a:cxn ang="0">
                        <a:pos x="10" y="0"/>
                      </a:cxn>
                      <a:cxn ang="0">
                        <a:pos x="14" y="0"/>
                      </a:cxn>
                      <a:cxn ang="0">
                        <a:pos x="14" y="5"/>
                      </a:cxn>
                      <a:cxn ang="0">
                        <a:pos x="16" y="10"/>
                      </a:cxn>
                      <a:cxn ang="0">
                        <a:pos x="10" y="10"/>
                      </a:cxn>
                      <a:cxn ang="0">
                        <a:pos x="6" y="10"/>
                      </a:cxn>
                      <a:cxn ang="0">
                        <a:pos x="12" y="16"/>
                      </a:cxn>
                      <a:cxn ang="0">
                        <a:pos x="14" y="16"/>
                      </a:cxn>
                      <a:cxn ang="0">
                        <a:pos x="4" y="16"/>
                      </a:cxn>
                      <a:cxn ang="0">
                        <a:pos x="0" y="10"/>
                      </a:cxn>
                      <a:cxn ang="0">
                        <a:pos x="2" y="5"/>
                      </a:cxn>
                    </a:cxnLst>
                    <a:rect l="0" t="0" r="r" b="b"/>
                    <a:pathLst>
                      <a:path w="17" h="17">
                        <a:moveTo>
                          <a:pt x="2" y="5"/>
                        </a:moveTo>
                        <a:lnTo>
                          <a:pt x="10" y="0"/>
                        </a:lnTo>
                        <a:lnTo>
                          <a:pt x="14" y="0"/>
                        </a:lnTo>
                        <a:lnTo>
                          <a:pt x="14" y="5"/>
                        </a:lnTo>
                        <a:lnTo>
                          <a:pt x="16" y="10"/>
                        </a:lnTo>
                        <a:lnTo>
                          <a:pt x="10" y="10"/>
                        </a:lnTo>
                        <a:lnTo>
                          <a:pt x="6" y="10"/>
                        </a:lnTo>
                        <a:lnTo>
                          <a:pt x="12" y="16"/>
                        </a:lnTo>
                        <a:lnTo>
                          <a:pt x="14" y="16"/>
                        </a:lnTo>
                        <a:lnTo>
                          <a:pt x="4" y="16"/>
                        </a:lnTo>
                        <a:lnTo>
                          <a:pt x="0" y="10"/>
                        </a:lnTo>
                        <a:lnTo>
                          <a:pt x="2" y="5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45" name="Freeform 98">
                    <a:extLst>
                      <a:ext uri="{FF2B5EF4-FFF2-40B4-BE49-F238E27FC236}">
                        <a16:creationId xmlns:a16="http://schemas.microsoft.com/office/drawing/2014/main" id="{78EBAF5D-DFD3-A983-965C-B45386D05D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" y="1307"/>
                    <a:ext cx="35" cy="37"/>
                  </a:xfrm>
                  <a:custGeom>
                    <a:avLst/>
                    <a:gdLst/>
                    <a:ahLst/>
                    <a:cxnLst>
                      <a:cxn ang="0">
                        <a:pos x="6" y="10"/>
                      </a:cxn>
                      <a:cxn ang="0">
                        <a:pos x="9" y="19"/>
                      </a:cxn>
                      <a:cxn ang="0">
                        <a:pos x="34" y="31"/>
                      </a:cxn>
                      <a:cxn ang="0">
                        <a:pos x="21" y="28"/>
                      </a:cxn>
                      <a:cxn ang="0">
                        <a:pos x="15" y="26"/>
                      </a:cxn>
                      <a:cxn ang="0">
                        <a:pos x="9" y="28"/>
                      </a:cxn>
                      <a:cxn ang="0">
                        <a:pos x="3" y="29"/>
                      </a:cxn>
                      <a:cxn ang="0">
                        <a:pos x="1" y="36"/>
                      </a:cxn>
                      <a:cxn ang="0">
                        <a:pos x="0" y="11"/>
                      </a:cxn>
                      <a:cxn ang="0">
                        <a:pos x="1" y="6"/>
                      </a:cxn>
                      <a:cxn ang="0">
                        <a:pos x="5" y="0"/>
                      </a:cxn>
                      <a:cxn ang="0">
                        <a:pos x="6" y="10"/>
                      </a:cxn>
                    </a:cxnLst>
                    <a:rect l="0" t="0" r="r" b="b"/>
                    <a:pathLst>
                      <a:path w="35" h="37">
                        <a:moveTo>
                          <a:pt x="6" y="10"/>
                        </a:moveTo>
                        <a:lnTo>
                          <a:pt x="9" y="19"/>
                        </a:lnTo>
                        <a:lnTo>
                          <a:pt x="34" y="31"/>
                        </a:lnTo>
                        <a:lnTo>
                          <a:pt x="21" y="28"/>
                        </a:lnTo>
                        <a:lnTo>
                          <a:pt x="15" y="26"/>
                        </a:lnTo>
                        <a:lnTo>
                          <a:pt x="9" y="28"/>
                        </a:lnTo>
                        <a:lnTo>
                          <a:pt x="3" y="29"/>
                        </a:lnTo>
                        <a:lnTo>
                          <a:pt x="1" y="36"/>
                        </a:lnTo>
                        <a:lnTo>
                          <a:pt x="0" y="11"/>
                        </a:lnTo>
                        <a:lnTo>
                          <a:pt x="1" y="6"/>
                        </a:lnTo>
                        <a:lnTo>
                          <a:pt x="5" y="0"/>
                        </a:lnTo>
                        <a:lnTo>
                          <a:pt x="6" y="10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</p:grpSp>
            <p:sp>
              <p:nvSpPr>
                <p:cNvPr id="38" name="Freeform 99">
                  <a:extLst>
                    <a:ext uri="{FF2B5EF4-FFF2-40B4-BE49-F238E27FC236}">
                      <a16:creationId xmlns:a16="http://schemas.microsoft.com/office/drawing/2014/main" id="{6D642F7D-2F98-7026-D63B-6FC07CF44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" y="1223"/>
                  <a:ext cx="86" cy="96"/>
                </a:xfrm>
                <a:custGeom>
                  <a:avLst/>
                  <a:gdLst/>
                  <a:ahLst/>
                  <a:cxnLst>
                    <a:cxn ang="0">
                      <a:pos x="70" y="8"/>
                    </a:cxn>
                    <a:cxn ang="0">
                      <a:pos x="63" y="5"/>
                    </a:cxn>
                    <a:cxn ang="0">
                      <a:pos x="57" y="3"/>
                    </a:cxn>
                    <a:cxn ang="0">
                      <a:pos x="47" y="0"/>
                    </a:cxn>
                    <a:cxn ang="0">
                      <a:pos x="40" y="0"/>
                    </a:cxn>
                    <a:cxn ang="0">
                      <a:pos x="31" y="0"/>
                    </a:cxn>
                    <a:cxn ang="0">
                      <a:pos x="23" y="2"/>
                    </a:cxn>
                    <a:cxn ang="0">
                      <a:pos x="17" y="2"/>
                    </a:cxn>
                    <a:cxn ang="0">
                      <a:pos x="13" y="4"/>
                    </a:cxn>
                    <a:cxn ang="0">
                      <a:pos x="7" y="8"/>
                    </a:cxn>
                    <a:cxn ang="0">
                      <a:pos x="3" y="13"/>
                    </a:cxn>
                    <a:cxn ang="0">
                      <a:pos x="3" y="20"/>
                    </a:cxn>
                    <a:cxn ang="0">
                      <a:pos x="2" y="30"/>
                    </a:cxn>
                    <a:cxn ang="0">
                      <a:pos x="0" y="42"/>
                    </a:cxn>
                    <a:cxn ang="0">
                      <a:pos x="1" y="53"/>
                    </a:cxn>
                    <a:cxn ang="0">
                      <a:pos x="3" y="62"/>
                    </a:cxn>
                    <a:cxn ang="0">
                      <a:pos x="6" y="71"/>
                    </a:cxn>
                    <a:cxn ang="0">
                      <a:pos x="8" y="77"/>
                    </a:cxn>
                    <a:cxn ang="0">
                      <a:pos x="10" y="83"/>
                    </a:cxn>
                    <a:cxn ang="0">
                      <a:pos x="13" y="89"/>
                    </a:cxn>
                    <a:cxn ang="0">
                      <a:pos x="16" y="95"/>
                    </a:cxn>
                    <a:cxn ang="0">
                      <a:pos x="19" y="95"/>
                    </a:cxn>
                    <a:cxn ang="0">
                      <a:pos x="17" y="87"/>
                    </a:cxn>
                    <a:cxn ang="0">
                      <a:pos x="20" y="81"/>
                    </a:cxn>
                    <a:cxn ang="0">
                      <a:pos x="21" y="77"/>
                    </a:cxn>
                    <a:cxn ang="0">
                      <a:pos x="19" y="72"/>
                    </a:cxn>
                    <a:cxn ang="0">
                      <a:pos x="17" y="62"/>
                    </a:cxn>
                    <a:cxn ang="0">
                      <a:pos x="20" y="60"/>
                    </a:cxn>
                    <a:cxn ang="0">
                      <a:pos x="24" y="65"/>
                    </a:cxn>
                    <a:cxn ang="0">
                      <a:pos x="27" y="69"/>
                    </a:cxn>
                    <a:cxn ang="0">
                      <a:pos x="27" y="60"/>
                    </a:cxn>
                    <a:cxn ang="0">
                      <a:pos x="28" y="49"/>
                    </a:cxn>
                    <a:cxn ang="0">
                      <a:pos x="28" y="36"/>
                    </a:cxn>
                    <a:cxn ang="0">
                      <a:pos x="29" y="30"/>
                    </a:cxn>
                    <a:cxn ang="0">
                      <a:pos x="26" y="27"/>
                    </a:cxn>
                    <a:cxn ang="0">
                      <a:pos x="31" y="29"/>
                    </a:cxn>
                    <a:cxn ang="0">
                      <a:pos x="36" y="30"/>
                    </a:cxn>
                    <a:cxn ang="0">
                      <a:pos x="41" y="31"/>
                    </a:cxn>
                    <a:cxn ang="0">
                      <a:pos x="49" y="32"/>
                    </a:cxn>
                    <a:cxn ang="0">
                      <a:pos x="55" y="34"/>
                    </a:cxn>
                    <a:cxn ang="0">
                      <a:pos x="47" y="30"/>
                    </a:cxn>
                    <a:cxn ang="0">
                      <a:pos x="51" y="30"/>
                    </a:cxn>
                    <a:cxn ang="0">
                      <a:pos x="61" y="30"/>
                    </a:cxn>
                    <a:cxn ang="0">
                      <a:pos x="69" y="30"/>
                    </a:cxn>
                    <a:cxn ang="0">
                      <a:pos x="77" y="30"/>
                    </a:cxn>
                    <a:cxn ang="0">
                      <a:pos x="79" y="36"/>
                    </a:cxn>
                    <a:cxn ang="0">
                      <a:pos x="80" y="43"/>
                    </a:cxn>
                    <a:cxn ang="0">
                      <a:pos x="83" y="34"/>
                    </a:cxn>
                    <a:cxn ang="0">
                      <a:pos x="85" y="24"/>
                    </a:cxn>
                    <a:cxn ang="0">
                      <a:pos x="80" y="17"/>
                    </a:cxn>
                    <a:cxn ang="0">
                      <a:pos x="76" y="12"/>
                    </a:cxn>
                    <a:cxn ang="0">
                      <a:pos x="70" y="8"/>
                    </a:cxn>
                  </a:cxnLst>
                  <a:rect l="0" t="0" r="r" b="b"/>
                  <a:pathLst>
                    <a:path w="86" h="96">
                      <a:moveTo>
                        <a:pt x="70" y="8"/>
                      </a:moveTo>
                      <a:lnTo>
                        <a:pt x="63" y="5"/>
                      </a:lnTo>
                      <a:lnTo>
                        <a:pt x="57" y="3"/>
                      </a:lnTo>
                      <a:lnTo>
                        <a:pt x="47" y="0"/>
                      </a:lnTo>
                      <a:lnTo>
                        <a:pt x="40" y="0"/>
                      </a:lnTo>
                      <a:lnTo>
                        <a:pt x="31" y="0"/>
                      </a:lnTo>
                      <a:lnTo>
                        <a:pt x="23" y="2"/>
                      </a:lnTo>
                      <a:lnTo>
                        <a:pt x="17" y="2"/>
                      </a:lnTo>
                      <a:lnTo>
                        <a:pt x="13" y="4"/>
                      </a:lnTo>
                      <a:lnTo>
                        <a:pt x="7" y="8"/>
                      </a:lnTo>
                      <a:lnTo>
                        <a:pt x="3" y="13"/>
                      </a:lnTo>
                      <a:lnTo>
                        <a:pt x="3" y="20"/>
                      </a:lnTo>
                      <a:lnTo>
                        <a:pt x="2" y="30"/>
                      </a:lnTo>
                      <a:lnTo>
                        <a:pt x="0" y="42"/>
                      </a:lnTo>
                      <a:lnTo>
                        <a:pt x="1" y="53"/>
                      </a:lnTo>
                      <a:lnTo>
                        <a:pt x="3" y="62"/>
                      </a:lnTo>
                      <a:lnTo>
                        <a:pt x="6" y="71"/>
                      </a:lnTo>
                      <a:lnTo>
                        <a:pt x="8" y="77"/>
                      </a:lnTo>
                      <a:lnTo>
                        <a:pt x="10" y="83"/>
                      </a:lnTo>
                      <a:lnTo>
                        <a:pt x="13" y="89"/>
                      </a:lnTo>
                      <a:lnTo>
                        <a:pt x="16" y="95"/>
                      </a:lnTo>
                      <a:lnTo>
                        <a:pt x="19" y="95"/>
                      </a:lnTo>
                      <a:lnTo>
                        <a:pt x="17" y="87"/>
                      </a:lnTo>
                      <a:lnTo>
                        <a:pt x="20" y="81"/>
                      </a:lnTo>
                      <a:lnTo>
                        <a:pt x="21" y="77"/>
                      </a:lnTo>
                      <a:lnTo>
                        <a:pt x="19" y="72"/>
                      </a:lnTo>
                      <a:lnTo>
                        <a:pt x="17" y="62"/>
                      </a:lnTo>
                      <a:lnTo>
                        <a:pt x="20" y="60"/>
                      </a:lnTo>
                      <a:lnTo>
                        <a:pt x="24" y="65"/>
                      </a:lnTo>
                      <a:lnTo>
                        <a:pt x="27" y="69"/>
                      </a:lnTo>
                      <a:lnTo>
                        <a:pt x="27" y="60"/>
                      </a:lnTo>
                      <a:lnTo>
                        <a:pt x="28" y="49"/>
                      </a:lnTo>
                      <a:lnTo>
                        <a:pt x="28" y="36"/>
                      </a:lnTo>
                      <a:lnTo>
                        <a:pt x="29" y="30"/>
                      </a:lnTo>
                      <a:lnTo>
                        <a:pt x="26" y="27"/>
                      </a:lnTo>
                      <a:lnTo>
                        <a:pt x="31" y="29"/>
                      </a:lnTo>
                      <a:lnTo>
                        <a:pt x="36" y="30"/>
                      </a:lnTo>
                      <a:lnTo>
                        <a:pt x="41" y="31"/>
                      </a:lnTo>
                      <a:lnTo>
                        <a:pt x="49" y="32"/>
                      </a:lnTo>
                      <a:lnTo>
                        <a:pt x="55" y="34"/>
                      </a:lnTo>
                      <a:lnTo>
                        <a:pt x="47" y="30"/>
                      </a:lnTo>
                      <a:lnTo>
                        <a:pt x="51" y="30"/>
                      </a:lnTo>
                      <a:lnTo>
                        <a:pt x="61" y="30"/>
                      </a:lnTo>
                      <a:lnTo>
                        <a:pt x="69" y="30"/>
                      </a:lnTo>
                      <a:lnTo>
                        <a:pt x="77" y="30"/>
                      </a:lnTo>
                      <a:lnTo>
                        <a:pt x="79" y="36"/>
                      </a:lnTo>
                      <a:lnTo>
                        <a:pt x="80" y="43"/>
                      </a:lnTo>
                      <a:lnTo>
                        <a:pt x="83" y="34"/>
                      </a:lnTo>
                      <a:lnTo>
                        <a:pt x="85" y="24"/>
                      </a:lnTo>
                      <a:lnTo>
                        <a:pt x="80" y="17"/>
                      </a:lnTo>
                      <a:lnTo>
                        <a:pt x="76" y="12"/>
                      </a:lnTo>
                      <a:lnTo>
                        <a:pt x="70" y="8"/>
                      </a:lnTo>
                    </a:path>
                  </a:pathLst>
                </a:custGeom>
                <a:solidFill>
                  <a:srgbClr val="BF7F1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</p:grpSp>
        </p:grpSp>
        <p:sp>
          <p:nvSpPr>
            <p:cNvPr id="18" name="Rectangle 122">
              <a:extLst>
                <a:ext uri="{FF2B5EF4-FFF2-40B4-BE49-F238E27FC236}">
                  <a16:creationId xmlns:a16="http://schemas.microsoft.com/office/drawing/2014/main" id="{993DF415-FFF0-E05C-8FED-F4833A8F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0" y="4045451"/>
              <a:ext cx="1052945" cy="461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100" b="1" dirty="0">
                  <a:latin typeface="Book Antiqua" pitchFamily="18" charset="0"/>
                </a:rPr>
                <a:t>Operador</a:t>
              </a:r>
            </a:p>
          </p:txBody>
        </p:sp>
      </p:grp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43A0DD84-DB7D-7496-5A21-DDA10B8F4E7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05329" y="3322819"/>
            <a:ext cx="260152" cy="5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:a16="http://schemas.microsoft.com/office/drawing/2014/main" id="{3958C878-5A90-6402-1861-647E194F8F11}"/>
              </a:ext>
            </a:extLst>
          </p:cNvPr>
          <p:cNvSpPr/>
          <p:nvPr/>
        </p:nvSpPr>
        <p:spPr>
          <a:xfrm>
            <a:off x="6332453" y="1767847"/>
            <a:ext cx="657754" cy="1917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SFTP</a:t>
            </a:r>
            <a:endParaRPr lang="es-EC" sz="1200" dirty="0">
              <a:solidFill>
                <a:schemeClr val="tx1"/>
              </a:solidFill>
            </a:endParaRP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BCF4BA4E-A3A8-29D9-9527-39E40FDBD56B}"/>
              </a:ext>
            </a:extLst>
          </p:cNvPr>
          <p:cNvSpPr txBox="1">
            <a:spLocks/>
          </p:cNvSpPr>
          <p:nvPr/>
        </p:nvSpPr>
        <p:spPr>
          <a:xfrm>
            <a:off x="609728" y="455131"/>
            <a:ext cx="11317229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4400" b="1" dirty="0">
                <a:latin typeface="+mj-lt"/>
                <a:ea typeface="+mj-ea"/>
                <a:cs typeface="+mj-cs"/>
              </a:rPr>
              <a:t>Solicitudes de Tarjetas Pre Pago</a:t>
            </a:r>
            <a:endParaRPr lang="es-ES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925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40002653-D975-3D0C-D9F0-281BA00CC080}"/>
              </a:ext>
            </a:extLst>
          </p:cNvPr>
          <p:cNvSpPr/>
          <p:nvPr/>
        </p:nvSpPr>
        <p:spPr>
          <a:xfrm>
            <a:off x="1788092" y="1227221"/>
            <a:ext cx="5741424" cy="4339862"/>
          </a:xfrm>
          <a:prstGeom prst="rect">
            <a:avLst/>
          </a:prstGeom>
          <a:solidFill>
            <a:srgbClr val="E4F9D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0D929754-25E8-8361-6DFF-2B8CD237BB9A}"/>
              </a:ext>
            </a:extLst>
          </p:cNvPr>
          <p:cNvCxnSpPr/>
          <p:nvPr/>
        </p:nvCxnSpPr>
        <p:spPr>
          <a:xfrm>
            <a:off x="580996" y="6900931"/>
            <a:ext cx="10946879" cy="10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6FDB6C4-6582-214A-4B25-A0B352B309F2}"/>
              </a:ext>
            </a:extLst>
          </p:cNvPr>
          <p:cNvCxnSpPr>
            <a:cxnSpLocks/>
            <a:stCxn id="56" idx="2"/>
            <a:endCxn id="13" idx="2"/>
          </p:cNvCxnSpPr>
          <p:nvPr/>
        </p:nvCxnSpPr>
        <p:spPr>
          <a:xfrm>
            <a:off x="1229322" y="3419994"/>
            <a:ext cx="748708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238A8B26-4FDA-8D8D-EF2A-F420BAB7A1EC}"/>
              </a:ext>
            </a:extLst>
          </p:cNvPr>
          <p:cNvSpPr txBox="1"/>
          <p:nvPr/>
        </p:nvSpPr>
        <p:spPr>
          <a:xfrm>
            <a:off x="8134924" y="3095268"/>
            <a:ext cx="37293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400" dirty="0"/>
              <a:t>Venta de </a:t>
            </a:r>
            <a:r>
              <a:rPr lang="es-MX" sz="1400" dirty="0" err="1"/>
              <a:t>paykard</a:t>
            </a:r>
            <a:endParaRPr lang="es-MX" sz="1400" dirty="0"/>
          </a:p>
          <a:p>
            <a:pPr marL="342900" indent="-342900">
              <a:buAutoNum type="arabicPeriod"/>
            </a:pPr>
            <a:r>
              <a:rPr lang="es-MX" sz="1400" dirty="0"/>
              <a:t>Comprobar que le tarjeta exista en base</a:t>
            </a:r>
          </a:p>
          <a:p>
            <a:pPr marL="342900" indent="-342900">
              <a:buAutoNum type="arabicPeriod"/>
            </a:pPr>
            <a:r>
              <a:rPr lang="es-MX" sz="1400" dirty="0"/>
              <a:t>Toma de datos del cliente</a:t>
            </a:r>
          </a:p>
          <a:p>
            <a:pPr marL="342900" indent="-342900">
              <a:buAutoNum type="arabicPeriod"/>
            </a:pPr>
            <a:r>
              <a:rPr lang="es-MX" sz="1400" dirty="0" err="1"/>
              <a:t>Envia</a:t>
            </a:r>
            <a:r>
              <a:rPr lang="es-MX" sz="1400" dirty="0"/>
              <a:t> a trama a </a:t>
            </a:r>
            <a:r>
              <a:rPr lang="es-MX" sz="1400" dirty="0" err="1"/>
              <a:t>credimatic</a:t>
            </a:r>
            <a:endParaRPr lang="es-MX" sz="1400" dirty="0"/>
          </a:p>
          <a:p>
            <a:pPr marL="342900" indent="-342900">
              <a:buAutoNum type="arabicPeriod"/>
            </a:pPr>
            <a:r>
              <a:rPr lang="es-MX" sz="1400" dirty="0"/>
              <a:t>Se guarda en base la venta de la </a:t>
            </a:r>
            <a:r>
              <a:rPr lang="es-MX" sz="1400" dirty="0" err="1"/>
              <a:t>paykard</a:t>
            </a:r>
            <a:endParaRPr lang="es-MX" sz="1400" dirty="0"/>
          </a:p>
          <a:p>
            <a:pPr marL="342900" indent="-342900">
              <a:buAutoNum type="arabicPeriod"/>
            </a:pPr>
            <a:endParaRPr lang="es-MX" sz="1400" dirty="0"/>
          </a:p>
          <a:p>
            <a:r>
              <a:rPr lang="es-MX" sz="1400" b="1" dirty="0"/>
              <a:t>KH:</a:t>
            </a:r>
            <a:r>
              <a:rPr lang="es-MX" sz="1400" dirty="0"/>
              <a:t> </a:t>
            </a:r>
            <a:r>
              <a:rPr lang="es-MX" sz="1400" dirty="0" err="1"/>
              <a:t>Kernel</a:t>
            </a:r>
            <a:r>
              <a:rPr lang="es-MX" sz="1400" dirty="0"/>
              <a:t> </a:t>
            </a:r>
            <a:r>
              <a:rPr lang="es-MX" sz="1400" dirty="0" err="1"/>
              <a:t>Handler</a:t>
            </a:r>
            <a:endParaRPr lang="es-EC" sz="14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1080382-2FCE-B9C7-5976-7397CFB1B50C}"/>
              </a:ext>
            </a:extLst>
          </p:cNvPr>
          <p:cNvSpPr/>
          <p:nvPr/>
        </p:nvSpPr>
        <p:spPr>
          <a:xfrm>
            <a:off x="1978030" y="3000493"/>
            <a:ext cx="1084636" cy="843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COBIS ATX</a:t>
            </a:r>
            <a:endParaRPr lang="es-EC" sz="1200" dirty="0"/>
          </a:p>
        </p:txBody>
      </p:sp>
      <p:grpSp>
        <p:nvGrpSpPr>
          <p:cNvPr id="15" name="331 Grupo">
            <a:extLst>
              <a:ext uri="{FF2B5EF4-FFF2-40B4-BE49-F238E27FC236}">
                <a16:creationId xmlns:a16="http://schemas.microsoft.com/office/drawing/2014/main" id="{38EF858F-DC1C-9C9F-C109-1C6567F29417}"/>
              </a:ext>
            </a:extLst>
          </p:cNvPr>
          <p:cNvGrpSpPr/>
          <p:nvPr/>
        </p:nvGrpSpPr>
        <p:grpSpPr>
          <a:xfrm>
            <a:off x="890236" y="3380587"/>
            <a:ext cx="724997" cy="692245"/>
            <a:chOff x="138550" y="2979378"/>
            <a:chExt cx="1052945" cy="1605365"/>
          </a:xfrm>
        </p:grpSpPr>
        <p:grpSp>
          <p:nvGrpSpPr>
            <p:cNvPr id="17" name="Group 78">
              <a:extLst>
                <a:ext uri="{FF2B5EF4-FFF2-40B4-BE49-F238E27FC236}">
                  <a16:creationId xmlns:a16="http://schemas.microsoft.com/office/drawing/2014/main" id="{FCC0D403-8C9E-C466-E073-E6168EE06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54" y="2979378"/>
              <a:ext cx="410790" cy="1336058"/>
              <a:chOff x="125" y="1223"/>
              <a:chExt cx="262" cy="1229"/>
            </a:xfrm>
          </p:grpSpPr>
          <p:grpSp>
            <p:nvGrpSpPr>
              <p:cNvPr id="21" name="Group 79">
                <a:extLst>
                  <a:ext uri="{FF2B5EF4-FFF2-40B4-BE49-F238E27FC236}">
                    <a16:creationId xmlns:a16="http://schemas.microsoft.com/office/drawing/2014/main" id="{B2B9B131-4EF5-B9A5-2D45-520F2DEE21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2126"/>
                <a:ext cx="239" cy="90"/>
                <a:chOff x="148" y="2126"/>
                <a:chExt cx="239" cy="90"/>
              </a:xfrm>
            </p:grpSpPr>
            <p:sp>
              <p:nvSpPr>
                <p:cNvPr id="65" name="Freeform 80">
                  <a:extLst>
                    <a:ext uri="{FF2B5EF4-FFF2-40B4-BE49-F238E27FC236}">
                      <a16:creationId xmlns:a16="http://schemas.microsoft.com/office/drawing/2014/main" id="{E16471E0-A705-E98D-0F9E-370AE76293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" y="2126"/>
                  <a:ext cx="94" cy="5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61" y="13"/>
                    </a:cxn>
                    <a:cxn ang="0">
                      <a:pos x="74" y="29"/>
                    </a:cxn>
                    <a:cxn ang="0">
                      <a:pos x="91" y="42"/>
                    </a:cxn>
                    <a:cxn ang="0">
                      <a:pos x="93" y="49"/>
                    </a:cxn>
                    <a:cxn ang="0">
                      <a:pos x="77" y="52"/>
                    </a:cxn>
                    <a:cxn ang="0">
                      <a:pos x="59" y="50"/>
                    </a:cxn>
                    <a:cxn ang="0">
                      <a:pos x="38" y="42"/>
                    </a:cxn>
                    <a:cxn ang="0">
                      <a:pos x="22" y="33"/>
                    </a:cxn>
                    <a:cxn ang="0">
                      <a:pos x="6" y="31"/>
                    </a:cxn>
                    <a:cxn ang="0">
                      <a:pos x="0" y="27"/>
                    </a:cxn>
                    <a:cxn ang="0">
                      <a:pos x="2" y="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94" h="53">
                      <a:moveTo>
                        <a:pt x="46" y="0"/>
                      </a:moveTo>
                      <a:lnTo>
                        <a:pt x="61" y="13"/>
                      </a:lnTo>
                      <a:lnTo>
                        <a:pt x="74" y="29"/>
                      </a:lnTo>
                      <a:lnTo>
                        <a:pt x="91" y="42"/>
                      </a:lnTo>
                      <a:lnTo>
                        <a:pt x="93" y="49"/>
                      </a:lnTo>
                      <a:lnTo>
                        <a:pt x="77" y="52"/>
                      </a:lnTo>
                      <a:lnTo>
                        <a:pt x="59" y="50"/>
                      </a:lnTo>
                      <a:lnTo>
                        <a:pt x="38" y="42"/>
                      </a:lnTo>
                      <a:lnTo>
                        <a:pt x="22" y="33"/>
                      </a:lnTo>
                      <a:lnTo>
                        <a:pt x="6" y="31"/>
                      </a:lnTo>
                      <a:lnTo>
                        <a:pt x="0" y="27"/>
                      </a:lnTo>
                      <a:lnTo>
                        <a:pt x="2" y="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  <p:sp>
              <p:nvSpPr>
                <p:cNvPr id="66" name="Freeform 81">
                  <a:extLst>
                    <a:ext uri="{FF2B5EF4-FFF2-40B4-BE49-F238E27FC236}">
                      <a16:creationId xmlns:a16="http://schemas.microsoft.com/office/drawing/2014/main" id="{1A31816E-E091-B43C-794D-67CD3F81A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" y="2156"/>
                  <a:ext cx="55" cy="60"/>
                </a:xfrm>
                <a:custGeom>
                  <a:avLst/>
                  <a:gdLst/>
                  <a:ahLst/>
                  <a:cxnLst>
                    <a:cxn ang="0">
                      <a:pos x="54" y="2"/>
                    </a:cxn>
                    <a:cxn ang="0">
                      <a:pos x="54" y="17"/>
                    </a:cxn>
                    <a:cxn ang="0">
                      <a:pos x="46" y="25"/>
                    </a:cxn>
                    <a:cxn ang="0">
                      <a:pos x="45" y="38"/>
                    </a:cxn>
                    <a:cxn ang="0">
                      <a:pos x="33" y="51"/>
                    </a:cxn>
                    <a:cxn ang="0">
                      <a:pos x="23" y="57"/>
                    </a:cxn>
                    <a:cxn ang="0">
                      <a:pos x="13" y="59"/>
                    </a:cxn>
                    <a:cxn ang="0">
                      <a:pos x="4" y="59"/>
                    </a:cxn>
                    <a:cxn ang="0">
                      <a:pos x="0" y="49"/>
                    </a:cxn>
                    <a:cxn ang="0">
                      <a:pos x="1" y="36"/>
                    </a:cxn>
                    <a:cxn ang="0">
                      <a:pos x="11" y="21"/>
                    </a:cxn>
                    <a:cxn ang="0">
                      <a:pos x="24" y="5"/>
                    </a:cxn>
                    <a:cxn ang="0">
                      <a:pos x="24" y="0"/>
                    </a:cxn>
                    <a:cxn ang="0">
                      <a:pos x="54" y="2"/>
                    </a:cxn>
                  </a:cxnLst>
                  <a:rect l="0" t="0" r="r" b="b"/>
                  <a:pathLst>
                    <a:path w="55" h="60">
                      <a:moveTo>
                        <a:pt x="54" y="2"/>
                      </a:moveTo>
                      <a:lnTo>
                        <a:pt x="54" y="17"/>
                      </a:lnTo>
                      <a:lnTo>
                        <a:pt x="46" y="25"/>
                      </a:lnTo>
                      <a:lnTo>
                        <a:pt x="45" y="38"/>
                      </a:lnTo>
                      <a:lnTo>
                        <a:pt x="33" y="51"/>
                      </a:lnTo>
                      <a:lnTo>
                        <a:pt x="23" y="57"/>
                      </a:lnTo>
                      <a:lnTo>
                        <a:pt x="13" y="59"/>
                      </a:lnTo>
                      <a:lnTo>
                        <a:pt x="4" y="59"/>
                      </a:lnTo>
                      <a:lnTo>
                        <a:pt x="0" y="49"/>
                      </a:lnTo>
                      <a:lnTo>
                        <a:pt x="1" y="36"/>
                      </a:lnTo>
                      <a:lnTo>
                        <a:pt x="11" y="21"/>
                      </a:lnTo>
                      <a:lnTo>
                        <a:pt x="24" y="5"/>
                      </a:lnTo>
                      <a:lnTo>
                        <a:pt x="24" y="0"/>
                      </a:lnTo>
                      <a:lnTo>
                        <a:pt x="54" y="2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</p:grpSp>
          <p:sp>
            <p:nvSpPr>
              <p:cNvPr id="23" name="Freeform 82">
                <a:extLst>
                  <a:ext uri="{FF2B5EF4-FFF2-40B4-BE49-F238E27FC236}">
                    <a16:creationId xmlns:a16="http://schemas.microsoft.com/office/drawing/2014/main" id="{1D139EC0-C56C-AD7B-CD4B-25AD36D8E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" y="1768"/>
                <a:ext cx="21" cy="6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37"/>
                  </a:cxn>
                  <a:cxn ang="0">
                    <a:pos x="10" y="60"/>
                  </a:cxn>
                  <a:cxn ang="0">
                    <a:pos x="4" y="67"/>
                  </a:cxn>
                  <a:cxn ang="0">
                    <a:pos x="5" y="35"/>
                  </a:cxn>
                  <a:cxn ang="0">
                    <a:pos x="3" y="38"/>
                  </a:cxn>
                  <a:cxn ang="0">
                    <a:pos x="0" y="48"/>
                  </a:cxn>
                  <a:cxn ang="0">
                    <a:pos x="0" y="37"/>
                  </a:cxn>
                  <a:cxn ang="0">
                    <a:pos x="3" y="17"/>
                  </a:cxn>
                  <a:cxn ang="0">
                    <a:pos x="10" y="0"/>
                  </a:cxn>
                  <a:cxn ang="0">
                    <a:pos x="19" y="0"/>
                  </a:cxn>
                </a:cxnLst>
                <a:rect l="0" t="0" r="r" b="b"/>
                <a:pathLst>
                  <a:path w="21" h="68">
                    <a:moveTo>
                      <a:pt x="19" y="0"/>
                    </a:moveTo>
                    <a:lnTo>
                      <a:pt x="20" y="37"/>
                    </a:lnTo>
                    <a:lnTo>
                      <a:pt x="10" y="60"/>
                    </a:lnTo>
                    <a:lnTo>
                      <a:pt x="4" y="67"/>
                    </a:lnTo>
                    <a:lnTo>
                      <a:pt x="5" y="35"/>
                    </a:lnTo>
                    <a:lnTo>
                      <a:pt x="3" y="38"/>
                    </a:lnTo>
                    <a:lnTo>
                      <a:pt x="0" y="48"/>
                    </a:lnTo>
                    <a:lnTo>
                      <a:pt x="0" y="37"/>
                    </a:lnTo>
                    <a:lnTo>
                      <a:pt x="3" y="17"/>
                    </a:lnTo>
                    <a:lnTo>
                      <a:pt x="1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FF7F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25" name="Freeform 83">
                <a:extLst>
                  <a:ext uri="{FF2B5EF4-FFF2-40B4-BE49-F238E27FC236}">
                    <a16:creationId xmlns:a16="http://schemas.microsoft.com/office/drawing/2014/main" id="{5AFC221E-1088-2033-45F9-6CE7DC2FE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" y="1604"/>
                <a:ext cx="169" cy="547"/>
              </a:xfrm>
              <a:custGeom>
                <a:avLst/>
                <a:gdLst/>
                <a:ahLst/>
                <a:cxnLst>
                  <a:cxn ang="0">
                    <a:pos x="166" y="0"/>
                  </a:cxn>
                  <a:cxn ang="0">
                    <a:pos x="168" y="297"/>
                  </a:cxn>
                  <a:cxn ang="0">
                    <a:pos x="166" y="516"/>
                  </a:cxn>
                  <a:cxn ang="0">
                    <a:pos x="116" y="526"/>
                  </a:cxn>
                  <a:cxn ang="0">
                    <a:pos x="109" y="347"/>
                  </a:cxn>
                  <a:cxn ang="0">
                    <a:pos x="114" y="329"/>
                  </a:cxn>
                  <a:cxn ang="0">
                    <a:pos x="109" y="320"/>
                  </a:cxn>
                  <a:cxn ang="0">
                    <a:pos x="109" y="210"/>
                  </a:cxn>
                  <a:cxn ang="0">
                    <a:pos x="97" y="244"/>
                  </a:cxn>
                  <a:cxn ang="0">
                    <a:pos x="69" y="393"/>
                  </a:cxn>
                  <a:cxn ang="0">
                    <a:pos x="43" y="546"/>
                  </a:cxn>
                  <a:cxn ang="0">
                    <a:pos x="0" y="546"/>
                  </a:cxn>
                  <a:cxn ang="0">
                    <a:pos x="20" y="341"/>
                  </a:cxn>
                  <a:cxn ang="0">
                    <a:pos x="27" y="168"/>
                  </a:cxn>
                  <a:cxn ang="0">
                    <a:pos x="23" y="4"/>
                  </a:cxn>
                  <a:cxn ang="0">
                    <a:pos x="166" y="0"/>
                  </a:cxn>
                </a:cxnLst>
                <a:rect l="0" t="0" r="r" b="b"/>
                <a:pathLst>
                  <a:path w="169" h="547">
                    <a:moveTo>
                      <a:pt x="166" y="0"/>
                    </a:moveTo>
                    <a:lnTo>
                      <a:pt x="168" y="297"/>
                    </a:lnTo>
                    <a:lnTo>
                      <a:pt x="166" y="516"/>
                    </a:lnTo>
                    <a:lnTo>
                      <a:pt x="116" y="526"/>
                    </a:lnTo>
                    <a:lnTo>
                      <a:pt x="109" y="347"/>
                    </a:lnTo>
                    <a:lnTo>
                      <a:pt x="114" y="329"/>
                    </a:lnTo>
                    <a:lnTo>
                      <a:pt x="109" y="320"/>
                    </a:lnTo>
                    <a:lnTo>
                      <a:pt x="109" y="210"/>
                    </a:lnTo>
                    <a:lnTo>
                      <a:pt x="97" y="244"/>
                    </a:lnTo>
                    <a:lnTo>
                      <a:pt x="69" y="393"/>
                    </a:lnTo>
                    <a:lnTo>
                      <a:pt x="43" y="546"/>
                    </a:lnTo>
                    <a:lnTo>
                      <a:pt x="0" y="546"/>
                    </a:lnTo>
                    <a:lnTo>
                      <a:pt x="20" y="341"/>
                    </a:lnTo>
                    <a:lnTo>
                      <a:pt x="27" y="168"/>
                    </a:lnTo>
                    <a:lnTo>
                      <a:pt x="23" y="4"/>
                    </a:lnTo>
                    <a:lnTo>
                      <a:pt x="166" y="0"/>
                    </a:lnTo>
                  </a:path>
                </a:pathLst>
              </a:custGeom>
              <a:solidFill>
                <a:srgbClr val="7F7F7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27" name="Freeform 84">
                <a:extLst>
                  <a:ext uri="{FF2B5EF4-FFF2-40B4-BE49-F238E27FC236}">
                    <a16:creationId xmlns:a16="http://schemas.microsoft.com/office/drawing/2014/main" id="{37165FA8-DFC5-33AC-DA0C-5EE702ECE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1350"/>
                <a:ext cx="218" cy="415"/>
              </a:xfrm>
              <a:custGeom>
                <a:avLst/>
                <a:gdLst/>
                <a:ahLst/>
                <a:cxnLst>
                  <a:cxn ang="0">
                    <a:pos x="145" y="5"/>
                  </a:cxn>
                  <a:cxn ang="0">
                    <a:pos x="211" y="55"/>
                  </a:cxn>
                  <a:cxn ang="0">
                    <a:pos x="216" y="188"/>
                  </a:cxn>
                  <a:cxn ang="0">
                    <a:pos x="217" y="255"/>
                  </a:cxn>
                  <a:cxn ang="0">
                    <a:pos x="212" y="414"/>
                  </a:cxn>
                  <a:cxn ang="0">
                    <a:pos x="197" y="414"/>
                  </a:cxn>
                  <a:cxn ang="0">
                    <a:pos x="191" y="251"/>
                  </a:cxn>
                  <a:cxn ang="0">
                    <a:pos x="51" y="251"/>
                  </a:cxn>
                  <a:cxn ang="0">
                    <a:pos x="47" y="211"/>
                  </a:cxn>
                  <a:cxn ang="0">
                    <a:pos x="44" y="239"/>
                  </a:cxn>
                  <a:cxn ang="0">
                    <a:pos x="52" y="301"/>
                  </a:cxn>
                  <a:cxn ang="0">
                    <a:pos x="62" y="393"/>
                  </a:cxn>
                  <a:cxn ang="0">
                    <a:pos x="39" y="399"/>
                  </a:cxn>
                  <a:cxn ang="0">
                    <a:pos x="0" y="236"/>
                  </a:cxn>
                  <a:cxn ang="0">
                    <a:pos x="24" y="46"/>
                  </a:cxn>
                  <a:cxn ang="0">
                    <a:pos x="99" y="0"/>
                  </a:cxn>
                  <a:cxn ang="0">
                    <a:pos x="131" y="21"/>
                  </a:cxn>
                  <a:cxn ang="0">
                    <a:pos x="145" y="5"/>
                  </a:cxn>
                </a:cxnLst>
                <a:rect l="0" t="0" r="r" b="b"/>
                <a:pathLst>
                  <a:path w="218" h="415">
                    <a:moveTo>
                      <a:pt x="145" y="5"/>
                    </a:moveTo>
                    <a:lnTo>
                      <a:pt x="211" y="55"/>
                    </a:lnTo>
                    <a:lnTo>
                      <a:pt x="216" y="188"/>
                    </a:lnTo>
                    <a:lnTo>
                      <a:pt x="217" y="255"/>
                    </a:lnTo>
                    <a:lnTo>
                      <a:pt x="212" y="414"/>
                    </a:lnTo>
                    <a:lnTo>
                      <a:pt x="197" y="414"/>
                    </a:lnTo>
                    <a:lnTo>
                      <a:pt x="191" y="251"/>
                    </a:lnTo>
                    <a:lnTo>
                      <a:pt x="51" y="251"/>
                    </a:lnTo>
                    <a:lnTo>
                      <a:pt x="47" y="211"/>
                    </a:lnTo>
                    <a:lnTo>
                      <a:pt x="44" y="239"/>
                    </a:lnTo>
                    <a:lnTo>
                      <a:pt x="52" y="301"/>
                    </a:lnTo>
                    <a:lnTo>
                      <a:pt x="62" y="393"/>
                    </a:lnTo>
                    <a:lnTo>
                      <a:pt x="39" y="399"/>
                    </a:lnTo>
                    <a:lnTo>
                      <a:pt x="0" y="236"/>
                    </a:lnTo>
                    <a:lnTo>
                      <a:pt x="24" y="46"/>
                    </a:lnTo>
                    <a:lnTo>
                      <a:pt x="99" y="0"/>
                    </a:lnTo>
                    <a:lnTo>
                      <a:pt x="131" y="21"/>
                    </a:lnTo>
                    <a:lnTo>
                      <a:pt x="145" y="5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sp>
            <p:nvSpPr>
              <p:cNvPr id="31" name="Freeform 85">
                <a:extLst>
                  <a:ext uri="{FF2B5EF4-FFF2-40B4-BE49-F238E27FC236}">
                    <a16:creationId xmlns:a16="http://schemas.microsoft.com/office/drawing/2014/main" id="{F695ED5F-BB79-1E46-9D7B-40BB48A35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" y="1748"/>
                <a:ext cx="25" cy="64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4" y="33"/>
                  </a:cxn>
                  <a:cxn ang="0">
                    <a:pos x="11" y="63"/>
                  </a:cxn>
                  <a:cxn ang="0">
                    <a:pos x="7" y="59"/>
                  </a:cxn>
                  <a:cxn ang="0">
                    <a:pos x="0" y="57"/>
                  </a:cxn>
                  <a:cxn ang="0">
                    <a:pos x="3" y="47"/>
                  </a:cxn>
                  <a:cxn ang="0">
                    <a:pos x="4" y="35"/>
                  </a:cxn>
                  <a:cxn ang="0">
                    <a:pos x="0" y="23"/>
                  </a:cxn>
                  <a:cxn ang="0">
                    <a:pos x="3" y="3"/>
                  </a:cxn>
                  <a:cxn ang="0">
                    <a:pos x="17" y="0"/>
                  </a:cxn>
                </a:cxnLst>
                <a:rect l="0" t="0" r="r" b="b"/>
                <a:pathLst>
                  <a:path w="25" h="64">
                    <a:moveTo>
                      <a:pt x="17" y="0"/>
                    </a:moveTo>
                    <a:lnTo>
                      <a:pt x="24" y="33"/>
                    </a:lnTo>
                    <a:lnTo>
                      <a:pt x="11" y="63"/>
                    </a:lnTo>
                    <a:lnTo>
                      <a:pt x="7" y="59"/>
                    </a:lnTo>
                    <a:lnTo>
                      <a:pt x="0" y="57"/>
                    </a:lnTo>
                    <a:lnTo>
                      <a:pt x="3" y="47"/>
                    </a:lnTo>
                    <a:lnTo>
                      <a:pt x="4" y="35"/>
                    </a:lnTo>
                    <a:lnTo>
                      <a:pt x="0" y="23"/>
                    </a:lnTo>
                    <a:lnTo>
                      <a:pt x="3" y="3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FF7F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 sz="1600"/>
              </a:p>
            </p:txBody>
          </p:sp>
          <p:grpSp>
            <p:nvGrpSpPr>
              <p:cNvPr id="33" name="Group 86">
                <a:extLst>
                  <a:ext uri="{FF2B5EF4-FFF2-40B4-BE49-F238E27FC236}">
                    <a16:creationId xmlns:a16="http://schemas.microsoft.com/office/drawing/2014/main" id="{ADD8C6B2-7A25-ABE6-81EC-9E810B876C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" y="1358"/>
                <a:ext cx="219" cy="1094"/>
                <a:chOff x="125" y="1358"/>
                <a:chExt cx="219" cy="1094"/>
              </a:xfrm>
            </p:grpSpPr>
            <p:grpSp>
              <p:nvGrpSpPr>
                <p:cNvPr id="58" name="Group 87">
                  <a:extLst>
                    <a:ext uri="{FF2B5EF4-FFF2-40B4-BE49-F238E27FC236}">
                      <a16:creationId xmlns:a16="http://schemas.microsoft.com/office/drawing/2014/main" id="{AFC692C5-9095-8470-5B48-CF4B22A86D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" y="1358"/>
                  <a:ext cx="219" cy="1094"/>
                  <a:chOff x="125" y="1358"/>
                  <a:chExt cx="219" cy="1094"/>
                </a:xfrm>
              </p:grpSpPr>
              <p:grpSp>
                <p:nvGrpSpPr>
                  <p:cNvPr id="61" name="Group 88">
                    <a:extLst>
                      <a:ext uri="{FF2B5EF4-FFF2-40B4-BE49-F238E27FC236}">
                        <a16:creationId xmlns:a16="http://schemas.microsoft.com/office/drawing/2014/main" id="{03E8A364-8DB0-2D14-2D0D-D2C39BDEB7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5" y="1620"/>
                    <a:ext cx="219" cy="832"/>
                    <a:chOff x="125" y="1620"/>
                    <a:chExt cx="219" cy="832"/>
                  </a:xfrm>
                </p:grpSpPr>
                <p:sp>
                  <p:nvSpPr>
                    <p:cNvPr id="63" name="Line 89">
                      <a:extLst>
                        <a:ext uri="{FF2B5EF4-FFF2-40B4-BE49-F238E27FC236}">
                          <a16:creationId xmlns:a16="http://schemas.microsoft.com/office/drawing/2014/main" id="{0AE1963B-890A-66AD-5867-7A2277EC5B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8" y="1620"/>
                      <a:ext cx="14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 sz="1600"/>
                    </a:p>
                  </p:txBody>
                </p:sp>
                <p:sp>
                  <p:nvSpPr>
                    <p:cNvPr id="64" name="Line 90">
                      <a:extLst>
                        <a:ext uri="{FF2B5EF4-FFF2-40B4-BE49-F238E27FC236}">
                          <a16:creationId xmlns:a16="http://schemas.microsoft.com/office/drawing/2014/main" id="{06D07DC4-6C53-2D90-5887-6F01E617F7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5" y="2452"/>
                      <a:ext cx="14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 sz="1600"/>
                    </a:p>
                  </p:txBody>
                </p:sp>
              </p:grpSp>
              <p:sp>
                <p:nvSpPr>
                  <p:cNvPr id="62" name="Freeform 91">
                    <a:extLst>
                      <a:ext uri="{FF2B5EF4-FFF2-40B4-BE49-F238E27FC236}">
                        <a16:creationId xmlns:a16="http://schemas.microsoft.com/office/drawing/2014/main" id="{0755716D-62DA-029B-F15B-575102A4B4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" y="1358"/>
                    <a:ext cx="68" cy="39"/>
                  </a:xfrm>
                  <a:custGeom>
                    <a:avLst/>
                    <a:gdLst/>
                    <a:ahLst/>
                    <a:cxnLst>
                      <a:cxn ang="0">
                        <a:pos x="67" y="5"/>
                      </a:cxn>
                      <a:cxn ang="0">
                        <a:pos x="64" y="38"/>
                      </a:cxn>
                      <a:cxn ang="0">
                        <a:pos x="46" y="14"/>
                      </a:cxn>
                      <a:cxn ang="0">
                        <a:pos x="33" y="3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8" h="39">
                        <a:moveTo>
                          <a:pt x="67" y="5"/>
                        </a:moveTo>
                        <a:lnTo>
                          <a:pt x="64" y="38"/>
                        </a:lnTo>
                        <a:lnTo>
                          <a:pt x="46" y="14"/>
                        </a:lnTo>
                        <a:lnTo>
                          <a:pt x="33" y="3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</p:grpSp>
            <p:sp>
              <p:nvSpPr>
                <p:cNvPr id="60" name="Line 92">
                  <a:extLst>
                    <a:ext uri="{FF2B5EF4-FFF2-40B4-BE49-F238E27FC236}">
                      <a16:creationId xmlns:a16="http://schemas.microsoft.com/office/drawing/2014/main" id="{1733BF0A-769C-1264-D0FE-EB1EDB15F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" y="1376"/>
                  <a:ext cx="0" cy="24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s-ES" sz="1600"/>
                </a:p>
              </p:txBody>
            </p:sp>
          </p:grpSp>
          <p:grpSp>
            <p:nvGrpSpPr>
              <p:cNvPr id="35" name="Group 93">
                <a:extLst>
                  <a:ext uri="{FF2B5EF4-FFF2-40B4-BE49-F238E27FC236}">
                    <a16:creationId xmlns:a16="http://schemas.microsoft.com/office/drawing/2014/main" id="{5A933E7C-7339-5E56-F289-BD2F2E5980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" y="1223"/>
                <a:ext cx="90" cy="142"/>
                <a:chOff x="229" y="1223"/>
                <a:chExt cx="90" cy="142"/>
              </a:xfrm>
            </p:grpSpPr>
            <p:grpSp>
              <p:nvGrpSpPr>
                <p:cNvPr id="40" name="Group 94">
                  <a:extLst>
                    <a:ext uri="{FF2B5EF4-FFF2-40B4-BE49-F238E27FC236}">
                      <a16:creationId xmlns:a16="http://schemas.microsoft.com/office/drawing/2014/main" id="{18CB5442-530A-F72D-8E9F-BCEE0AEF87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4" y="1231"/>
                  <a:ext cx="85" cy="134"/>
                  <a:chOff x="234" y="1231"/>
                  <a:chExt cx="85" cy="134"/>
                </a:xfrm>
              </p:grpSpPr>
              <p:sp>
                <p:nvSpPr>
                  <p:cNvPr id="44" name="Freeform 95">
                    <a:extLst>
                      <a:ext uri="{FF2B5EF4-FFF2-40B4-BE49-F238E27FC236}">
                        <a16:creationId xmlns:a16="http://schemas.microsoft.com/office/drawing/2014/main" id="{DDA499BF-C184-D854-AE49-ADD3FE1B25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" y="1231"/>
                    <a:ext cx="79" cy="134"/>
                  </a:xfrm>
                  <a:custGeom>
                    <a:avLst/>
                    <a:gdLst/>
                    <a:ahLst/>
                    <a:cxnLst>
                      <a:cxn ang="0">
                        <a:pos x="75" y="24"/>
                      </a:cxn>
                      <a:cxn ang="0">
                        <a:pos x="77" y="37"/>
                      </a:cxn>
                      <a:cxn ang="0">
                        <a:pos x="78" y="42"/>
                      </a:cxn>
                      <a:cxn ang="0">
                        <a:pos x="75" y="47"/>
                      </a:cxn>
                      <a:cxn ang="0">
                        <a:pos x="78" y="58"/>
                      </a:cxn>
                      <a:cxn ang="0">
                        <a:pos x="76" y="73"/>
                      </a:cxn>
                      <a:cxn ang="0">
                        <a:pos x="75" y="81"/>
                      </a:cxn>
                      <a:cxn ang="0">
                        <a:pos x="72" y="88"/>
                      </a:cxn>
                      <a:cxn ang="0">
                        <a:pos x="70" y="95"/>
                      </a:cxn>
                      <a:cxn ang="0">
                        <a:pos x="68" y="104"/>
                      </a:cxn>
                      <a:cxn ang="0">
                        <a:pos x="61" y="106"/>
                      </a:cxn>
                      <a:cxn ang="0">
                        <a:pos x="55" y="108"/>
                      </a:cxn>
                      <a:cxn ang="0">
                        <a:pos x="55" y="113"/>
                      </a:cxn>
                      <a:cxn ang="0">
                        <a:pos x="56" y="118"/>
                      </a:cxn>
                      <a:cxn ang="0">
                        <a:pos x="43" y="133"/>
                      </a:cxn>
                      <a:cxn ang="0">
                        <a:pos x="12" y="113"/>
                      </a:cxn>
                      <a:cxn ang="0">
                        <a:pos x="10" y="76"/>
                      </a:cxn>
                      <a:cxn ang="0">
                        <a:pos x="6" y="66"/>
                      </a:cxn>
                      <a:cxn ang="0">
                        <a:pos x="3" y="58"/>
                      </a:cxn>
                      <a:cxn ang="0">
                        <a:pos x="1" y="47"/>
                      </a:cxn>
                      <a:cxn ang="0">
                        <a:pos x="0" y="39"/>
                      </a:cxn>
                      <a:cxn ang="0">
                        <a:pos x="0" y="31"/>
                      </a:cxn>
                      <a:cxn ang="0">
                        <a:pos x="1" y="23"/>
                      </a:cxn>
                      <a:cxn ang="0">
                        <a:pos x="3" y="16"/>
                      </a:cxn>
                      <a:cxn ang="0">
                        <a:pos x="7" y="10"/>
                      </a:cxn>
                      <a:cxn ang="0">
                        <a:pos x="12" y="6"/>
                      </a:cxn>
                      <a:cxn ang="0">
                        <a:pos x="16" y="4"/>
                      </a:cxn>
                      <a:cxn ang="0">
                        <a:pos x="23" y="2"/>
                      </a:cxn>
                      <a:cxn ang="0">
                        <a:pos x="30" y="0"/>
                      </a:cxn>
                      <a:cxn ang="0">
                        <a:pos x="40" y="0"/>
                      </a:cxn>
                      <a:cxn ang="0">
                        <a:pos x="49" y="0"/>
                      </a:cxn>
                      <a:cxn ang="0">
                        <a:pos x="58" y="3"/>
                      </a:cxn>
                      <a:cxn ang="0">
                        <a:pos x="64" y="7"/>
                      </a:cxn>
                      <a:cxn ang="0">
                        <a:pos x="69" y="10"/>
                      </a:cxn>
                      <a:cxn ang="0">
                        <a:pos x="72" y="16"/>
                      </a:cxn>
                      <a:cxn ang="0">
                        <a:pos x="75" y="24"/>
                      </a:cxn>
                    </a:cxnLst>
                    <a:rect l="0" t="0" r="r" b="b"/>
                    <a:pathLst>
                      <a:path w="79" h="134">
                        <a:moveTo>
                          <a:pt x="75" y="24"/>
                        </a:moveTo>
                        <a:lnTo>
                          <a:pt x="77" y="37"/>
                        </a:lnTo>
                        <a:lnTo>
                          <a:pt x="78" y="42"/>
                        </a:lnTo>
                        <a:lnTo>
                          <a:pt x="75" y="47"/>
                        </a:lnTo>
                        <a:lnTo>
                          <a:pt x="78" y="58"/>
                        </a:lnTo>
                        <a:lnTo>
                          <a:pt x="76" y="73"/>
                        </a:lnTo>
                        <a:lnTo>
                          <a:pt x="75" y="81"/>
                        </a:lnTo>
                        <a:lnTo>
                          <a:pt x="72" y="88"/>
                        </a:lnTo>
                        <a:lnTo>
                          <a:pt x="70" y="95"/>
                        </a:lnTo>
                        <a:lnTo>
                          <a:pt x="68" y="104"/>
                        </a:lnTo>
                        <a:lnTo>
                          <a:pt x="61" y="106"/>
                        </a:lnTo>
                        <a:lnTo>
                          <a:pt x="55" y="108"/>
                        </a:lnTo>
                        <a:lnTo>
                          <a:pt x="55" y="113"/>
                        </a:lnTo>
                        <a:lnTo>
                          <a:pt x="56" y="118"/>
                        </a:lnTo>
                        <a:lnTo>
                          <a:pt x="43" y="133"/>
                        </a:lnTo>
                        <a:lnTo>
                          <a:pt x="12" y="113"/>
                        </a:lnTo>
                        <a:lnTo>
                          <a:pt x="10" y="76"/>
                        </a:lnTo>
                        <a:lnTo>
                          <a:pt x="6" y="66"/>
                        </a:lnTo>
                        <a:lnTo>
                          <a:pt x="3" y="58"/>
                        </a:lnTo>
                        <a:lnTo>
                          <a:pt x="1" y="47"/>
                        </a:lnTo>
                        <a:lnTo>
                          <a:pt x="0" y="39"/>
                        </a:lnTo>
                        <a:lnTo>
                          <a:pt x="0" y="31"/>
                        </a:lnTo>
                        <a:lnTo>
                          <a:pt x="1" y="23"/>
                        </a:lnTo>
                        <a:lnTo>
                          <a:pt x="3" y="16"/>
                        </a:lnTo>
                        <a:lnTo>
                          <a:pt x="7" y="10"/>
                        </a:lnTo>
                        <a:lnTo>
                          <a:pt x="12" y="6"/>
                        </a:lnTo>
                        <a:lnTo>
                          <a:pt x="16" y="4"/>
                        </a:lnTo>
                        <a:lnTo>
                          <a:pt x="23" y="2"/>
                        </a:lnTo>
                        <a:lnTo>
                          <a:pt x="30" y="0"/>
                        </a:lnTo>
                        <a:lnTo>
                          <a:pt x="40" y="0"/>
                        </a:lnTo>
                        <a:lnTo>
                          <a:pt x="49" y="0"/>
                        </a:lnTo>
                        <a:lnTo>
                          <a:pt x="58" y="3"/>
                        </a:lnTo>
                        <a:lnTo>
                          <a:pt x="64" y="7"/>
                        </a:lnTo>
                        <a:lnTo>
                          <a:pt x="69" y="10"/>
                        </a:lnTo>
                        <a:lnTo>
                          <a:pt x="72" y="16"/>
                        </a:lnTo>
                        <a:lnTo>
                          <a:pt x="75" y="24"/>
                        </a:lnTo>
                      </a:path>
                    </a:pathLst>
                  </a:custGeom>
                  <a:solidFill>
                    <a:srgbClr val="FF7F3F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46" name="Freeform 96">
                    <a:extLst>
                      <a:ext uri="{FF2B5EF4-FFF2-40B4-BE49-F238E27FC236}">
                        <a16:creationId xmlns:a16="http://schemas.microsoft.com/office/drawing/2014/main" id="{60A8C350-441F-6AD4-CF25-07CAC94039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" y="1278"/>
                    <a:ext cx="23" cy="27"/>
                  </a:xfrm>
                  <a:custGeom>
                    <a:avLst/>
                    <a:gdLst/>
                    <a:ahLst/>
                    <a:cxnLst>
                      <a:cxn ang="0">
                        <a:pos x="19" y="2"/>
                      </a:cxn>
                      <a:cxn ang="0">
                        <a:pos x="15" y="1"/>
                      </a:cxn>
                      <a:cxn ang="0">
                        <a:pos x="8" y="0"/>
                      </a:cxn>
                      <a:cxn ang="0">
                        <a:pos x="4" y="2"/>
                      </a:cxn>
                      <a:cxn ang="0">
                        <a:pos x="2" y="2"/>
                      </a:cxn>
                      <a:cxn ang="0">
                        <a:pos x="2" y="5"/>
                      </a:cxn>
                      <a:cxn ang="0">
                        <a:pos x="0" y="5"/>
                      </a:cxn>
                      <a:cxn ang="0">
                        <a:pos x="10" y="6"/>
                      </a:cxn>
                      <a:cxn ang="0">
                        <a:pos x="9" y="7"/>
                      </a:cxn>
                      <a:cxn ang="0">
                        <a:pos x="4" y="8"/>
                      </a:cxn>
                      <a:cxn ang="0">
                        <a:pos x="15" y="8"/>
                      </a:cxn>
                      <a:cxn ang="0">
                        <a:pos x="18" y="8"/>
                      </a:cxn>
                      <a:cxn ang="0">
                        <a:pos x="20" y="21"/>
                      </a:cxn>
                      <a:cxn ang="0">
                        <a:pos x="18" y="24"/>
                      </a:cxn>
                      <a:cxn ang="0">
                        <a:pos x="18" y="26"/>
                      </a:cxn>
                      <a:cxn ang="0">
                        <a:pos x="22" y="22"/>
                      </a:cxn>
                      <a:cxn ang="0">
                        <a:pos x="19" y="6"/>
                      </a:cxn>
                      <a:cxn ang="0">
                        <a:pos x="19" y="2"/>
                      </a:cxn>
                    </a:cxnLst>
                    <a:rect l="0" t="0" r="r" b="b"/>
                    <a:pathLst>
                      <a:path w="23" h="27">
                        <a:moveTo>
                          <a:pt x="19" y="2"/>
                        </a:moveTo>
                        <a:lnTo>
                          <a:pt x="15" y="1"/>
                        </a:lnTo>
                        <a:lnTo>
                          <a:pt x="8" y="0"/>
                        </a:lnTo>
                        <a:lnTo>
                          <a:pt x="4" y="2"/>
                        </a:lnTo>
                        <a:lnTo>
                          <a:pt x="2" y="2"/>
                        </a:lnTo>
                        <a:lnTo>
                          <a:pt x="2" y="5"/>
                        </a:lnTo>
                        <a:lnTo>
                          <a:pt x="0" y="5"/>
                        </a:lnTo>
                        <a:lnTo>
                          <a:pt x="10" y="6"/>
                        </a:lnTo>
                        <a:lnTo>
                          <a:pt x="9" y="7"/>
                        </a:lnTo>
                        <a:lnTo>
                          <a:pt x="4" y="8"/>
                        </a:lnTo>
                        <a:lnTo>
                          <a:pt x="15" y="8"/>
                        </a:lnTo>
                        <a:lnTo>
                          <a:pt x="18" y="8"/>
                        </a:lnTo>
                        <a:lnTo>
                          <a:pt x="20" y="21"/>
                        </a:lnTo>
                        <a:lnTo>
                          <a:pt x="18" y="24"/>
                        </a:lnTo>
                        <a:lnTo>
                          <a:pt x="18" y="26"/>
                        </a:lnTo>
                        <a:lnTo>
                          <a:pt x="22" y="22"/>
                        </a:lnTo>
                        <a:lnTo>
                          <a:pt x="19" y="6"/>
                        </a:lnTo>
                        <a:lnTo>
                          <a:pt x="19" y="2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48" name="Freeform 97">
                    <a:extLst>
                      <a:ext uri="{FF2B5EF4-FFF2-40B4-BE49-F238E27FC236}">
                        <a16:creationId xmlns:a16="http://schemas.microsoft.com/office/drawing/2014/main" id="{36BC31CC-4AC0-1124-F578-46C7CC7AEB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" y="1279"/>
                    <a:ext cx="17" cy="17"/>
                  </a:xfrm>
                  <a:custGeom>
                    <a:avLst/>
                    <a:gdLst/>
                    <a:ahLst/>
                    <a:cxnLst>
                      <a:cxn ang="0">
                        <a:pos x="2" y="5"/>
                      </a:cxn>
                      <a:cxn ang="0">
                        <a:pos x="10" y="0"/>
                      </a:cxn>
                      <a:cxn ang="0">
                        <a:pos x="14" y="0"/>
                      </a:cxn>
                      <a:cxn ang="0">
                        <a:pos x="14" y="5"/>
                      </a:cxn>
                      <a:cxn ang="0">
                        <a:pos x="16" y="10"/>
                      </a:cxn>
                      <a:cxn ang="0">
                        <a:pos x="10" y="10"/>
                      </a:cxn>
                      <a:cxn ang="0">
                        <a:pos x="6" y="10"/>
                      </a:cxn>
                      <a:cxn ang="0">
                        <a:pos x="12" y="16"/>
                      </a:cxn>
                      <a:cxn ang="0">
                        <a:pos x="14" y="16"/>
                      </a:cxn>
                      <a:cxn ang="0">
                        <a:pos x="4" y="16"/>
                      </a:cxn>
                      <a:cxn ang="0">
                        <a:pos x="0" y="10"/>
                      </a:cxn>
                      <a:cxn ang="0">
                        <a:pos x="2" y="5"/>
                      </a:cxn>
                    </a:cxnLst>
                    <a:rect l="0" t="0" r="r" b="b"/>
                    <a:pathLst>
                      <a:path w="17" h="17">
                        <a:moveTo>
                          <a:pt x="2" y="5"/>
                        </a:moveTo>
                        <a:lnTo>
                          <a:pt x="10" y="0"/>
                        </a:lnTo>
                        <a:lnTo>
                          <a:pt x="14" y="0"/>
                        </a:lnTo>
                        <a:lnTo>
                          <a:pt x="14" y="5"/>
                        </a:lnTo>
                        <a:lnTo>
                          <a:pt x="16" y="10"/>
                        </a:lnTo>
                        <a:lnTo>
                          <a:pt x="10" y="10"/>
                        </a:lnTo>
                        <a:lnTo>
                          <a:pt x="6" y="10"/>
                        </a:lnTo>
                        <a:lnTo>
                          <a:pt x="12" y="16"/>
                        </a:lnTo>
                        <a:lnTo>
                          <a:pt x="14" y="16"/>
                        </a:lnTo>
                        <a:lnTo>
                          <a:pt x="4" y="16"/>
                        </a:lnTo>
                        <a:lnTo>
                          <a:pt x="0" y="10"/>
                        </a:lnTo>
                        <a:lnTo>
                          <a:pt x="2" y="5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  <p:sp>
                <p:nvSpPr>
                  <p:cNvPr id="56" name="Freeform 98">
                    <a:extLst>
                      <a:ext uri="{FF2B5EF4-FFF2-40B4-BE49-F238E27FC236}">
                        <a16:creationId xmlns:a16="http://schemas.microsoft.com/office/drawing/2014/main" id="{D8AEBA52-BAF1-FF35-ABFF-C3096B8D53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" y="1307"/>
                    <a:ext cx="35" cy="37"/>
                  </a:xfrm>
                  <a:custGeom>
                    <a:avLst/>
                    <a:gdLst/>
                    <a:ahLst/>
                    <a:cxnLst>
                      <a:cxn ang="0">
                        <a:pos x="6" y="10"/>
                      </a:cxn>
                      <a:cxn ang="0">
                        <a:pos x="9" y="19"/>
                      </a:cxn>
                      <a:cxn ang="0">
                        <a:pos x="34" y="31"/>
                      </a:cxn>
                      <a:cxn ang="0">
                        <a:pos x="21" y="28"/>
                      </a:cxn>
                      <a:cxn ang="0">
                        <a:pos x="15" y="26"/>
                      </a:cxn>
                      <a:cxn ang="0">
                        <a:pos x="9" y="28"/>
                      </a:cxn>
                      <a:cxn ang="0">
                        <a:pos x="3" y="29"/>
                      </a:cxn>
                      <a:cxn ang="0">
                        <a:pos x="1" y="36"/>
                      </a:cxn>
                      <a:cxn ang="0">
                        <a:pos x="0" y="11"/>
                      </a:cxn>
                      <a:cxn ang="0">
                        <a:pos x="1" y="6"/>
                      </a:cxn>
                      <a:cxn ang="0">
                        <a:pos x="5" y="0"/>
                      </a:cxn>
                      <a:cxn ang="0">
                        <a:pos x="6" y="10"/>
                      </a:cxn>
                    </a:cxnLst>
                    <a:rect l="0" t="0" r="r" b="b"/>
                    <a:pathLst>
                      <a:path w="35" h="37">
                        <a:moveTo>
                          <a:pt x="6" y="10"/>
                        </a:moveTo>
                        <a:lnTo>
                          <a:pt x="9" y="19"/>
                        </a:lnTo>
                        <a:lnTo>
                          <a:pt x="34" y="31"/>
                        </a:lnTo>
                        <a:lnTo>
                          <a:pt x="21" y="28"/>
                        </a:lnTo>
                        <a:lnTo>
                          <a:pt x="15" y="26"/>
                        </a:lnTo>
                        <a:lnTo>
                          <a:pt x="9" y="28"/>
                        </a:lnTo>
                        <a:lnTo>
                          <a:pt x="3" y="29"/>
                        </a:lnTo>
                        <a:lnTo>
                          <a:pt x="1" y="36"/>
                        </a:lnTo>
                        <a:lnTo>
                          <a:pt x="0" y="11"/>
                        </a:lnTo>
                        <a:lnTo>
                          <a:pt x="1" y="6"/>
                        </a:lnTo>
                        <a:lnTo>
                          <a:pt x="5" y="0"/>
                        </a:lnTo>
                        <a:lnTo>
                          <a:pt x="6" y="10"/>
                        </a:lnTo>
                      </a:path>
                    </a:pathLst>
                  </a:custGeom>
                  <a:solidFill>
                    <a:srgbClr val="7F3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 sz="1600"/>
                  </a:p>
                </p:txBody>
              </p:sp>
            </p:grpSp>
            <p:sp>
              <p:nvSpPr>
                <p:cNvPr id="42" name="Freeform 99">
                  <a:extLst>
                    <a:ext uri="{FF2B5EF4-FFF2-40B4-BE49-F238E27FC236}">
                      <a16:creationId xmlns:a16="http://schemas.microsoft.com/office/drawing/2014/main" id="{BF028546-E146-B908-ED93-EF59E257A9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" y="1223"/>
                  <a:ext cx="86" cy="96"/>
                </a:xfrm>
                <a:custGeom>
                  <a:avLst/>
                  <a:gdLst/>
                  <a:ahLst/>
                  <a:cxnLst>
                    <a:cxn ang="0">
                      <a:pos x="70" y="8"/>
                    </a:cxn>
                    <a:cxn ang="0">
                      <a:pos x="63" y="5"/>
                    </a:cxn>
                    <a:cxn ang="0">
                      <a:pos x="57" y="3"/>
                    </a:cxn>
                    <a:cxn ang="0">
                      <a:pos x="47" y="0"/>
                    </a:cxn>
                    <a:cxn ang="0">
                      <a:pos x="40" y="0"/>
                    </a:cxn>
                    <a:cxn ang="0">
                      <a:pos x="31" y="0"/>
                    </a:cxn>
                    <a:cxn ang="0">
                      <a:pos x="23" y="2"/>
                    </a:cxn>
                    <a:cxn ang="0">
                      <a:pos x="17" y="2"/>
                    </a:cxn>
                    <a:cxn ang="0">
                      <a:pos x="13" y="4"/>
                    </a:cxn>
                    <a:cxn ang="0">
                      <a:pos x="7" y="8"/>
                    </a:cxn>
                    <a:cxn ang="0">
                      <a:pos x="3" y="13"/>
                    </a:cxn>
                    <a:cxn ang="0">
                      <a:pos x="3" y="20"/>
                    </a:cxn>
                    <a:cxn ang="0">
                      <a:pos x="2" y="30"/>
                    </a:cxn>
                    <a:cxn ang="0">
                      <a:pos x="0" y="42"/>
                    </a:cxn>
                    <a:cxn ang="0">
                      <a:pos x="1" y="53"/>
                    </a:cxn>
                    <a:cxn ang="0">
                      <a:pos x="3" y="62"/>
                    </a:cxn>
                    <a:cxn ang="0">
                      <a:pos x="6" y="71"/>
                    </a:cxn>
                    <a:cxn ang="0">
                      <a:pos x="8" y="77"/>
                    </a:cxn>
                    <a:cxn ang="0">
                      <a:pos x="10" y="83"/>
                    </a:cxn>
                    <a:cxn ang="0">
                      <a:pos x="13" y="89"/>
                    </a:cxn>
                    <a:cxn ang="0">
                      <a:pos x="16" y="95"/>
                    </a:cxn>
                    <a:cxn ang="0">
                      <a:pos x="19" y="95"/>
                    </a:cxn>
                    <a:cxn ang="0">
                      <a:pos x="17" y="87"/>
                    </a:cxn>
                    <a:cxn ang="0">
                      <a:pos x="20" y="81"/>
                    </a:cxn>
                    <a:cxn ang="0">
                      <a:pos x="21" y="77"/>
                    </a:cxn>
                    <a:cxn ang="0">
                      <a:pos x="19" y="72"/>
                    </a:cxn>
                    <a:cxn ang="0">
                      <a:pos x="17" y="62"/>
                    </a:cxn>
                    <a:cxn ang="0">
                      <a:pos x="20" y="60"/>
                    </a:cxn>
                    <a:cxn ang="0">
                      <a:pos x="24" y="65"/>
                    </a:cxn>
                    <a:cxn ang="0">
                      <a:pos x="27" y="69"/>
                    </a:cxn>
                    <a:cxn ang="0">
                      <a:pos x="27" y="60"/>
                    </a:cxn>
                    <a:cxn ang="0">
                      <a:pos x="28" y="49"/>
                    </a:cxn>
                    <a:cxn ang="0">
                      <a:pos x="28" y="36"/>
                    </a:cxn>
                    <a:cxn ang="0">
                      <a:pos x="29" y="30"/>
                    </a:cxn>
                    <a:cxn ang="0">
                      <a:pos x="26" y="27"/>
                    </a:cxn>
                    <a:cxn ang="0">
                      <a:pos x="31" y="29"/>
                    </a:cxn>
                    <a:cxn ang="0">
                      <a:pos x="36" y="30"/>
                    </a:cxn>
                    <a:cxn ang="0">
                      <a:pos x="41" y="31"/>
                    </a:cxn>
                    <a:cxn ang="0">
                      <a:pos x="49" y="32"/>
                    </a:cxn>
                    <a:cxn ang="0">
                      <a:pos x="55" y="34"/>
                    </a:cxn>
                    <a:cxn ang="0">
                      <a:pos x="47" y="30"/>
                    </a:cxn>
                    <a:cxn ang="0">
                      <a:pos x="51" y="30"/>
                    </a:cxn>
                    <a:cxn ang="0">
                      <a:pos x="61" y="30"/>
                    </a:cxn>
                    <a:cxn ang="0">
                      <a:pos x="69" y="30"/>
                    </a:cxn>
                    <a:cxn ang="0">
                      <a:pos x="77" y="30"/>
                    </a:cxn>
                    <a:cxn ang="0">
                      <a:pos x="79" y="36"/>
                    </a:cxn>
                    <a:cxn ang="0">
                      <a:pos x="80" y="43"/>
                    </a:cxn>
                    <a:cxn ang="0">
                      <a:pos x="83" y="34"/>
                    </a:cxn>
                    <a:cxn ang="0">
                      <a:pos x="85" y="24"/>
                    </a:cxn>
                    <a:cxn ang="0">
                      <a:pos x="80" y="17"/>
                    </a:cxn>
                    <a:cxn ang="0">
                      <a:pos x="76" y="12"/>
                    </a:cxn>
                    <a:cxn ang="0">
                      <a:pos x="70" y="8"/>
                    </a:cxn>
                  </a:cxnLst>
                  <a:rect l="0" t="0" r="r" b="b"/>
                  <a:pathLst>
                    <a:path w="86" h="96">
                      <a:moveTo>
                        <a:pt x="70" y="8"/>
                      </a:moveTo>
                      <a:lnTo>
                        <a:pt x="63" y="5"/>
                      </a:lnTo>
                      <a:lnTo>
                        <a:pt x="57" y="3"/>
                      </a:lnTo>
                      <a:lnTo>
                        <a:pt x="47" y="0"/>
                      </a:lnTo>
                      <a:lnTo>
                        <a:pt x="40" y="0"/>
                      </a:lnTo>
                      <a:lnTo>
                        <a:pt x="31" y="0"/>
                      </a:lnTo>
                      <a:lnTo>
                        <a:pt x="23" y="2"/>
                      </a:lnTo>
                      <a:lnTo>
                        <a:pt x="17" y="2"/>
                      </a:lnTo>
                      <a:lnTo>
                        <a:pt x="13" y="4"/>
                      </a:lnTo>
                      <a:lnTo>
                        <a:pt x="7" y="8"/>
                      </a:lnTo>
                      <a:lnTo>
                        <a:pt x="3" y="13"/>
                      </a:lnTo>
                      <a:lnTo>
                        <a:pt x="3" y="20"/>
                      </a:lnTo>
                      <a:lnTo>
                        <a:pt x="2" y="30"/>
                      </a:lnTo>
                      <a:lnTo>
                        <a:pt x="0" y="42"/>
                      </a:lnTo>
                      <a:lnTo>
                        <a:pt x="1" y="53"/>
                      </a:lnTo>
                      <a:lnTo>
                        <a:pt x="3" y="62"/>
                      </a:lnTo>
                      <a:lnTo>
                        <a:pt x="6" y="71"/>
                      </a:lnTo>
                      <a:lnTo>
                        <a:pt x="8" y="77"/>
                      </a:lnTo>
                      <a:lnTo>
                        <a:pt x="10" y="83"/>
                      </a:lnTo>
                      <a:lnTo>
                        <a:pt x="13" y="89"/>
                      </a:lnTo>
                      <a:lnTo>
                        <a:pt x="16" y="95"/>
                      </a:lnTo>
                      <a:lnTo>
                        <a:pt x="19" y="95"/>
                      </a:lnTo>
                      <a:lnTo>
                        <a:pt x="17" y="87"/>
                      </a:lnTo>
                      <a:lnTo>
                        <a:pt x="20" y="81"/>
                      </a:lnTo>
                      <a:lnTo>
                        <a:pt x="21" y="77"/>
                      </a:lnTo>
                      <a:lnTo>
                        <a:pt x="19" y="72"/>
                      </a:lnTo>
                      <a:lnTo>
                        <a:pt x="17" y="62"/>
                      </a:lnTo>
                      <a:lnTo>
                        <a:pt x="20" y="60"/>
                      </a:lnTo>
                      <a:lnTo>
                        <a:pt x="24" y="65"/>
                      </a:lnTo>
                      <a:lnTo>
                        <a:pt x="27" y="69"/>
                      </a:lnTo>
                      <a:lnTo>
                        <a:pt x="27" y="60"/>
                      </a:lnTo>
                      <a:lnTo>
                        <a:pt x="28" y="49"/>
                      </a:lnTo>
                      <a:lnTo>
                        <a:pt x="28" y="36"/>
                      </a:lnTo>
                      <a:lnTo>
                        <a:pt x="29" y="30"/>
                      </a:lnTo>
                      <a:lnTo>
                        <a:pt x="26" y="27"/>
                      </a:lnTo>
                      <a:lnTo>
                        <a:pt x="31" y="29"/>
                      </a:lnTo>
                      <a:lnTo>
                        <a:pt x="36" y="30"/>
                      </a:lnTo>
                      <a:lnTo>
                        <a:pt x="41" y="31"/>
                      </a:lnTo>
                      <a:lnTo>
                        <a:pt x="49" y="32"/>
                      </a:lnTo>
                      <a:lnTo>
                        <a:pt x="55" y="34"/>
                      </a:lnTo>
                      <a:lnTo>
                        <a:pt x="47" y="30"/>
                      </a:lnTo>
                      <a:lnTo>
                        <a:pt x="51" y="30"/>
                      </a:lnTo>
                      <a:lnTo>
                        <a:pt x="61" y="30"/>
                      </a:lnTo>
                      <a:lnTo>
                        <a:pt x="69" y="30"/>
                      </a:lnTo>
                      <a:lnTo>
                        <a:pt x="77" y="30"/>
                      </a:lnTo>
                      <a:lnTo>
                        <a:pt x="79" y="36"/>
                      </a:lnTo>
                      <a:lnTo>
                        <a:pt x="80" y="43"/>
                      </a:lnTo>
                      <a:lnTo>
                        <a:pt x="83" y="34"/>
                      </a:lnTo>
                      <a:lnTo>
                        <a:pt x="85" y="24"/>
                      </a:lnTo>
                      <a:lnTo>
                        <a:pt x="80" y="17"/>
                      </a:lnTo>
                      <a:lnTo>
                        <a:pt x="76" y="12"/>
                      </a:lnTo>
                      <a:lnTo>
                        <a:pt x="70" y="8"/>
                      </a:lnTo>
                    </a:path>
                  </a:pathLst>
                </a:custGeom>
                <a:solidFill>
                  <a:srgbClr val="BF7F1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 sz="1600"/>
                </a:p>
              </p:txBody>
            </p:sp>
          </p:grpSp>
        </p:grpSp>
        <p:sp>
          <p:nvSpPr>
            <p:cNvPr id="19" name="Rectangle 122">
              <a:extLst>
                <a:ext uri="{FF2B5EF4-FFF2-40B4-BE49-F238E27FC236}">
                  <a16:creationId xmlns:a16="http://schemas.microsoft.com/office/drawing/2014/main" id="{8A125097-BA81-3222-9800-6F37124A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50" y="4045452"/>
              <a:ext cx="1052945" cy="53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100" b="1" dirty="0">
                  <a:latin typeface="Book Antiqua" pitchFamily="18" charset="0"/>
                </a:rPr>
                <a:t>Cliente</a:t>
              </a:r>
            </a:p>
          </p:txBody>
        </p:sp>
      </p:grp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92D2398-0AD7-1E2C-8852-7E057C14DC03}"/>
              </a:ext>
            </a:extLst>
          </p:cNvPr>
          <p:cNvSpPr/>
          <p:nvPr/>
        </p:nvSpPr>
        <p:spPr>
          <a:xfrm>
            <a:off x="8984525" y="1260725"/>
            <a:ext cx="1455009" cy="6542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Credimatic</a:t>
            </a:r>
            <a:endParaRPr lang="es-MX" sz="1200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5D4BA4C-3F9D-5E0B-B527-600B22DA207D}"/>
              </a:ext>
            </a:extLst>
          </p:cNvPr>
          <p:cNvSpPr/>
          <p:nvPr/>
        </p:nvSpPr>
        <p:spPr>
          <a:xfrm>
            <a:off x="3222216" y="1661550"/>
            <a:ext cx="1681144" cy="962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200" dirty="0">
              <a:solidFill>
                <a:schemeClr val="tx1"/>
              </a:solidFill>
            </a:endParaRP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5D29EA28-15E6-7908-1336-9AAE884ADFDD}"/>
              </a:ext>
            </a:extLst>
          </p:cNvPr>
          <p:cNvSpPr/>
          <p:nvPr/>
        </p:nvSpPr>
        <p:spPr>
          <a:xfrm>
            <a:off x="3992072" y="1915234"/>
            <a:ext cx="786515" cy="532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KH</a:t>
            </a:r>
            <a:endParaRPr lang="es-EC" dirty="0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95017093-F94F-9FC8-D7FF-7961CFEC8959}"/>
              </a:ext>
            </a:extLst>
          </p:cNvPr>
          <p:cNvSpPr/>
          <p:nvPr/>
        </p:nvSpPr>
        <p:spPr>
          <a:xfrm>
            <a:off x="3726804" y="3124931"/>
            <a:ext cx="3658733" cy="2055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CC4B9B2-C2E3-04B5-AEF8-5C6AE6D4406F}"/>
              </a:ext>
            </a:extLst>
          </p:cNvPr>
          <p:cNvSpPr/>
          <p:nvPr/>
        </p:nvSpPr>
        <p:spPr>
          <a:xfrm>
            <a:off x="3946092" y="4020201"/>
            <a:ext cx="762286" cy="708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CTS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42E294A8-FA38-CC61-8FB3-E65AB92AEF77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>
            <a:off x="4708378" y="4374219"/>
            <a:ext cx="433575" cy="104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310EDE33-E99A-2251-467F-091875F0B121}"/>
              </a:ext>
            </a:extLst>
          </p:cNvPr>
          <p:cNvSpPr/>
          <p:nvPr/>
        </p:nvSpPr>
        <p:spPr>
          <a:xfrm>
            <a:off x="5141953" y="4004256"/>
            <a:ext cx="787281" cy="76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CSP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7403536-5045-CD7E-A390-C41BA18C609B}"/>
              </a:ext>
            </a:extLst>
          </p:cNvPr>
          <p:cNvCxnSpPr>
            <a:cxnSpLocks/>
            <a:stCxn id="71" idx="0"/>
            <a:endCxn id="69" idx="4"/>
          </p:cNvCxnSpPr>
          <p:nvPr/>
        </p:nvCxnSpPr>
        <p:spPr>
          <a:xfrm flipV="1">
            <a:off x="4327235" y="2447673"/>
            <a:ext cx="58095" cy="15725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AB64226-7D04-96B1-0AD6-E4BD016C8FC5}"/>
              </a:ext>
            </a:extLst>
          </p:cNvPr>
          <p:cNvSpPr txBox="1"/>
          <p:nvPr/>
        </p:nvSpPr>
        <p:spPr>
          <a:xfrm>
            <a:off x="3222216" y="1712536"/>
            <a:ext cx="73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HP-ACTC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D464E13-4FD7-21B7-38AB-E7FF1BC9F958}"/>
              </a:ext>
            </a:extLst>
          </p:cNvPr>
          <p:cNvCxnSpPr>
            <a:cxnSpLocks/>
            <a:stCxn id="73" idx="0"/>
            <a:endCxn id="80" idx="2"/>
          </p:cNvCxnSpPr>
          <p:nvPr/>
        </p:nvCxnSpPr>
        <p:spPr>
          <a:xfrm flipV="1">
            <a:off x="5535594" y="2469702"/>
            <a:ext cx="655454" cy="153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E9AFB8C-3971-2ABF-879D-259D671310AA}"/>
              </a:ext>
            </a:extLst>
          </p:cNvPr>
          <p:cNvCxnSpPr>
            <a:cxnSpLocks/>
            <a:stCxn id="3" idx="6"/>
            <a:endCxn id="67" idx="1"/>
          </p:cNvCxnSpPr>
          <p:nvPr/>
        </p:nvCxnSpPr>
        <p:spPr>
          <a:xfrm flipV="1">
            <a:off x="7153421" y="1587860"/>
            <a:ext cx="1831104" cy="278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5613A568-3F1B-910D-2CA9-D67BEB429C27}"/>
              </a:ext>
            </a:extLst>
          </p:cNvPr>
          <p:cNvCxnSpPr>
            <a:cxnSpLocks/>
            <a:stCxn id="13" idx="6"/>
            <a:endCxn id="69" idx="2"/>
          </p:cNvCxnSpPr>
          <p:nvPr/>
        </p:nvCxnSpPr>
        <p:spPr>
          <a:xfrm flipV="1">
            <a:off x="3062666" y="2181454"/>
            <a:ext cx="929406" cy="124063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37E639EB-BCD0-63A6-89A9-C5345A315814}"/>
              </a:ext>
            </a:extLst>
          </p:cNvPr>
          <p:cNvSpPr txBox="1"/>
          <p:nvPr/>
        </p:nvSpPr>
        <p:spPr>
          <a:xfrm>
            <a:off x="3768309" y="4897589"/>
            <a:ext cx="995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CSPCORESRV</a:t>
            </a:r>
            <a:endParaRPr lang="es-EC" sz="12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C674054-636F-22A8-F53B-97B302CA8E0A}"/>
              </a:ext>
            </a:extLst>
          </p:cNvPr>
          <p:cNvSpPr/>
          <p:nvPr/>
        </p:nvSpPr>
        <p:spPr>
          <a:xfrm>
            <a:off x="5463543" y="1815433"/>
            <a:ext cx="1455009" cy="6542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Sybase</a:t>
            </a:r>
            <a:endParaRPr lang="es-MX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ED1C117-2067-F5BD-376C-F4B84651E10A}"/>
              </a:ext>
            </a:extLst>
          </p:cNvPr>
          <p:cNvSpPr txBox="1"/>
          <p:nvPr/>
        </p:nvSpPr>
        <p:spPr>
          <a:xfrm>
            <a:off x="1752466" y="12922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B.B.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B56EFDD-E393-86C2-3B7B-10BA1B016889}"/>
              </a:ext>
            </a:extLst>
          </p:cNvPr>
          <p:cNvSpPr/>
          <p:nvPr/>
        </p:nvSpPr>
        <p:spPr>
          <a:xfrm>
            <a:off x="6366140" y="3995281"/>
            <a:ext cx="787281" cy="76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TCPH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F44C3EB-0978-06BC-85BA-2536BD1137ED}"/>
              </a:ext>
            </a:extLst>
          </p:cNvPr>
          <p:cNvCxnSpPr>
            <a:cxnSpLocks/>
            <a:stCxn id="73" idx="6"/>
            <a:endCxn id="3" idx="2"/>
          </p:cNvCxnSpPr>
          <p:nvPr/>
        </p:nvCxnSpPr>
        <p:spPr>
          <a:xfrm flipV="1">
            <a:off x="5929234" y="4375671"/>
            <a:ext cx="436906" cy="89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57C7D3A3-9D0C-7C85-F450-A5B36E624CA8}"/>
              </a:ext>
            </a:extLst>
          </p:cNvPr>
          <p:cNvSpPr txBox="1">
            <a:spLocks/>
          </p:cNvSpPr>
          <p:nvPr/>
        </p:nvSpPr>
        <p:spPr>
          <a:xfrm>
            <a:off x="609728" y="455131"/>
            <a:ext cx="11317229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4400" b="1" dirty="0">
                <a:latin typeface="+mj-lt"/>
                <a:ea typeface="+mj-ea"/>
                <a:cs typeface="+mj-cs"/>
              </a:rPr>
              <a:t>Venta de Tarjetas Pre Pago</a:t>
            </a:r>
            <a:endParaRPr lang="es-ES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262928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8AAE3F-CCD1-8126-BA60-089617C57A09}"/>
              </a:ext>
            </a:extLst>
          </p:cNvPr>
          <p:cNvSpPr/>
          <p:nvPr/>
        </p:nvSpPr>
        <p:spPr>
          <a:xfrm>
            <a:off x="2502491" y="3424657"/>
            <a:ext cx="7187018" cy="2426658"/>
          </a:xfrm>
          <a:prstGeom prst="rect">
            <a:avLst/>
          </a:prstGeom>
          <a:solidFill>
            <a:srgbClr val="E4F9D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0D929754-25E8-8361-6DFF-2B8CD237BB9A}"/>
              </a:ext>
            </a:extLst>
          </p:cNvPr>
          <p:cNvCxnSpPr/>
          <p:nvPr/>
        </p:nvCxnSpPr>
        <p:spPr>
          <a:xfrm>
            <a:off x="580996" y="6900931"/>
            <a:ext cx="10946879" cy="10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5049D0C-BC1F-8DE0-F060-ED0B871ADC0F}"/>
              </a:ext>
            </a:extLst>
          </p:cNvPr>
          <p:cNvCxnSpPr/>
          <p:nvPr/>
        </p:nvCxnSpPr>
        <p:spPr>
          <a:xfrm>
            <a:off x="622561" y="6374459"/>
            <a:ext cx="10946879" cy="105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2F57CDA-A576-3D76-6539-9ACED1DDC79F}"/>
              </a:ext>
            </a:extLst>
          </p:cNvPr>
          <p:cNvSpPr/>
          <p:nvPr/>
        </p:nvSpPr>
        <p:spPr>
          <a:xfrm>
            <a:off x="1337567" y="1261717"/>
            <a:ext cx="14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Visa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681F514-C8F9-65D7-4310-DF6E1951546F}"/>
              </a:ext>
            </a:extLst>
          </p:cNvPr>
          <p:cNvSpPr/>
          <p:nvPr/>
        </p:nvSpPr>
        <p:spPr>
          <a:xfrm>
            <a:off x="7545763" y="1292720"/>
            <a:ext cx="14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Otros Cajeros</a:t>
            </a:r>
          </a:p>
          <a:p>
            <a:pPr algn="ctr"/>
            <a:r>
              <a:rPr lang="es-MX" sz="1200" dirty="0"/>
              <a:t>Locales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1448375-8AEA-2248-C984-00A1B2FB968D}"/>
              </a:ext>
            </a:extLst>
          </p:cNvPr>
          <p:cNvSpPr txBox="1"/>
          <p:nvPr/>
        </p:nvSpPr>
        <p:spPr>
          <a:xfrm>
            <a:off x="9157467" y="1297735"/>
            <a:ext cx="1159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2">
                    <a:lumMod val="75000"/>
                  </a:schemeClr>
                </a:solidFill>
              </a:rPr>
              <a:t>Cajeros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accent2">
                    <a:lumMod val="75000"/>
                  </a:schemeClr>
                </a:solidFill>
              </a:rPr>
              <a:t>Retiros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9BB52E4-8295-21AD-0A01-2BC0968A5104}"/>
              </a:ext>
            </a:extLst>
          </p:cNvPr>
          <p:cNvSpPr/>
          <p:nvPr/>
        </p:nvSpPr>
        <p:spPr>
          <a:xfrm>
            <a:off x="3242630" y="2364636"/>
            <a:ext cx="14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Credimatic</a:t>
            </a:r>
            <a:endParaRPr lang="es-MX" sz="12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C9D41D-B01C-7EAF-C904-8868993729F7}"/>
              </a:ext>
            </a:extLst>
          </p:cNvPr>
          <p:cNvSpPr/>
          <p:nvPr/>
        </p:nvSpPr>
        <p:spPr>
          <a:xfrm>
            <a:off x="7545763" y="2337642"/>
            <a:ext cx="14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BANRED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032F698-B393-9063-079D-7B8759FBD115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8265763" y="1652720"/>
            <a:ext cx="0" cy="684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919BBC-DD0D-E4C5-B72F-9C342991E2B7}"/>
              </a:ext>
            </a:extLst>
          </p:cNvPr>
          <p:cNvCxnSpPr>
            <a:cxnSpLocks/>
            <a:stCxn id="19" idx="2"/>
            <a:endCxn id="56" idx="7"/>
          </p:cNvCxnSpPr>
          <p:nvPr/>
        </p:nvCxnSpPr>
        <p:spPr>
          <a:xfrm flipH="1">
            <a:off x="6507988" y="2697642"/>
            <a:ext cx="1757775" cy="1833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B187EA2-0E49-3295-5267-7A088A1D13B9}"/>
              </a:ext>
            </a:extLst>
          </p:cNvPr>
          <p:cNvCxnSpPr>
            <a:cxnSpLocks/>
            <a:stCxn id="17" idx="1"/>
            <a:endCxn id="9" idx="2"/>
          </p:cNvCxnSpPr>
          <p:nvPr/>
        </p:nvCxnSpPr>
        <p:spPr>
          <a:xfrm flipH="1" flipV="1">
            <a:off x="2057567" y="1621717"/>
            <a:ext cx="1185063" cy="922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F476D08-8682-AE87-1180-9301A93EC7A4}"/>
              </a:ext>
            </a:extLst>
          </p:cNvPr>
          <p:cNvSpPr/>
          <p:nvPr/>
        </p:nvSpPr>
        <p:spPr>
          <a:xfrm>
            <a:off x="7612657" y="4753844"/>
            <a:ext cx="14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Cajeros ATM</a:t>
            </a:r>
          </a:p>
          <a:p>
            <a:pPr algn="ctr"/>
            <a:r>
              <a:rPr lang="es-MX" sz="1200" dirty="0"/>
              <a:t>BB</a:t>
            </a:r>
            <a:endParaRPr lang="es-EC" sz="12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C9C586A-6723-7940-E668-00B2C0A1E2DA}"/>
              </a:ext>
            </a:extLst>
          </p:cNvPr>
          <p:cNvCxnSpPr>
            <a:cxnSpLocks/>
            <a:stCxn id="27" idx="1"/>
            <a:endCxn id="56" idx="6"/>
          </p:cNvCxnSpPr>
          <p:nvPr/>
        </p:nvCxnSpPr>
        <p:spPr>
          <a:xfrm flipH="1">
            <a:off x="6678639" y="4933844"/>
            <a:ext cx="934018" cy="10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rama de flujo: disco magnético 32">
            <a:extLst>
              <a:ext uri="{FF2B5EF4-FFF2-40B4-BE49-F238E27FC236}">
                <a16:creationId xmlns:a16="http://schemas.microsoft.com/office/drawing/2014/main" id="{7E9FB639-47CA-9CCF-4365-8FE1042E8DF7}"/>
              </a:ext>
            </a:extLst>
          </p:cNvPr>
          <p:cNvSpPr/>
          <p:nvPr/>
        </p:nvSpPr>
        <p:spPr>
          <a:xfrm>
            <a:off x="2825984" y="4681458"/>
            <a:ext cx="833292" cy="5548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SYBASE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7D7F388-2621-0B95-B286-B23391AAEE71}"/>
              </a:ext>
            </a:extLst>
          </p:cNvPr>
          <p:cNvCxnSpPr>
            <a:cxnSpLocks/>
            <a:stCxn id="33" idx="4"/>
            <a:endCxn id="56" idx="2"/>
          </p:cNvCxnSpPr>
          <p:nvPr/>
        </p:nvCxnSpPr>
        <p:spPr>
          <a:xfrm flipV="1">
            <a:off x="3659276" y="4944300"/>
            <a:ext cx="1854085" cy="14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6247C50-64B1-7221-5F60-CA9E702CF739}"/>
              </a:ext>
            </a:extLst>
          </p:cNvPr>
          <p:cNvSpPr txBox="1"/>
          <p:nvPr/>
        </p:nvSpPr>
        <p:spPr>
          <a:xfrm>
            <a:off x="589946" y="1969888"/>
            <a:ext cx="2425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2">
                    <a:lumMod val="75000"/>
                  </a:schemeClr>
                </a:solidFill>
              </a:rPr>
              <a:t>Tipo de transacciones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accent2">
                    <a:lumMod val="75000"/>
                  </a:schemeClr>
                </a:solidFill>
              </a:rPr>
              <a:t>Consumos internacionales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accent2">
                    <a:lumMod val="75000"/>
                  </a:schemeClr>
                </a:solidFill>
              </a:rPr>
              <a:t>Consumos locales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accent2">
                    <a:lumMod val="75000"/>
                  </a:schemeClr>
                </a:solidFill>
              </a:rPr>
              <a:t>Retiros internacionales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0EAAC03-D83A-7F05-29F1-262C570546AF}"/>
              </a:ext>
            </a:extLst>
          </p:cNvPr>
          <p:cNvSpPr/>
          <p:nvPr/>
        </p:nvSpPr>
        <p:spPr>
          <a:xfrm>
            <a:off x="3220710" y="1281928"/>
            <a:ext cx="14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/>
              <a:t>Medianet</a:t>
            </a:r>
            <a:endParaRPr lang="es-MX" sz="12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CD28D40-144B-19CA-E95B-C098CB6F06AB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flipH="1" flipV="1">
            <a:off x="3940710" y="1641928"/>
            <a:ext cx="21920" cy="722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2435A3F-C62D-BA7E-A5CE-B0F4DC4FB267}"/>
              </a:ext>
            </a:extLst>
          </p:cNvPr>
          <p:cNvSpPr txBox="1"/>
          <p:nvPr/>
        </p:nvSpPr>
        <p:spPr>
          <a:xfrm>
            <a:off x="4785168" y="1288124"/>
            <a:ext cx="200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2">
                    <a:lumMod val="75000"/>
                  </a:schemeClr>
                </a:solidFill>
              </a:rPr>
              <a:t>Tipo de transacciones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400" dirty="0">
                <a:solidFill>
                  <a:schemeClr val="accent2">
                    <a:lumMod val="75000"/>
                  </a:schemeClr>
                </a:solidFill>
              </a:rPr>
              <a:t>Consumos locales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545003B-66DB-6413-1614-ABB5EF1DA1A9}"/>
              </a:ext>
            </a:extLst>
          </p:cNvPr>
          <p:cNvCxnSpPr>
            <a:cxnSpLocks/>
            <a:stCxn id="56" idx="1"/>
            <a:endCxn id="17" idx="2"/>
          </p:cNvCxnSpPr>
          <p:nvPr/>
        </p:nvCxnSpPr>
        <p:spPr>
          <a:xfrm flipH="1" flipV="1">
            <a:off x="3962630" y="2724636"/>
            <a:ext cx="1721382" cy="1806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6ADB4EF2-181F-2475-3CF3-28E83C1FEB59}"/>
              </a:ext>
            </a:extLst>
          </p:cNvPr>
          <p:cNvSpPr/>
          <p:nvPr/>
        </p:nvSpPr>
        <p:spPr>
          <a:xfrm>
            <a:off x="5513361" y="4360575"/>
            <a:ext cx="1165278" cy="1167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Postilion</a:t>
            </a:r>
            <a:endParaRPr lang="es-EC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CE101D-AAB7-1ABA-37A8-B8D1ED1A8F7B}"/>
              </a:ext>
            </a:extLst>
          </p:cNvPr>
          <p:cNvSpPr txBox="1"/>
          <p:nvPr/>
        </p:nvSpPr>
        <p:spPr>
          <a:xfrm>
            <a:off x="2502491" y="34838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B.B.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5289DA80-8A16-BEA4-9C21-09F986956523}"/>
              </a:ext>
            </a:extLst>
          </p:cNvPr>
          <p:cNvSpPr txBox="1">
            <a:spLocks/>
          </p:cNvSpPr>
          <p:nvPr/>
        </p:nvSpPr>
        <p:spPr>
          <a:xfrm>
            <a:off x="609728" y="455131"/>
            <a:ext cx="11317229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4400" b="1" dirty="0">
                <a:latin typeface="+mj-lt"/>
                <a:ea typeface="+mj-ea"/>
                <a:cs typeface="+mj-cs"/>
              </a:rPr>
              <a:t>Transacciones de Tarjetas de Débito</a:t>
            </a:r>
            <a:endParaRPr lang="es-ES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69472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1" y="2825448"/>
            <a:ext cx="12192000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C" sz="6600" b="1" dirty="0">
                <a:cs typeface="Segoe UI Light" panose="020B0502040204020203" pitchFamily="34" charset="0"/>
              </a:rPr>
              <a:t>ANTECEDENTES</a:t>
            </a:r>
          </a:p>
        </p:txBody>
      </p:sp>
    </p:spTree>
    <p:extLst>
      <p:ext uri="{BB962C8B-B14F-4D97-AF65-F5344CB8AC3E}">
        <p14:creationId xmlns:p14="http://schemas.microsoft.com/office/powerpoint/2010/main" val="369125522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0" y="2825448"/>
            <a:ext cx="12192000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C" sz="6600" b="1" dirty="0">
                <a:cs typeface="Segoe UI Light" panose="020B0502040204020203" pitchFamily="34" charset="0"/>
              </a:rPr>
              <a:t>PROCESOS TARJETA DE </a:t>
            </a:r>
          </a:p>
          <a:p>
            <a:pPr algn="ctr"/>
            <a:r>
              <a:rPr lang="es-EC" sz="6600" b="1" dirty="0">
                <a:cs typeface="Segoe UI Light" panose="020B0502040204020203" pitchFamily="34" charset="0"/>
              </a:rPr>
              <a:t>CRÉDITO</a:t>
            </a:r>
          </a:p>
        </p:txBody>
      </p:sp>
    </p:spTree>
    <p:extLst>
      <p:ext uri="{BB962C8B-B14F-4D97-AF65-F5344CB8AC3E}">
        <p14:creationId xmlns:p14="http://schemas.microsoft.com/office/powerpoint/2010/main" val="162847029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609728" y="455131"/>
            <a:ext cx="11317229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4400" b="1" dirty="0">
                <a:latin typeface="+mj-lt"/>
                <a:ea typeface="+mj-ea"/>
                <a:cs typeface="+mj-cs"/>
              </a:rPr>
              <a:t>Transferencia de archivos de Tarjeta de Crédito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EC5B243-508F-55BF-F625-CDA2EAA8E13E}"/>
              </a:ext>
            </a:extLst>
          </p:cNvPr>
          <p:cNvSpPr txBox="1"/>
          <p:nvPr/>
        </p:nvSpPr>
        <p:spPr>
          <a:xfrm>
            <a:off x="939955" y="1536174"/>
            <a:ext cx="59076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El Banco se nutre de archivos proporcionados por Credimatic.</a:t>
            </a:r>
          </a:p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Se generan alrededor de 300 archivos aproximadamente que sirven para el procesamiento de otros flujos como Riesgo, Contabilidad, Información para DWH, entre otros.</a:t>
            </a:r>
          </a:p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El mecanismo de intercambio de información es a través de tareas GAW.</a:t>
            </a:r>
          </a:p>
          <a:p>
            <a:pPr marL="342900" indent="-342900">
              <a:buAutoNum type="arabicPeriod"/>
            </a:pPr>
            <a:endParaRPr lang="es-EC" sz="2400" dirty="0"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1C555767-7FBF-6584-0D8F-F4B6680D79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3633411"/>
                  </p:ext>
                </p:extLst>
              </p:nvPr>
            </p:nvGraphicFramePr>
            <p:xfrm>
              <a:off x="6847570" y="2022230"/>
              <a:ext cx="5001844" cy="2813539"/>
            </p:xfrm>
            <a:graphic>
              <a:graphicData uri="http://schemas.microsoft.com/office/powerpoint/2016/slidezoom">
                <pslz:sldZm>
                  <pslz:sldZmObj sldId="332" cId="1712060332">
                    <pslz:zmPr id="{EE2E8427-CE09-4A2F-8248-525C45C9601F}" transitionDur="2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01844" cy="28135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Vista general de diapositiva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C555767-7FBF-6584-0D8F-F4B6680D79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7570" y="2022230"/>
                <a:ext cx="5001844" cy="28135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2056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665453" y="456874"/>
            <a:ext cx="10373607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4400" b="1" dirty="0">
                <a:latin typeface="+mj-lt"/>
                <a:ea typeface="+mj-ea"/>
                <a:cs typeface="+mj-cs"/>
              </a:rPr>
              <a:t>Solicitud y Activación de Tarjeta de Crédito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EC5B243-508F-55BF-F625-CDA2EAA8E13E}"/>
              </a:ext>
            </a:extLst>
          </p:cNvPr>
          <p:cNvSpPr txBox="1"/>
          <p:nvPr/>
        </p:nvSpPr>
        <p:spPr>
          <a:xfrm>
            <a:off x="943621" y="1484568"/>
            <a:ext cx="58414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Existen 2 vertientes de colocación que se realizan a través de BPM:</a:t>
            </a:r>
          </a:p>
          <a:p>
            <a:pPr marL="800100" lvl="1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Mercado natural</a:t>
            </a:r>
          </a:p>
          <a:p>
            <a:pPr marL="800100" lvl="1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Mercado masivo</a:t>
            </a:r>
          </a:p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Ambos tienen diferentes orígenes, pero derivan en un mismo flujo de aprobación que desembocan en la creación de la TC en Credimatic.</a:t>
            </a:r>
          </a:p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Una vez que la tarjeta es generada se distribuye a los clientes a través de los </a:t>
            </a:r>
            <a:r>
              <a:rPr lang="es-EC" sz="2400" dirty="0" err="1">
                <a:cs typeface="Segoe UI Light" panose="020B0502040204020203" pitchFamily="34" charset="0"/>
              </a:rPr>
              <a:t>couriers</a:t>
            </a:r>
            <a:r>
              <a:rPr lang="es-EC" sz="2400" dirty="0">
                <a:cs typeface="Segoe UI Light" panose="020B05020402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s-EC" sz="2400" dirty="0">
              <a:cs typeface="Segoe UI Light" panose="020B0502040204020203" pitchFamily="34" charset="0"/>
            </a:endParaRPr>
          </a:p>
          <a:p>
            <a:pPr marL="342900" indent="-342900">
              <a:buAutoNum type="arabicPeriod"/>
            </a:pPr>
            <a:endParaRPr lang="es-EC" sz="2400" dirty="0"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438D75F6-80A5-04AA-71F3-ABF2DF1234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2081960"/>
                  </p:ext>
                </p:extLst>
              </p:nvPr>
            </p:nvGraphicFramePr>
            <p:xfrm>
              <a:off x="6883587" y="2043688"/>
              <a:ext cx="4925552" cy="2770623"/>
            </p:xfrm>
            <a:graphic>
              <a:graphicData uri="http://schemas.microsoft.com/office/powerpoint/2016/slidezoom">
                <pslz:sldZm>
                  <pslz:sldZmObj sldId="331" cId="1180738222">
                    <pslz:zmPr id="{78085269-91A4-4C70-82C7-56A1F8793329}" transitionDur="2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25552" cy="277062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8D75F6-80A5-04AA-71F3-ABF2DF1234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3587" y="2043688"/>
                <a:ext cx="4925552" cy="277062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12911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665454" y="483380"/>
            <a:ext cx="8490826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4400" b="1" dirty="0">
                <a:latin typeface="+mj-lt"/>
                <a:ea typeface="+mj-ea"/>
                <a:cs typeface="+mj-cs"/>
              </a:rPr>
              <a:t>Transacciones de Tarjeta de Crédito</a:t>
            </a:r>
            <a:endParaRPr lang="es-E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EC5B243-508F-55BF-F625-CDA2EAA8E13E}"/>
              </a:ext>
            </a:extLst>
          </p:cNvPr>
          <p:cNvSpPr txBox="1"/>
          <p:nvPr/>
        </p:nvSpPr>
        <p:spPr>
          <a:xfrm>
            <a:off x="974611" y="1536174"/>
            <a:ext cx="54041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Tenemos los siguientes tipos de consumo:</a:t>
            </a:r>
          </a:p>
          <a:p>
            <a:pPr marL="800100" lvl="1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Presenciales:</a:t>
            </a:r>
          </a:p>
          <a:p>
            <a:pPr marL="1257300" lvl="2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POS – Medianet</a:t>
            </a:r>
          </a:p>
          <a:p>
            <a:pPr marL="1257300" lvl="2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POS – Otras redes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No Presenciales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Consumos por internet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Avances: ATM, 24Online, Ventanilla</a:t>
            </a:r>
          </a:p>
          <a:p>
            <a:pPr marL="342900" indent="-342900">
              <a:buAutoNum type="arabicPeriod"/>
            </a:pPr>
            <a:endParaRPr lang="es-EC" sz="2400" dirty="0"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7C5DE302-CEA2-C55B-9CF9-2D9B063C36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6286399"/>
                  </p:ext>
                </p:extLst>
              </p:nvPr>
            </p:nvGraphicFramePr>
            <p:xfrm>
              <a:off x="6850966" y="2021028"/>
              <a:ext cx="4965896" cy="2793317"/>
            </p:xfrm>
            <a:graphic>
              <a:graphicData uri="http://schemas.microsoft.com/office/powerpoint/2016/slidezoom">
                <pslz:sldZm>
                  <pslz:sldZmObj sldId="335" cId="3603490874">
                    <pslz:zmPr id="{3D0BE60D-AAEC-4437-9005-22F5875DE9CA}" transitionDur="2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65896" cy="27933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Vista general de diapositiva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C5DE302-CEA2-C55B-9CF9-2D9B063C36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0966" y="2021028"/>
                <a:ext cx="4965896" cy="27933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95901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0" y="2825448"/>
            <a:ext cx="12192000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6600" b="1" dirty="0">
                <a:cs typeface="Segoe UI Light" panose="020B0502040204020203" pitchFamily="34" charset="0"/>
              </a:rPr>
              <a:t>PROCESOS DE TARJETAS DE DÉBITO</a:t>
            </a:r>
            <a:endParaRPr lang="es-EC" sz="6600" b="1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4251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1">
            <a:extLst>
              <a:ext uri="{FF2B5EF4-FFF2-40B4-BE49-F238E27FC236}">
                <a16:creationId xmlns:a16="http://schemas.microsoft.com/office/drawing/2014/main" id="{903D229E-CBDC-B48E-D861-4A83D2E38887}"/>
              </a:ext>
            </a:extLst>
          </p:cNvPr>
          <p:cNvSpPr txBox="1">
            <a:spLocks/>
          </p:cNvSpPr>
          <p:nvPr/>
        </p:nvSpPr>
        <p:spPr>
          <a:xfrm>
            <a:off x="609728" y="483379"/>
            <a:ext cx="8490826" cy="603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4400" b="1" dirty="0">
                <a:latin typeface="+mj-lt"/>
                <a:ea typeface="+mj-ea"/>
                <a:cs typeface="+mj-cs"/>
              </a:rPr>
              <a:t>Transacciones de Tarjetas de Débito</a:t>
            </a:r>
            <a:endParaRPr lang="es-E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EC5B243-508F-55BF-F625-CDA2EAA8E13E}"/>
              </a:ext>
            </a:extLst>
          </p:cNvPr>
          <p:cNvSpPr txBox="1"/>
          <p:nvPr/>
        </p:nvSpPr>
        <p:spPr>
          <a:xfrm>
            <a:off x="1026532" y="1771355"/>
            <a:ext cx="57400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Retiros cajeros propios, otros Bancos y del exterior.</a:t>
            </a:r>
          </a:p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Consultas.</a:t>
            </a:r>
          </a:p>
          <a:p>
            <a:pPr marL="342900" indent="-342900">
              <a:buFontTx/>
              <a:buAutoNum type="arabicPeriod"/>
            </a:pPr>
            <a:r>
              <a:rPr lang="es-EC" sz="2400" dirty="0">
                <a:cs typeface="Segoe UI Light" panose="020B0502040204020203" pitchFamily="34" charset="0"/>
              </a:rPr>
              <a:t>Consumos a través de la web.</a:t>
            </a:r>
          </a:p>
          <a:p>
            <a:pPr marL="342900" indent="-342900">
              <a:buAutoNum type="arabicPeriod"/>
            </a:pPr>
            <a:endParaRPr lang="es-EC" sz="2400" dirty="0"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F7DD3722-9DB9-8367-E098-EB353B83B9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5128927"/>
                  </p:ext>
                </p:extLst>
              </p:nvPr>
            </p:nvGraphicFramePr>
            <p:xfrm>
              <a:off x="6832007" y="1996197"/>
              <a:ext cx="5041125" cy="2835633"/>
            </p:xfrm>
            <a:graphic>
              <a:graphicData uri="http://schemas.microsoft.com/office/powerpoint/2016/slidezoom">
                <pslz:sldZm>
                  <pslz:sldZmObj sldId="345" cId="265694721">
                    <pslz:zmPr id="{1409F19B-4E62-42BA-8A1C-CE302CDCB63A}" transitionDur="2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41125" cy="28356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Vista general de diapositiva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7DD3722-9DB9-8367-E098-EB353B83B9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2007" y="1996197"/>
                <a:ext cx="5041125" cy="28356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65576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B4D0BF06EC1A41A66C31C0A658A238" ma:contentTypeVersion="10" ma:contentTypeDescription="Crear nuevo documento." ma:contentTypeScope="" ma:versionID="05ad1d24d3abdad8710156ddbb3ea78f">
  <xsd:schema xmlns:xsd="http://www.w3.org/2001/XMLSchema" xmlns:xs="http://www.w3.org/2001/XMLSchema" xmlns:p="http://schemas.microsoft.com/office/2006/metadata/properties" xmlns:ns2="f8c6acd7-cd2e-4157-870c-b5535e1b1654" xmlns:ns3="ecb43689-9007-480b-88c0-5772a4949efa" targetNamespace="http://schemas.microsoft.com/office/2006/metadata/properties" ma:root="true" ma:fieldsID="7569cf1510ca84268e03741b7512b26a" ns2:_="" ns3:_="">
    <xsd:import namespace="f8c6acd7-cd2e-4157-870c-b5535e1b1654"/>
    <xsd:import namespace="ecb43689-9007-480b-88c0-5772a4949e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c6acd7-cd2e-4157-870c-b5535e1b1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43689-9007-480b-88c0-5772a4949ef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972E9C-C7AA-4DB6-BC11-4FDD914B897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f8c6acd7-cd2e-4157-870c-b5535e1b1654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ecb43689-9007-480b-88c0-5772a4949efa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1B2A756-653A-46C0-8EEF-3C2E788EE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c6acd7-cd2e-4157-870c-b5535e1b1654"/>
    <ds:schemaRef ds:uri="ecb43689-9007-480b-88c0-5772a4949e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950</Words>
  <Application>Microsoft Office PowerPoint</Application>
  <PresentationFormat>Panorámica</PresentationFormat>
  <Paragraphs>281</Paragraphs>
  <Slides>22</Slides>
  <Notes>0</Notes>
  <HiddenSlides>7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Tema de Office</vt:lpstr>
      <vt:lpstr>Arquitectura aplicaciones de servicios a comercios y medios de pago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Marcelo Durán Navarrete</cp:lastModifiedBy>
  <cp:revision>405</cp:revision>
  <dcterms:created xsi:type="dcterms:W3CDTF">2022-05-09T18:20:01Z</dcterms:created>
  <dcterms:modified xsi:type="dcterms:W3CDTF">2022-09-28T13:49:17Z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0x010100AEB4D0BF06EC1A41A66C31C0A658A238</vt:lpwstr>
  </property>
</Properties>
</file>