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  <a:effectLst>
              <a:softEdge rad="0"/>
            </a:effectLst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96FB-4589-A119-2EB94DDB63D1}"/>
              </c:ext>
            </c:extLst>
          </c:dPt>
          <c:dPt>
            <c:idx val="1"/>
            <c:bubble3D val="0"/>
            <c:spPr>
              <a:solidFill>
                <a:srgbClr val="008996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96FB-4589-A119-2EB94DDB63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96FB-4589-A119-2EB94DDB63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96FB-4589-A119-2EB94DDB63D1}"/>
              </c:ext>
            </c:extLst>
          </c:dPt>
          <c:cat>
            <c:strRef>
              <c:f>Hoja1!$A$2:$A$5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53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FB-4589-A119-2EB94DDB6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  <a:effectLst>
              <a:softEdge rad="0"/>
            </a:effectLst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07E1-41A9-957D-CF46C8255493}"/>
              </c:ext>
            </c:extLst>
          </c:dPt>
          <c:dPt>
            <c:idx val="1"/>
            <c:bubble3D val="0"/>
            <c:spPr>
              <a:solidFill>
                <a:srgbClr val="008996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07E1-41A9-957D-CF46C82554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07E1-41A9-957D-CF46C82554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07E1-41A9-957D-CF46C8255493}"/>
              </c:ext>
            </c:extLst>
          </c:dPt>
          <c:cat>
            <c:strRef>
              <c:f>Hoja1!$A$2:$A$5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53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1-41A9-957D-CF46C8255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  <a:effectLst>
              <a:softEdge rad="0"/>
            </a:effectLst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D882-4EF0-A738-F208E1EE3E08}"/>
              </c:ext>
            </c:extLst>
          </c:dPt>
          <c:dPt>
            <c:idx val="1"/>
            <c:bubble3D val="0"/>
            <c:spPr>
              <a:solidFill>
                <a:srgbClr val="008996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D882-4EF0-A738-F208E1EE3E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D882-4EF0-A738-F208E1EE3E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D882-4EF0-A738-F208E1EE3E08}"/>
              </c:ext>
            </c:extLst>
          </c:dPt>
          <c:cat>
            <c:strRef>
              <c:f>Hoja1!$A$2:$A$5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53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82-4EF0-A738-F208E1EE3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  <a:effectLst>
              <a:softEdge rad="0"/>
            </a:effectLst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97CB-467F-A435-69F66783A8FD}"/>
              </c:ext>
            </c:extLst>
          </c:dPt>
          <c:dPt>
            <c:idx val="1"/>
            <c:bubble3D val="0"/>
            <c:spPr>
              <a:solidFill>
                <a:srgbClr val="008996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97CB-467F-A435-69F66783A8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97CB-467F-A435-69F66783A8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97CB-467F-A435-69F66783A8FD}"/>
              </c:ext>
            </c:extLst>
          </c:dPt>
          <c:cat>
            <c:strRef>
              <c:f>Hoja1!$A$2:$A$5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53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CB-467F-A435-69F6678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08/17/2022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5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02">
            <a:extLst>
              <a:ext uri="{FF2B5EF4-FFF2-40B4-BE49-F238E27FC236}">
                <a16:creationId xmlns:a16="http://schemas.microsoft.com/office/drawing/2014/main" id="{DAF79B52-405E-A695-6608-33DCC614E098}"/>
              </a:ext>
            </a:extLst>
          </p:cNvPr>
          <p:cNvSpPr/>
          <p:nvPr/>
        </p:nvSpPr>
        <p:spPr>
          <a:xfrm flipH="1">
            <a:off x="1663700" y="909902"/>
            <a:ext cx="9398855" cy="4781650"/>
          </a:xfrm>
          <a:custGeom>
            <a:avLst/>
            <a:gdLst>
              <a:gd name="connsiteX0" fmla="*/ 8870259 w 9548640"/>
              <a:gd name="connsiteY0" fmla="*/ 0 h 6858000"/>
              <a:gd name="connsiteX1" fmla="*/ 0 w 9548640"/>
              <a:gd name="connsiteY1" fmla="*/ 0 h 6858000"/>
              <a:gd name="connsiteX2" fmla="*/ 0 w 9548640"/>
              <a:gd name="connsiteY2" fmla="*/ 6858000 h 6858000"/>
              <a:gd name="connsiteX3" fmla="*/ 9548640 w 9548640"/>
              <a:gd name="connsiteY3" fmla="*/ 6858000 h 6858000"/>
              <a:gd name="connsiteX4" fmla="*/ 9548640 w 9548640"/>
              <a:gd name="connsiteY4" fmla="*/ 678381 h 6858000"/>
              <a:gd name="connsiteX5" fmla="*/ 8870259 w 954864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8640" h="6858000">
                <a:moveTo>
                  <a:pt x="8870259" y="0"/>
                </a:moveTo>
                <a:lnTo>
                  <a:pt x="0" y="0"/>
                </a:lnTo>
                <a:lnTo>
                  <a:pt x="0" y="6858000"/>
                </a:lnTo>
                <a:lnTo>
                  <a:pt x="9548640" y="6858000"/>
                </a:lnTo>
                <a:lnTo>
                  <a:pt x="9548640" y="678381"/>
                </a:lnTo>
                <a:cubicBezTo>
                  <a:pt x="9548640" y="303722"/>
                  <a:pt x="9244918" y="0"/>
                  <a:pt x="88702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350" dirty="0"/>
          </a:p>
        </p:txBody>
      </p:sp>
      <p:grpSp>
        <p:nvGrpSpPr>
          <p:cNvPr id="15" name="Group 107">
            <a:extLst>
              <a:ext uri="{FF2B5EF4-FFF2-40B4-BE49-F238E27FC236}">
                <a16:creationId xmlns:a16="http://schemas.microsoft.com/office/drawing/2014/main" id="{582E9228-467E-53D6-BF42-36A86CE0035D}"/>
              </a:ext>
            </a:extLst>
          </p:cNvPr>
          <p:cNvGrpSpPr/>
          <p:nvPr/>
        </p:nvGrpSpPr>
        <p:grpSpPr>
          <a:xfrm>
            <a:off x="2355850" y="1186625"/>
            <a:ext cx="7385888" cy="4504927"/>
            <a:chOff x="3340933" y="1568343"/>
            <a:chExt cx="8406082" cy="4865577"/>
          </a:xfrm>
        </p:grpSpPr>
        <p:sp>
          <p:nvSpPr>
            <p:cNvPr id="22" name="Rectangle: Rounded Corners 33">
              <a:extLst>
                <a:ext uri="{FF2B5EF4-FFF2-40B4-BE49-F238E27FC236}">
                  <a16:creationId xmlns:a16="http://schemas.microsoft.com/office/drawing/2014/main" id="{E788F1B8-E5AC-204E-C8C7-D2FF742F52DD}"/>
                </a:ext>
              </a:extLst>
            </p:cNvPr>
            <p:cNvSpPr/>
            <p:nvPr/>
          </p:nvSpPr>
          <p:spPr>
            <a:xfrm>
              <a:off x="5809726" y="1573918"/>
              <a:ext cx="3008646" cy="2082585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14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3" name="Rectangle: Rounded Corners 35">
              <a:extLst>
                <a:ext uri="{FF2B5EF4-FFF2-40B4-BE49-F238E27FC236}">
                  <a16:creationId xmlns:a16="http://schemas.microsoft.com/office/drawing/2014/main" id="{507EF7F6-3CAA-C32F-5573-9763848EBE8A}"/>
                </a:ext>
              </a:extLst>
            </p:cNvPr>
            <p:cNvSpPr/>
            <p:nvPr/>
          </p:nvSpPr>
          <p:spPr>
            <a:xfrm>
              <a:off x="5809726" y="4351335"/>
              <a:ext cx="3008646" cy="2082585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14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4" name="Rectangle: Rounded Corners 24">
              <a:extLst>
                <a:ext uri="{FF2B5EF4-FFF2-40B4-BE49-F238E27FC236}">
                  <a16:creationId xmlns:a16="http://schemas.microsoft.com/office/drawing/2014/main" id="{C20DA16E-29F9-7C94-8933-C094FA7FD714}"/>
                </a:ext>
              </a:extLst>
            </p:cNvPr>
            <p:cNvSpPr/>
            <p:nvPr/>
          </p:nvSpPr>
          <p:spPr>
            <a:xfrm>
              <a:off x="6029747" y="1568343"/>
              <a:ext cx="2788627" cy="1462423"/>
            </a:xfrm>
            <a:prstGeom prst="roundRect">
              <a:avLst>
                <a:gd name="adj" fmla="val 6936"/>
              </a:avLst>
            </a:prstGeom>
            <a:solidFill>
              <a:srgbClr val="21B794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25" name="Rectangle: Rounded Corners 25">
              <a:extLst>
                <a:ext uri="{FF2B5EF4-FFF2-40B4-BE49-F238E27FC236}">
                  <a16:creationId xmlns:a16="http://schemas.microsoft.com/office/drawing/2014/main" id="{4823023A-5F69-8DD9-6940-259ECCA0F892}"/>
                </a:ext>
              </a:extLst>
            </p:cNvPr>
            <p:cNvSpPr/>
            <p:nvPr/>
          </p:nvSpPr>
          <p:spPr>
            <a:xfrm>
              <a:off x="6018669" y="3319862"/>
              <a:ext cx="2810784" cy="1074946"/>
            </a:xfrm>
            <a:prstGeom prst="roundRect">
              <a:avLst>
                <a:gd name="adj" fmla="val 6936"/>
              </a:avLst>
            </a:prstGeom>
            <a:solidFill>
              <a:srgbClr val="21B794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8" name="Rectangle: Rounded Corners 31">
              <a:extLst>
                <a:ext uri="{FF2B5EF4-FFF2-40B4-BE49-F238E27FC236}">
                  <a16:creationId xmlns:a16="http://schemas.microsoft.com/office/drawing/2014/main" id="{9D360485-4D44-CF75-99DF-5E9ACCA09AC7}"/>
                </a:ext>
              </a:extLst>
            </p:cNvPr>
            <p:cNvSpPr/>
            <p:nvPr/>
          </p:nvSpPr>
          <p:spPr>
            <a:xfrm>
              <a:off x="9060122" y="3288414"/>
              <a:ext cx="2686893" cy="1074947"/>
            </a:xfrm>
            <a:prstGeom prst="roundRect">
              <a:avLst>
                <a:gd name="adj" fmla="val 6936"/>
              </a:avLst>
            </a:prstGeom>
            <a:solidFill>
              <a:srgbClr val="21B794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30" name="Rectangle: Rounded Corners 23">
              <a:extLst>
                <a:ext uri="{FF2B5EF4-FFF2-40B4-BE49-F238E27FC236}">
                  <a16:creationId xmlns:a16="http://schemas.microsoft.com/office/drawing/2014/main" id="{AB9B7176-B56A-7104-20BF-25719BBB378E}"/>
                </a:ext>
              </a:extLst>
            </p:cNvPr>
            <p:cNvSpPr/>
            <p:nvPr/>
          </p:nvSpPr>
          <p:spPr>
            <a:xfrm>
              <a:off x="3340933" y="1573918"/>
              <a:ext cx="2548589" cy="4179611"/>
            </a:xfrm>
            <a:prstGeom prst="roundRect">
              <a:avLst>
                <a:gd name="adj" fmla="val 163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grpSp>
          <p:nvGrpSpPr>
            <p:cNvPr id="32" name="Group 12">
              <a:extLst>
                <a:ext uri="{FF2B5EF4-FFF2-40B4-BE49-F238E27FC236}">
                  <a16:creationId xmlns:a16="http://schemas.microsoft.com/office/drawing/2014/main" id="{D589FF77-50CC-D961-1BE8-BB2BD310BC15}"/>
                </a:ext>
              </a:extLst>
            </p:cNvPr>
            <p:cNvGrpSpPr/>
            <p:nvPr/>
          </p:nvGrpSpPr>
          <p:grpSpPr>
            <a:xfrm>
              <a:off x="6096688" y="1667052"/>
              <a:ext cx="2732766" cy="1214836"/>
              <a:chOff x="6096688" y="1587548"/>
              <a:chExt cx="2732766" cy="1214836"/>
            </a:xfrm>
          </p:grpSpPr>
          <p:sp>
            <p:nvSpPr>
              <p:cNvPr id="50" name="TextBox 61">
                <a:extLst>
                  <a:ext uri="{FF2B5EF4-FFF2-40B4-BE49-F238E27FC236}">
                    <a16:creationId xmlns:a16="http://schemas.microsoft.com/office/drawing/2014/main" id="{6AE7D713-CB42-21D7-F0F6-EC9D63DB1860}"/>
                  </a:ext>
                </a:extLst>
              </p:cNvPr>
              <p:cNvSpPr txBox="1"/>
              <p:nvPr/>
            </p:nvSpPr>
            <p:spPr>
              <a:xfrm>
                <a:off x="6096688" y="1587548"/>
                <a:ext cx="2626343" cy="172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Nuevos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Ingresos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62">
                <a:extLst>
                  <a:ext uri="{FF2B5EF4-FFF2-40B4-BE49-F238E27FC236}">
                    <a16:creationId xmlns:a16="http://schemas.microsoft.com/office/drawing/2014/main" id="{C452DEB2-04C9-BF36-139A-B706893E80A7}"/>
                  </a:ext>
                </a:extLst>
              </p:cNvPr>
              <p:cNvSpPr txBox="1"/>
              <p:nvPr/>
            </p:nvSpPr>
            <p:spPr>
              <a:xfrm>
                <a:off x="6203111" y="1873190"/>
                <a:ext cx="2626343" cy="929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000" dirty="0" smtClean="0">
                    <a:solidFill>
                      <a:schemeClr val="bg1"/>
                    </a:solidFill>
                  </a:rPr>
                  <a:t>Equifax (Score </a:t>
                </a:r>
                <a:r>
                  <a:rPr lang="en-IN" sz="1000" dirty="0" err="1" smtClean="0">
                    <a:solidFill>
                      <a:schemeClr val="bg1"/>
                    </a:solidFill>
                  </a:rPr>
                  <a:t>crediticio</a:t>
                </a:r>
                <a:r>
                  <a:rPr lang="en-IN" sz="1000" dirty="0" smtClean="0">
                    <a:solidFill>
                      <a:schemeClr val="bg1"/>
                    </a:solidFill>
                  </a:rPr>
                  <a:t>) 	   $28K      </a:t>
                </a:r>
                <a:endParaRPr lang="en-IN" sz="1000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000" dirty="0" smtClean="0">
                    <a:solidFill>
                      <a:schemeClr val="bg1"/>
                    </a:solidFill>
                  </a:rPr>
                  <a:t>DTA-</a:t>
                </a:r>
                <a:r>
                  <a:rPr lang="en-IN" sz="1000" dirty="0" err="1" smtClean="0">
                    <a:solidFill>
                      <a:schemeClr val="bg1"/>
                    </a:solidFill>
                  </a:rPr>
                  <a:t>Muza</a:t>
                </a:r>
                <a:r>
                  <a:rPr lang="en-IN" sz="1000" dirty="0" smtClean="0">
                    <a:solidFill>
                      <a:schemeClr val="bg1"/>
                    </a:solidFill>
                  </a:rPr>
                  <a:t> (dep. Temporal) 	   $137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000" dirty="0" smtClean="0">
                    <a:solidFill>
                      <a:schemeClr val="bg1"/>
                    </a:solidFill>
                  </a:rPr>
                  <a:t>Terminal de </a:t>
                </a:r>
                <a:r>
                  <a:rPr lang="en-IN" sz="1000" dirty="0" err="1" smtClean="0">
                    <a:solidFill>
                      <a:schemeClr val="bg1"/>
                    </a:solidFill>
                  </a:rPr>
                  <a:t>Contenedores</a:t>
                </a:r>
                <a:r>
                  <a:rPr lang="en-IN" sz="1000" dirty="0" smtClean="0">
                    <a:solidFill>
                      <a:schemeClr val="bg1"/>
                    </a:solidFill>
                  </a:rPr>
                  <a:t>             $169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000" dirty="0" smtClean="0">
                    <a:solidFill>
                      <a:schemeClr val="bg1"/>
                    </a:solidFill>
                  </a:rPr>
                  <a:t>Pago de </a:t>
                </a:r>
                <a:r>
                  <a:rPr lang="en-IN" sz="1000" dirty="0" err="1" smtClean="0">
                    <a:solidFill>
                      <a:schemeClr val="bg1"/>
                    </a:solidFill>
                  </a:rPr>
                  <a:t>municipios</a:t>
                </a:r>
                <a:r>
                  <a:rPr lang="en-IN" sz="1000" dirty="0" smtClean="0">
                    <a:solidFill>
                      <a:schemeClr val="bg1"/>
                    </a:solidFill>
                  </a:rPr>
                  <a:t> con TC (*)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000" dirty="0" smtClean="0">
                    <a:solidFill>
                      <a:schemeClr val="bg1"/>
                    </a:solidFill>
                  </a:rPr>
                  <a:t>Rec. </a:t>
                </a:r>
                <a:r>
                  <a:rPr lang="en-IN" sz="1000" dirty="0" err="1" smtClean="0">
                    <a:solidFill>
                      <a:schemeClr val="bg1"/>
                    </a:solidFill>
                  </a:rPr>
                  <a:t>Cnel</a:t>
                </a:r>
                <a:r>
                  <a:rPr lang="en-IN" sz="1000" dirty="0" smtClean="0">
                    <a:solidFill>
                      <a:schemeClr val="bg1"/>
                    </a:solidFill>
                  </a:rPr>
                  <a:t> con Banred (*)</a:t>
                </a:r>
                <a:endParaRPr lang="en-IN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Box 64">
              <a:extLst>
                <a:ext uri="{FF2B5EF4-FFF2-40B4-BE49-F238E27FC236}">
                  <a16:creationId xmlns:a16="http://schemas.microsoft.com/office/drawing/2014/main" id="{F7FE2A8D-E995-B537-E808-E3358FC036D7}"/>
                </a:ext>
              </a:extLst>
            </p:cNvPr>
            <p:cNvSpPr txBox="1"/>
            <p:nvPr/>
          </p:nvSpPr>
          <p:spPr>
            <a:xfrm>
              <a:off x="6096688" y="3319862"/>
              <a:ext cx="2747817" cy="28018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</a:rPr>
                <a:t>Derivación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canales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digitales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76">
              <a:extLst>
                <a:ext uri="{FF2B5EF4-FFF2-40B4-BE49-F238E27FC236}">
                  <a16:creationId xmlns:a16="http://schemas.microsoft.com/office/drawing/2014/main" id="{6EDFC565-C22D-6BAA-9612-17F98A037981}"/>
                </a:ext>
              </a:extLst>
            </p:cNvPr>
            <p:cNvSpPr txBox="1"/>
            <p:nvPr/>
          </p:nvSpPr>
          <p:spPr>
            <a:xfrm>
              <a:off x="9335028" y="3414057"/>
              <a:ext cx="2127185" cy="20038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</a:rPr>
                <a:t>Optimizacion</a:t>
              </a:r>
              <a:r>
                <a:rPr lang="en-US" sz="1200" b="1" dirty="0">
                  <a:solidFill>
                    <a:schemeClr val="bg1"/>
                  </a:solidFill>
                </a:rPr>
                <a:t> de </a:t>
              </a:r>
              <a:r>
                <a:rPr lang="en-US" sz="1200" b="1" dirty="0" err="1">
                  <a:solidFill>
                    <a:schemeClr val="bg1"/>
                  </a:solidFill>
                </a:rPr>
                <a:t>Procesos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8" name="Gráfico 67">
            <a:extLst>
              <a:ext uri="{FF2B5EF4-FFF2-40B4-BE49-F238E27FC236}">
                <a16:creationId xmlns:a16="http://schemas.microsoft.com/office/drawing/2014/main" id="{A534A87C-BB61-640F-6555-7FF938C51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13545"/>
              </p:ext>
            </p:extLst>
          </p:nvPr>
        </p:nvGraphicFramePr>
        <p:xfrm>
          <a:off x="2582254" y="3410404"/>
          <a:ext cx="705020" cy="70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Rectángulo 68">
            <a:extLst>
              <a:ext uri="{FF2B5EF4-FFF2-40B4-BE49-F238E27FC236}">
                <a16:creationId xmlns:a16="http://schemas.microsoft.com/office/drawing/2014/main" id="{6B5A6DBE-7F45-64A0-350D-318FA15E76F5}"/>
              </a:ext>
            </a:extLst>
          </p:cNvPr>
          <p:cNvSpPr/>
          <p:nvPr/>
        </p:nvSpPr>
        <p:spPr>
          <a:xfrm>
            <a:off x="2854547" y="3141600"/>
            <a:ext cx="372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b="1" dirty="0" smtClean="0"/>
              <a:t>7</a:t>
            </a:r>
            <a:endParaRPr lang="es-EC" sz="1200" b="1" dirty="0"/>
          </a:p>
        </p:txBody>
      </p:sp>
      <p:graphicFrame>
        <p:nvGraphicFramePr>
          <p:cNvPr id="70" name="Gráfico 69">
            <a:extLst>
              <a:ext uri="{FF2B5EF4-FFF2-40B4-BE49-F238E27FC236}">
                <a16:creationId xmlns:a16="http://schemas.microsoft.com/office/drawing/2014/main" id="{D43936B1-E2F2-FE09-FD16-51AAACD25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792303"/>
              </p:ext>
            </p:extLst>
          </p:nvPr>
        </p:nvGraphicFramePr>
        <p:xfrm>
          <a:off x="3122980" y="1812615"/>
          <a:ext cx="851073" cy="85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ángulo 70">
            <a:extLst>
              <a:ext uri="{FF2B5EF4-FFF2-40B4-BE49-F238E27FC236}">
                <a16:creationId xmlns:a16="http://schemas.microsoft.com/office/drawing/2014/main" id="{09689B53-1E20-01B5-776D-3C299F66756C}"/>
              </a:ext>
            </a:extLst>
          </p:cNvPr>
          <p:cNvSpPr/>
          <p:nvPr/>
        </p:nvSpPr>
        <p:spPr>
          <a:xfrm>
            <a:off x="3297111" y="2097343"/>
            <a:ext cx="5795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b="1" dirty="0" smtClean="0"/>
              <a:t>836K</a:t>
            </a:r>
            <a:endParaRPr lang="es-EC" sz="1200" b="1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A869AC2-AA78-E6AA-F1C1-7157C7DE8EAF}"/>
              </a:ext>
            </a:extLst>
          </p:cNvPr>
          <p:cNvSpPr txBox="1"/>
          <p:nvPr/>
        </p:nvSpPr>
        <p:spPr>
          <a:xfrm>
            <a:off x="3539233" y="3635374"/>
            <a:ext cx="884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000" dirty="0" smtClean="0"/>
              <a:t>Públicas</a:t>
            </a:r>
            <a:endParaRPr lang="es-EC" sz="1000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659EFA39-9F3F-81C8-D3A4-19F2CAE3E451}"/>
              </a:ext>
            </a:extLst>
          </p:cNvPr>
          <p:cNvSpPr txBox="1"/>
          <p:nvPr/>
        </p:nvSpPr>
        <p:spPr>
          <a:xfrm>
            <a:off x="2507946" y="3602336"/>
            <a:ext cx="884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000" dirty="0" smtClean="0"/>
              <a:t>Privadas</a:t>
            </a:r>
            <a:endParaRPr lang="es-EC" sz="1000" dirty="0"/>
          </a:p>
        </p:txBody>
      </p:sp>
      <p:sp>
        <p:nvSpPr>
          <p:cNvPr id="6" name="Rectangle: Rounded Corners 30">
            <a:extLst>
              <a:ext uri="{FF2B5EF4-FFF2-40B4-BE49-F238E27FC236}">
                <a16:creationId xmlns:a16="http://schemas.microsoft.com/office/drawing/2014/main" id="{D6F263CB-C822-CF21-32E6-4C851F957E0D}"/>
              </a:ext>
            </a:extLst>
          </p:cNvPr>
          <p:cNvSpPr/>
          <p:nvPr/>
        </p:nvSpPr>
        <p:spPr>
          <a:xfrm>
            <a:off x="4731563" y="4066327"/>
            <a:ext cx="2459923" cy="995268"/>
          </a:xfrm>
          <a:prstGeom prst="roundRect">
            <a:avLst>
              <a:gd name="adj" fmla="val 6936"/>
            </a:avLst>
          </a:prstGeom>
          <a:solidFill>
            <a:srgbClr val="21B79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7" name="Rectangle: Rounded Corners 30">
            <a:extLst>
              <a:ext uri="{FF2B5EF4-FFF2-40B4-BE49-F238E27FC236}">
                <a16:creationId xmlns:a16="http://schemas.microsoft.com/office/drawing/2014/main" id="{2E9F8900-01A1-FB0D-A355-820D1680964A}"/>
              </a:ext>
            </a:extLst>
          </p:cNvPr>
          <p:cNvSpPr/>
          <p:nvPr/>
        </p:nvSpPr>
        <p:spPr>
          <a:xfrm>
            <a:off x="7345133" y="1167292"/>
            <a:ext cx="2375841" cy="1348379"/>
          </a:xfrm>
          <a:prstGeom prst="roundRect">
            <a:avLst>
              <a:gd name="adj" fmla="val 6936"/>
            </a:avLst>
          </a:prstGeom>
          <a:solidFill>
            <a:srgbClr val="21B79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bg1"/>
              </a:solidFill>
            </a:endParaRPr>
          </a:p>
          <a:p>
            <a:pPr algn="ctr"/>
            <a:endParaRPr lang="en-IN" sz="1000" dirty="0">
              <a:solidFill>
                <a:schemeClr val="bg1"/>
              </a:solidFill>
            </a:endParaRPr>
          </a:p>
          <a:p>
            <a:pPr algn="ctr"/>
            <a:endParaRPr lang="en-IN" sz="1000" dirty="0">
              <a:solidFill>
                <a:schemeClr val="bg1"/>
              </a:solidFill>
            </a:endParaRPr>
          </a:p>
          <a:p>
            <a:pPr algn="ctr"/>
            <a:endParaRPr lang="en-IN" sz="1000" dirty="0">
              <a:solidFill>
                <a:schemeClr val="bg1"/>
              </a:solidFill>
            </a:endParaRPr>
          </a:p>
          <a:p>
            <a:pPr algn="ctr"/>
            <a:endParaRPr lang="en-IN" sz="1350" dirty="0"/>
          </a:p>
          <a:p>
            <a:pPr algn="ctr"/>
            <a:endParaRPr lang="en-IN" sz="135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A224010-2675-D5AA-7D68-C5AAC11ED34D}"/>
              </a:ext>
            </a:extLst>
          </p:cNvPr>
          <p:cNvSpPr/>
          <p:nvPr/>
        </p:nvSpPr>
        <p:spPr>
          <a:xfrm>
            <a:off x="4826572" y="3128074"/>
            <a:ext cx="23649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solidFill>
                  <a:schemeClr val="bg1"/>
                </a:solidFill>
              </a:rPr>
              <a:t>Recaudaciones privadas 	$4.5K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solidFill>
                  <a:schemeClr val="bg1"/>
                </a:solidFill>
              </a:rPr>
              <a:t>Recaudaciones públicas 	$1.2K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0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9A75B-542D-0321-3ED7-2ADFEA185EC1}"/>
              </a:ext>
            </a:extLst>
          </p:cNvPr>
          <p:cNvSpPr txBox="1"/>
          <p:nvPr/>
        </p:nvSpPr>
        <p:spPr>
          <a:xfrm>
            <a:off x="4826572" y="4419926"/>
            <a:ext cx="225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smtClean="0">
                <a:solidFill>
                  <a:schemeClr val="bg1"/>
                </a:solidFill>
              </a:rPr>
              <a:t>Res. 672 monto máximo de pago de servicios públicos </a:t>
            </a:r>
            <a:endParaRPr lang="es-EC" sz="9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09236A-BC37-628D-CE71-3DF0C0CDB7AA}"/>
              </a:ext>
            </a:extLst>
          </p:cNvPr>
          <p:cNvSpPr txBox="1"/>
          <p:nvPr/>
        </p:nvSpPr>
        <p:spPr>
          <a:xfrm>
            <a:off x="4852122" y="4118291"/>
            <a:ext cx="232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b="1" dirty="0">
                <a:solidFill>
                  <a:schemeClr val="bg1"/>
                </a:solidFill>
              </a:rPr>
              <a:t>Regulatorio/Mandatorio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45608C-024B-CBF6-AC77-5FA28E67CD72}"/>
              </a:ext>
            </a:extLst>
          </p:cNvPr>
          <p:cNvSpPr txBox="1"/>
          <p:nvPr/>
        </p:nvSpPr>
        <p:spPr>
          <a:xfrm>
            <a:off x="7498342" y="3137833"/>
            <a:ext cx="24558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solidFill>
                  <a:schemeClr val="bg1"/>
                </a:solidFill>
              </a:rPr>
              <a:t>Xtrim </a:t>
            </a:r>
            <a:r>
              <a:rPr lang="es-MX" sz="1000" dirty="0" err="1" smtClean="0">
                <a:solidFill>
                  <a:schemeClr val="bg1"/>
                </a:solidFill>
              </a:rPr>
              <a:t>TvCable</a:t>
            </a:r>
            <a:r>
              <a:rPr lang="es-MX" sz="1000" dirty="0" smtClean="0">
                <a:solidFill>
                  <a:schemeClr val="bg1"/>
                </a:solidFill>
              </a:rPr>
              <a:t> Pago parcial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solidFill>
                  <a:schemeClr val="bg1"/>
                </a:solidFill>
              </a:rPr>
              <a:t>Conciliación Broadnet</a:t>
            </a:r>
          </a:p>
          <a:p>
            <a:r>
              <a:rPr lang="es-MX" sz="1000" dirty="0" smtClean="0">
                <a:solidFill>
                  <a:schemeClr val="bg1"/>
                </a:solidFill>
              </a:rPr>
              <a:t> </a:t>
            </a:r>
            <a:endParaRPr lang="es-EC" sz="1000" dirty="0">
              <a:solidFill>
                <a:schemeClr val="bg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C4EE91-3B24-4F1E-9B40-8CBFC00FBEDF}"/>
              </a:ext>
            </a:extLst>
          </p:cNvPr>
          <p:cNvSpPr txBox="1"/>
          <p:nvPr/>
        </p:nvSpPr>
        <p:spPr>
          <a:xfrm>
            <a:off x="7465391" y="1226930"/>
            <a:ext cx="2274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Upgrade/</a:t>
            </a:r>
            <a:r>
              <a:rPr lang="en-IN" sz="1200" b="1" dirty="0" err="1">
                <a:solidFill>
                  <a:schemeClr val="bg1"/>
                </a:solidFill>
              </a:rPr>
              <a:t>Obsolescencia</a:t>
            </a:r>
            <a:endParaRPr lang="en-IN" sz="1200" b="1" dirty="0">
              <a:solidFill>
                <a:schemeClr val="bg1"/>
              </a:solidFill>
            </a:endParaRPr>
          </a:p>
          <a:p>
            <a:endParaRPr lang="es-MX" sz="1000" dirty="0">
              <a:solidFill>
                <a:schemeClr val="bg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bg1"/>
                </a:solidFill>
              </a:rPr>
              <a:t>Migración </a:t>
            </a:r>
            <a:r>
              <a:rPr lang="es-MX" sz="1000" dirty="0" smtClean="0">
                <a:solidFill>
                  <a:schemeClr val="bg1"/>
                </a:solidFill>
              </a:rPr>
              <a:t>a BUS 12C (</a:t>
            </a:r>
            <a:r>
              <a:rPr lang="es-MX" sz="900" dirty="0" smtClean="0">
                <a:solidFill>
                  <a:schemeClr val="bg1"/>
                </a:solidFill>
              </a:rPr>
              <a:t>disminución de incidentes en producción)</a:t>
            </a:r>
            <a:r>
              <a:rPr lang="es-MX" sz="1000" dirty="0" smtClean="0">
                <a:solidFill>
                  <a:schemeClr val="bg1"/>
                </a:solidFill>
              </a:rPr>
              <a:t>	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55" name="Signo más 54">
            <a:extLst>
              <a:ext uri="{FF2B5EF4-FFF2-40B4-BE49-F238E27FC236}">
                <a16:creationId xmlns:a16="http://schemas.microsoft.com/office/drawing/2014/main" id="{B60D2191-D2C5-5F4B-D598-1B96B0458580}"/>
              </a:ext>
            </a:extLst>
          </p:cNvPr>
          <p:cNvSpPr/>
          <p:nvPr/>
        </p:nvSpPr>
        <p:spPr>
          <a:xfrm>
            <a:off x="3392708" y="3166989"/>
            <a:ext cx="211217" cy="198039"/>
          </a:xfrm>
          <a:prstGeom prst="mathPlus">
            <a:avLst/>
          </a:prstGeom>
          <a:solidFill>
            <a:srgbClr val="21B7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77836E2-4AE0-431E-5BC2-C85571FFAC72}"/>
              </a:ext>
            </a:extLst>
          </p:cNvPr>
          <p:cNvSpPr txBox="1"/>
          <p:nvPr/>
        </p:nvSpPr>
        <p:spPr>
          <a:xfrm>
            <a:off x="2213078" y="5187728"/>
            <a:ext cx="829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 smtClean="0">
                <a:solidFill>
                  <a:schemeClr val="bg1">
                    <a:lumMod val="50000"/>
                  </a:schemeClr>
                </a:solidFill>
              </a:rPr>
              <a:t>Se muestran los proyectos y requerimientos más relevantes a nivel de resultados</a:t>
            </a:r>
          </a:p>
          <a:p>
            <a:r>
              <a:rPr lang="es-EC" sz="1200" dirty="0" smtClean="0">
                <a:solidFill>
                  <a:schemeClr val="bg1">
                    <a:lumMod val="50000"/>
                  </a:schemeClr>
                </a:solidFill>
              </a:rPr>
              <a:t>(*) </a:t>
            </a:r>
            <a:r>
              <a:rPr lang="es-EC" sz="1200" dirty="0">
                <a:solidFill>
                  <a:schemeClr val="bg1">
                    <a:lumMod val="50000"/>
                  </a:schemeClr>
                </a:solidFill>
              </a:rPr>
              <a:t>Recientemente Implementado en los siguientes informes se mostrará el resultado</a:t>
            </a: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06" y="461210"/>
            <a:ext cx="4856038" cy="368075"/>
          </a:xfrm>
        </p:spPr>
        <p:txBody>
          <a:bodyPr>
            <a:normAutofit/>
          </a:bodyPr>
          <a:lstStyle/>
          <a:p>
            <a:r>
              <a:rPr lang="es-MX" sz="1800" b="1" dirty="0" smtClean="0">
                <a:solidFill>
                  <a:srgbClr val="009999"/>
                </a:solidFill>
              </a:rPr>
              <a:t>Logros alcanzados proyectos terminados 2022</a:t>
            </a:r>
            <a:endParaRPr lang="es-EC" sz="1800" b="1" dirty="0">
              <a:solidFill>
                <a:srgbClr val="009999"/>
              </a:solidFill>
            </a:endParaRPr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583" y="427515"/>
            <a:ext cx="1697453" cy="225556"/>
          </a:xfrm>
          <a:prstGeom prst="rect">
            <a:avLst/>
          </a:prstGeom>
        </p:spPr>
      </p:pic>
      <p:sp>
        <p:nvSpPr>
          <p:cNvPr id="48" name="TextBox 58">
            <a:extLst>
              <a:ext uri="{FF2B5EF4-FFF2-40B4-BE49-F238E27FC236}">
                <a16:creationId xmlns:a16="http://schemas.microsoft.com/office/drawing/2014/main" id="{929D59D5-8CDA-7067-A983-E8D9F8A03F42}"/>
              </a:ext>
            </a:extLst>
          </p:cNvPr>
          <p:cNvSpPr txBox="1"/>
          <p:nvPr/>
        </p:nvSpPr>
        <p:spPr>
          <a:xfrm>
            <a:off x="2227727" y="1642936"/>
            <a:ext cx="2495527" cy="3033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Ingresos recaudaciones 2022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8">
            <a:extLst>
              <a:ext uri="{FF2B5EF4-FFF2-40B4-BE49-F238E27FC236}">
                <a16:creationId xmlns:a16="http://schemas.microsoft.com/office/drawing/2014/main" id="{929D59D5-8CDA-7067-A983-E8D9F8A03F42}"/>
              </a:ext>
            </a:extLst>
          </p:cNvPr>
          <p:cNvSpPr txBox="1"/>
          <p:nvPr/>
        </p:nvSpPr>
        <p:spPr>
          <a:xfrm>
            <a:off x="2227727" y="2566669"/>
            <a:ext cx="2495527" cy="3033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Nuevas</a:t>
            </a:r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empresas</a:t>
            </a:r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en 24móvil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4" name="Gráfico 63">
            <a:extLst>
              <a:ext uri="{FF2B5EF4-FFF2-40B4-BE49-F238E27FC236}">
                <a16:creationId xmlns:a16="http://schemas.microsoft.com/office/drawing/2014/main" id="{D43936B1-E2F2-FE09-FD16-51AAACD25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43392"/>
              </p:ext>
            </p:extLst>
          </p:nvPr>
        </p:nvGraphicFramePr>
        <p:xfrm>
          <a:off x="3557187" y="2851119"/>
          <a:ext cx="851073" cy="85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5" name="Rectángulo 64">
            <a:extLst>
              <a:ext uri="{FF2B5EF4-FFF2-40B4-BE49-F238E27FC236}">
                <a16:creationId xmlns:a16="http://schemas.microsoft.com/office/drawing/2014/main" id="{6B5A6DBE-7F45-64A0-350D-318FA15E76F5}"/>
              </a:ext>
            </a:extLst>
          </p:cNvPr>
          <p:cNvSpPr/>
          <p:nvPr/>
        </p:nvSpPr>
        <p:spPr>
          <a:xfrm>
            <a:off x="3844885" y="3133405"/>
            <a:ext cx="372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b="1" dirty="0" smtClean="0"/>
              <a:t>4</a:t>
            </a:r>
            <a:endParaRPr lang="es-EC" sz="1200" b="1" dirty="0"/>
          </a:p>
        </p:txBody>
      </p:sp>
      <p:graphicFrame>
        <p:nvGraphicFramePr>
          <p:cNvPr id="66" name="Gráfico 65">
            <a:extLst>
              <a:ext uri="{FF2B5EF4-FFF2-40B4-BE49-F238E27FC236}">
                <a16:creationId xmlns:a16="http://schemas.microsoft.com/office/drawing/2014/main" id="{D43936B1-E2F2-FE09-FD16-51AAACD25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117894"/>
              </p:ext>
            </p:extLst>
          </p:nvPr>
        </p:nvGraphicFramePr>
        <p:xfrm>
          <a:off x="2569684" y="2859894"/>
          <a:ext cx="851073" cy="85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7" name="TextBox 58">
            <a:extLst>
              <a:ext uri="{FF2B5EF4-FFF2-40B4-BE49-F238E27FC236}">
                <a16:creationId xmlns:a16="http://schemas.microsoft.com/office/drawing/2014/main" id="{929D59D5-8CDA-7067-A983-E8D9F8A03F42}"/>
              </a:ext>
            </a:extLst>
          </p:cNvPr>
          <p:cNvSpPr txBox="1"/>
          <p:nvPr/>
        </p:nvSpPr>
        <p:spPr>
          <a:xfrm>
            <a:off x="2144633" y="3948048"/>
            <a:ext cx="2495527" cy="3033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Incidentes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Group 4"/>
          <p:cNvGrpSpPr>
            <a:grpSpLocks noChangeAspect="1"/>
          </p:cNvGrpSpPr>
          <p:nvPr/>
        </p:nvGrpSpPr>
        <p:grpSpPr bwMode="auto">
          <a:xfrm>
            <a:off x="2881997" y="2061046"/>
            <a:ext cx="316906" cy="288862"/>
            <a:chOff x="2852" y="2904"/>
            <a:chExt cx="226" cy="206"/>
          </a:xfrm>
        </p:grpSpPr>
        <p:sp>
          <p:nvSpPr>
            <p:cNvPr id="7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52" y="2904"/>
              <a:ext cx="22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s-MX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5"/>
            <p:cNvSpPr>
              <a:spLocks noEditPoints="1"/>
            </p:cNvSpPr>
            <p:nvPr/>
          </p:nvSpPr>
          <p:spPr bwMode="auto">
            <a:xfrm>
              <a:off x="2850" y="3012"/>
              <a:ext cx="233" cy="103"/>
            </a:xfrm>
            <a:custGeom>
              <a:avLst/>
              <a:gdLst>
                <a:gd name="T0" fmla="*/ 94 w 136"/>
                <a:gd name="T1" fmla="*/ 28 h 60"/>
                <a:gd name="T2" fmla="*/ 99 w 136"/>
                <a:gd name="T3" fmla="*/ 26 h 60"/>
                <a:gd name="T4" fmla="*/ 115 w 136"/>
                <a:gd name="T5" fmla="*/ 14 h 60"/>
                <a:gd name="T6" fmla="*/ 132 w 136"/>
                <a:gd name="T7" fmla="*/ 16 h 60"/>
                <a:gd name="T8" fmla="*/ 129 w 136"/>
                <a:gd name="T9" fmla="*/ 33 h 60"/>
                <a:gd name="T10" fmla="*/ 98 w 136"/>
                <a:gd name="T11" fmla="*/ 53 h 60"/>
                <a:gd name="T12" fmla="*/ 46 w 136"/>
                <a:gd name="T13" fmla="*/ 54 h 60"/>
                <a:gd name="T14" fmla="*/ 27 w 136"/>
                <a:gd name="T15" fmla="*/ 50 h 60"/>
                <a:gd name="T16" fmla="*/ 23 w 136"/>
                <a:gd name="T17" fmla="*/ 52 h 60"/>
                <a:gd name="T18" fmla="*/ 19 w 136"/>
                <a:gd name="T19" fmla="*/ 56 h 60"/>
                <a:gd name="T20" fmla="*/ 4 w 136"/>
                <a:gd name="T21" fmla="*/ 56 h 60"/>
                <a:gd name="T22" fmla="*/ 0 w 136"/>
                <a:gd name="T23" fmla="*/ 51 h 60"/>
                <a:gd name="T24" fmla="*/ 0 w 136"/>
                <a:gd name="T25" fmla="*/ 14 h 60"/>
                <a:gd name="T26" fmla="*/ 5 w 136"/>
                <a:gd name="T27" fmla="*/ 9 h 60"/>
                <a:gd name="T28" fmla="*/ 9 w 136"/>
                <a:gd name="T29" fmla="*/ 9 h 60"/>
                <a:gd name="T30" fmla="*/ 24 w 136"/>
                <a:gd name="T31" fmla="*/ 5 h 60"/>
                <a:gd name="T32" fmla="*/ 50 w 136"/>
                <a:gd name="T33" fmla="*/ 2 h 60"/>
                <a:gd name="T34" fmla="*/ 85 w 136"/>
                <a:gd name="T35" fmla="*/ 14 h 60"/>
                <a:gd name="T36" fmla="*/ 94 w 136"/>
                <a:gd name="T37" fmla="*/ 28 h 60"/>
                <a:gd name="T38" fmla="*/ 24 w 136"/>
                <a:gd name="T39" fmla="*/ 28 h 60"/>
                <a:gd name="T40" fmla="*/ 24 w 136"/>
                <a:gd name="T41" fmla="*/ 38 h 60"/>
                <a:gd name="T42" fmla="*/ 27 w 136"/>
                <a:gd name="T43" fmla="*/ 42 h 60"/>
                <a:gd name="T44" fmla="*/ 52 w 136"/>
                <a:gd name="T45" fmla="*/ 48 h 60"/>
                <a:gd name="T46" fmla="*/ 94 w 136"/>
                <a:gd name="T47" fmla="*/ 46 h 60"/>
                <a:gd name="T48" fmla="*/ 125 w 136"/>
                <a:gd name="T49" fmla="*/ 26 h 60"/>
                <a:gd name="T50" fmla="*/ 126 w 136"/>
                <a:gd name="T51" fmla="*/ 21 h 60"/>
                <a:gd name="T52" fmla="*/ 120 w 136"/>
                <a:gd name="T53" fmla="*/ 20 h 60"/>
                <a:gd name="T54" fmla="*/ 104 w 136"/>
                <a:gd name="T55" fmla="*/ 32 h 60"/>
                <a:gd name="T56" fmla="*/ 80 w 136"/>
                <a:gd name="T57" fmla="*/ 37 h 60"/>
                <a:gd name="T58" fmla="*/ 55 w 136"/>
                <a:gd name="T59" fmla="*/ 29 h 60"/>
                <a:gd name="T60" fmla="*/ 52 w 136"/>
                <a:gd name="T61" fmla="*/ 23 h 60"/>
                <a:gd name="T62" fmla="*/ 58 w 136"/>
                <a:gd name="T63" fmla="*/ 21 h 60"/>
                <a:gd name="T64" fmla="*/ 79 w 136"/>
                <a:gd name="T65" fmla="*/ 28 h 60"/>
                <a:gd name="T66" fmla="*/ 86 w 136"/>
                <a:gd name="T67" fmla="*/ 26 h 60"/>
                <a:gd name="T68" fmla="*/ 82 w 136"/>
                <a:gd name="T69" fmla="*/ 21 h 60"/>
                <a:gd name="T70" fmla="*/ 49 w 136"/>
                <a:gd name="T71" fmla="*/ 10 h 60"/>
                <a:gd name="T72" fmla="*/ 28 w 136"/>
                <a:gd name="T73" fmla="*/ 11 h 60"/>
                <a:gd name="T74" fmla="*/ 23 w 136"/>
                <a:gd name="T75" fmla="*/ 19 h 60"/>
                <a:gd name="T76" fmla="*/ 24 w 136"/>
                <a:gd name="T77" fmla="*/ 28 h 60"/>
                <a:gd name="T78" fmla="*/ 8 w 136"/>
                <a:gd name="T79" fmla="*/ 33 h 60"/>
                <a:gd name="T80" fmla="*/ 7 w 136"/>
                <a:gd name="T81" fmla="*/ 45 h 60"/>
                <a:gd name="T82" fmla="*/ 11 w 136"/>
                <a:gd name="T83" fmla="*/ 48 h 60"/>
                <a:gd name="T84" fmla="*/ 16 w 136"/>
                <a:gd name="T85" fmla="*/ 46 h 60"/>
                <a:gd name="T86" fmla="*/ 16 w 136"/>
                <a:gd name="T87" fmla="*/ 19 h 60"/>
                <a:gd name="T88" fmla="*/ 12 w 136"/>
                <a:gd name="T89" fmla="*/ 17 h 60"/>
                <a:gd name="T90" fmla="*/ 8 w 136"/>
                <a:gd name="T91" fmla="*/ 19 h 60"/>
                <a:gd name="T92" fmla="*/ 8 w 136"/>
                <a:gd name="T93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" h="60">
                  <a:moveTo>
                    <a:pt x="94" y="28"/>
                  </a:moveTo>
                  <a:cubicBezTo>
                    <a:pt x="96" y="28"/>
                    <a:pt x="97" y="27"/>
                    <a:pt x="99" y="26"/>
                  </a:cubicBezTo>
                  <a:cubicBezTo>
                    <a:pt x="104" y="22"/>
                    <a:pt x="110" y="18"/>
                    <a:pt x="115" y="14"/>
                  </a:cubicBezTo>
                  <a:cubicBezTo>
                    <a:pt x="121" y="10"/>
                    <a:pt x="128" y="11"/>
                    <a:pt x="132" y="16"/>
                  </a:cubicBezTo>
                  <a:cubicBezTo>
                    <a:pt x="136" y="22"/>
                    <a:pt x="135" y="29"/>
                    <a:pt x="129" y="33"/>
                  </a:cubicBezTo>
                  <a:cubicBezTo>
                    <a:pt x="119" y="40"/>
                    <a:pt x="110" y="48"/>
                    <a:pt x="98" y="53"/>
                  </a:cubicBezTo>
                  <a:cubicBezTo>
                    <a:pt x="81" y="60"/>
                    <a:pt x="64" y="59"/>
                    <a:pt x="46" y="54"/>
                  </a:cubicBezTo>
                  <a:cubicBezTo>
                    <a:pt x="40" y="53"/>
                    <a:pt x="33" y="51"/>
                    <a:pt x="27" y="50"/>
                  </a:cubicBezTo>
                  <a:cubicBezTo>
                    <a:pt x="25" y="49"/>
                    <a:pt x="23" y="49"/>
                    <a:pt x="23" y="52"/>
                  </a:cubicBezTo>
                  <a:cubicBezTo>
                    <a:pt x="23" y="55"/>
                    <a:pt x="22" y="56"/>
                    <a:pt x="19" y="56"/>
                  </a:cubicBezTo>
                  <a:cubicBezTo>
                    <a:pt x="14" y="56"/>
                    <a:pt x="9" y="56"/>
                    <a:pt x="4" y="56"/>
                  </a:cubicBezTo>
                  <a:cubicBezTo>
                    <a:pt x="1" y="56"/>
                    <a:pt x="0" y="54"/>
                    <a:pt x="0" y="51"/>
                  </a:cubicBezTo>
                  <a:cubicBezTo>
                    <a:pt x="0" y="39"/>
                    <a:pt x="0" y="26"/>
                    <a:pt x="0" y="14"/>
                  </a:cubicBezTo>
                  <a:cubicBezTo>
                    <a:pt x="0" y="11"/>
                    <a:pt x="1" y="9"/>
                    <a:pt x="5" y="9"/>
                  </a:cubicBezTo>
                  <a:cubicBezTo>
                    <a:pt x="6" y="9"/>
                    <a:pt x="7" y="9"/>
                    <a:pt x="9" y="9"/>
                  </a:cubicBezTo>
                  <a:cubicBezTo>
                    <a:pt x="14" y="9"/>
                    <a:pt x="19" y="8"/>
                    <a:pt x="24" y="5"/>
                  </a:cubicBezTo>
                  <a:cubicBezTo>
                    <a:pt x="32" y="0"/>
                    <a:pt x="41" y="0"/>
                    <a:pt x="50" y="2"/>
                  </a:cubicBezTo>
                  <a:cubicBezTo>
                    <a:pt x="62" y="6"/>
                    <a:pt x="74" y="10"/>
                    <a:pt x="85" y="14"/>
                  </a:cubicBezTo>
                  <a:cubicBezTo>
                    <a:pt x="92" y="16"/>
                    <a:pt x="94" y="22"/>
                    <a:pt x="94" y="28"/>
                  </a:cubicBezTo>
                  <a:close/>
                  <a:moveTo>
                    <a:pt x="24" y="28"/>
                  </a:moveTo>
                  <a:cubicBezTo>
                    <a:pt x="24" y="31"/>
                    <a:pt x="24" y="34"/>
                    <a:pt x="24" y="38"/>
                  </a:cubicBezTo>
                  <a:cubicBezTo>
                    <a:pt x="23" y="40"/>
                    <a:pt x="24" y="42"/>
                    <a:pt x="27" y="42"/>
                  </a:cubicBezTo>
                  <a:cubicBezTo>
                    <a:pt x="35" y="44"/>
                    <a:pt x="44" y="46"/>
                    <a:pt x="52" y="48"/>
                  </a:cubicBezTo>
                  <a:cubicBezTo>
                    <a:pt x="66" y="51"/>
                    <a:pt x="80" y="51"/>
                    <a:pt x="94" y="46"/>
                  </a:cubicBezTo>
                  <a:cubicBezTo>
                    <a:pt x="106" y="42"/>
                    <a:pt x="115" y="34"/>
                    <a:pt x="125" y="26"/>
                  </a:cubicBezTo>
                  <a:cubicBezTo>
                    <a:pt x="127" y="25"/>
                    <a:pt x="127" y="23"/>
                    <a:pt x="126" y="21"/>
                  </a:cubicBezTo>
                  <a:cubicBezTo>
                    <a:pt x="124" y="19"/>
                    <a:pt x="122" y="19"/>
                    <a:pt x="120" y="20"/>
                  </a:cubicBezTo>
                  <a:cubicBezTo>
                    <a:pt x="115" y="24"/>
                    <a:pt x="109" y="28"/>
                    <a:pt x="104" y="32"/>
                  </a:cubicBezTo>
                  <a:cubicBezTo>
                    <a:pt x="97" y="37"/>
                    <a:pt x="89" y="39"/>
                    <a:pt x="80" y="37"/>
                  </a:cubicBezTo>
                  <a:cubicBezTo>
                    <a:pt x="71" y="34"/>
                    <a:pt x="63" y="31"/>
                    <a:pt x="55" y="29"/>
                  </a:cubicBezTo>
                  <a:cubicBezTo>
                    <a:pt x="52" y="28"/>
                    <a:pt x="51" y="26"/>
                    <a:pt x="52" y="23"/>
                  </a:cubicBezTo>
                  <a:cubicBezTo>
                    <a:pt x="53" y="21"/>
                    <a:pt x="55" y="20"/>
                    <a:pt x="58" y="21"/>
                  </a:cubicBezTo>
                  <a:cubicBezTo>
                    <a:pt x="65" y="24"/>
                    <a:pt x="72" y="26"/>
                    <a:pt x="79" y="28"/>
                  </a:cubicBezTo>
                  <a:cubicBezTo>
                    <a:pt x="82" y="29"/>
                    <a:pt x="85" y="29"/>
                    <a:pt x="86" y="26"/>
                  </a:cubicBezTo>
                  <a:cubicBezTo>
                    <a:pt x="87" y="23"/>
                    <a:pt x="84" y="22"/>
                    <a:pt x="82" y="21"/>
                  </a:cubicBezTo>
                  <a:cubicBezTo>
                    <a:pt x="71" y="17"/>
                    <a:pt x="60" y="13"/>
                    <a:pt x="49" y="10"/>
                  </a:cubicBezTo>
                  <a:cubicBezTo>
                    <a:pt x="42" y="8"/>
                    <a:pt x="35" y="8"/>
                    <a:pt x="28" y="11"/>
                  </a:cubicBezTo>
                  <a:cubicBezTo>
                    <a:pt x="25" y="13"/>
                    <a:pt x="23" y="15"/>
                    <a:pt x="23" y="19"/>
                  </a:cubicBezTo>
                  <a:cubicBezTo>
                    <a:pt x="24" y="22"/>
                    <a:pt x="24" y="25"/>
                    <a:pt x="24" y="28"/>
                  </a:cubicBezTo>
                  <a:close/>
                  <a:moveTo>
                    <a:pt x="8" y="33"/>
                  </a:moveTo>
                  <a:cubicBezTo>
                    <a:pt x="8" y="37"/>
                    <a:pt x="8" y="41"/>
                    <a:pt x="7" y="45"/>
                  </a:cubicBezTo>
                  <a:cubicBezTo>
                    <a:pt x="7" y="48"/>
                    <a:pt x="9" y="49"/>
                    <a:pt x="11" y="48"/>
                  </a:cubicBezTo>
                  <a:cubicBezTo>
                    <a:pt x="13" y="48"/>
                    <a:pt x="16" y="49"/>
                    <a:pt x="16" y="46"/>
                  </a:cubicBezTo>
                  <a:cubicBezTo>
                    <a:pt x="16" y="37"/>
                    <a:pt x="16" y="28"/>
                    <a:pt x="16" y="19"/>
                  </a:cubicBezTo>
                  <a:cubicBezTo>
                    <a:pt x="16" y="16"/>
                    <a:pt x="14" y="17"/>
                    <a:pt x="12" y="17"/>
                  </a:cubicBezTo>
                  <a:cubicBezTo>
                    <a:pt x="10" y="17"/>
                    <a:pt x="7" y="16"/>
                    <a:pt x="8" y="19"/>
                  </a:cubicBezTo>
                  <a:cubicBezTo>
                    <a:pt x="8" y="24"/>
                    <a:pt x="8" y="28"/>
                    <a:pt x="8" y="33"/>
                  </a:cubicBezTo>
                  <a:close/>
                </a:path>
              </a:pathLst>
            </a:custGeom>
            <a:solidFill>
              <a:srgbClr val="006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s-MX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6"/>
            <p:cNvSpPr>
              <a:spLocks noEditPoints="1"/>
            </p:cNvSpPr>
            <p:nvPr/>
          </p:nvSpPr>
          <p:spPr bwMode="auto">
            <a:xfrm>
              <a:off x="2960" y="2906"/>
              <a:ext cx="120" cy="122"/>
            </a:xfrm>
            <a:custGeom>
              <a:avLst/>
              <a:gdLst>
                <a:gd name="T0" fmla="*/ 0 w 70"/>
                <a:gd name="T1" fmla="*/ 35 h 71"/>
                <a:gd name="T2" fmla="*/ 36 w 70"/>
                <a:gd name="T3" fmla="*/ 0 h 71"/>
                <a:gd name="T4" fmla="*/ 70 w 70"/>
                <a:gd name="T5" fmla="*/ 35 h 71"/>
                <a:gd name="T6" fmla="*/ 34 w 70"/>
                <a:gd name="T7" fmla="*/ 71 h 71"/>
                <a:gd name="T8" fmla="*/ 0 w 70"/>
                <a:gd name="T9" fmla="*/ 35 h 71"/>
                <a:gd name="T10" fmla="*/ 7 w 70"/>
                <a:gd name="T11" fmla="*/ 35 h 71"/>
                <a:gd name="T12" fmla="*/ 35 w 70"/>
                <a:gd name="T13" fmla="*/ 63 h 71"/>
                <a:gd name="T14" fmla="*/ 63 w 70"/>
                <a:gd name="T15" fmla="*/ 35 h 71"/>
                <a:gd name="T16" fmla="*/ 35 w 70"/>
                <a:gd name="T17" fmla="*/ 8 h 71"/>
                <a:gd name="T18" fmla="*/ 7 w 70"/>
                <a:gd name="T19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1">
                  <a:moveTo>
                    <a:pt x="0" y="35"/>
                  </a:moveTo>
                  <a:cubicBezTo>
                    <a:pt x="0" y="15"/>
                    <a:pt x="15" y="0"/>
                    <a:pt x="36" y="0"/>
                  </a:cubicBezTo>
                  <a:cubicBezTo>
                    <a:pt x="55" y="0"/>
                    <a:pt x="70" y="16"/>
                    <a:pt x="70" y="35"/>
                  </a:cubicBezTo>
                  <a:cubicBezTo>
                    <a:pt x="70" y="55"/>
                    <a:pt x="54" y="71"/>
                    <a:pt x="34" y="71"/>
                  </a:cubicBezTo>
                  <a:cubicBezTo>
                    <a:pt x="15" y="71"/>
                    <a:pt x="0" y="55"/>
                    <a:pt x="0" y="35"/>
                  </a:cubicBezTo>
                  <a:close/>
                  <a:moveTo>
                    <a:pt x="7" y="35"/>
                  </a:moveTo>
                  <a:cubicBezTo>
                    <a:pt x="7" y="51"/>
                    <a:pt x="20" y="63"/>
                    <a:pt x="35" y="63"/>
                  </a:cubicBezTo>
                  <a:cubicBezTo>
                    <a:pt x="50" y="63"/>
                    <a:pt x="62" y="51"/>
                    <a:pt x="63" y="35"/>
                  </a:cubicBezTo>
                  <a:cubicBezTo>
                    <a:pt x="63" y="21"/>
                    <a:pt x="50" y="8"/>
                    <a:pt x="35" y="8"/>
                  </a:cubicBezTo>
                  <a:cubicBezTo>
                    <a:pt x="20" y="7"/>
                    <a:pt x="7" y="20"/>
                    <a:pt x="7" y="35"/>
                  </a:cubicBezTo>
                  <a:close/>
                </a:path>
              </a:pathLst>
            </a:custGeom>
            <a:solidFill>
              <a:srgbClr val="006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s-MX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>
              <a:off x="2994" y="2928"/>
              <a:ext cx="46" cy="77"/>
            </a:xfrm>
            <a:custGeom>
              <a:avLst/>
              <a:gdLst>
                <a:gd name="T0" fmla="*/ 5 w 27"/>
                <a:gd name="T1" fmla="*/ 30 h 45"/>
                <a:gd name="T2" fmla="*/ 8 w 27"/>
                <a:gd name="T3" fmla="*/ 32 h 45"/>
                <a:gd name="T4" fmla="*/ 13 w 27"/>
                <a:gd name="T5" fmla="*/ 36 h 45"/>
                <a:gd name="T6" fmla="*/ 19 w 27"/>
                <a:gd name="T7" fmla="*/ 32 h 45"/>
                <a:gd name="T8" fmla="*/ 15 w 27"/>
                <a:gd name="T9" fmla="*/ 26 h 45"/>
                <a:gd name="T10" fmla="*/ 7 w 27"/>
                <a:gd name="T11" fmla="*/ 23 h 45"/>
                <a:gd name="T12" fmla="*/ 2 w 27"/>
                <a:gd name="T13" fmla="*/ 13 h 45"/>
                <a:gd name="T14" fmla="*/ 9 w 27"/>
                <a:gd name="T15" fmla="*/ 4 h 45"/>
                <a:gd name="T16" fmla="*/ 12 w 27"/>
                <a:gd name="T17" fmla="*/ 1 h 45"/>
                <a:gd name="T18" fmla="*/ 15 w 27"/>
                <a:gd name="T19" fmla="*/ 0 h 45"/>
                <a:gd name="T20" fmla="*/ 16 w 27"/>
                <a:gd name="T21" fmla="*/ 1 h 45"/>
                <a:gd name="T22" fmla="*/ 19 w 27"/>
                <a:gd name="T23" fmla="*/ 4 h 45"/>
                <a:gd name="T24" fmla="*/ 26 w 27"/>
                <a:gd name="T25" fmla="*/ 13 h 45"/>
                <a:gd name="T26" fmla="*/ 24 w 27"/>
                <a:gd name="T27" fmla="*/ 15 h 45"/>
                <a:gd name="T28" fmla="*/ 18 w 27"/>
                <a:gd name="T29" fmla="*/ 11 h 45"/>
                <a:gd name="T30" fmla="*/ 13 w 27"/>
                <a:gd name="T31" fmla="*/ 9 h 45"/>
                <a:gd name="T32" fmla="*/ 9 w 27"/>
                <a:gd name="T33" fmla="*/ 12 h 45"/>
                <a:gd name="T34" fmla="*/ 11 w 27"/>
                <a:gd name="T35" fmla="*/ 18 h 45"/>
                <a:gd name="T36" fmla="*/ 20 w 27"/>
                <a:gd name="T37" fmla="*/ 22 h 45"/>
                <a:gd name="T38" fmla="*/ 26 w 27"/>
                <a:gd name="T39" fmla="*/ 34 h 45"/>
                <a:gd name="T40" fmla="*/ 18 w 27"/>
                <a:gd name="T41" fmla="*/ 41 h 45"/>
                <a:gd name="T42" fmla="*/ 16 w 27"/>
                <a:gd name="T43" fmla="*/ 44 h 45"/>
                <a:gd name="T44" fmla="*/ 14 w 27"/>
                <a:gd name="T45" fmla="*/ 45 h 45"/>
                <a:gd name="T46" fmla="*/ 12 w 27"/>
                <a:gd name="T47" fmla="*/ 44 h 45"/>
                <a:gd name="T48" fmla="*/ 9 w 27"/>
                <a:gd name="T49" fmla="*/ 41 h 45"/>
                <a:gd name="T50" fmla="*/ 1 w 27"/>
                <a:gd name="T51" fmla="*/ 34 h 45"/>
                <a:gd name="T52" fmla="*/ 5 w 27"/>
                <a:gd name="T5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45">
                  <a:moveTo>
                    <a:pt x="5" y="30"/>
                  </a:moveTo>
                  <a:cubicBezTo>
                    <a:pt x="6" y="30"/>
                    <a:pt x="8" y="30"/>
                    <a:pt x="8" y="32"/>
                  </a:cubicBezTo>
                  <a:cubicBezTo>
                    <a:pt x="9" y="35"/>
                    <a:pt x="11" y="36"/>
                    <a:pt x="13" y="36"/>
                  </a:cubicBezTo>
                  <a:cubicBezTo>
                    <a:pt x="16" y="36"/>
                    <a:pt x="18" y="35"/>
                    <a:pt x="19" y="32"/>
                  </a:cubicBezTo>
                  <a:cubicBezTo>
                    <a:pt x="19" y="29"/>
                    <a:pt x="18" y="28"/>
                    <a:pt x="15" y="26"/>
                  </a:cubicBezTo>
                  <a:cubicBezTo>
                    <a:pt x="13" y="25"/>
                    <a:pt x="10" y="24"/>
                    <a:pt x="7" y="23"/>
                  </a:cubicBezTo>
                  <a:cubicBezTo>
                    <a:pt x="4" y="21"/>
                    <a:pt x="1" y="17"/>
                    <a:pt x="2" y="13"/>
                  </a:cubicBezTo>
                  <a:cubicBezTo>
                    <a:pt x="2" y="9"/>
                    <a:pt x="4" y="6"/>
                    <a:pt x="9" y="4"/>
                  </a:cubicBezTo>
                  <a:cubicBezTo>
                    <a:pt x="10" y="4"/>
                    <a:pt x="13" y="4"/>
                    <a:pt x="12" y="1"/>
                  </a:cubicBezTo>
                  <a:cubicBezTo>
                    <a:pt x="12" y="0"/>
                    <a:pt x="14" y="0"/>
                    <a:pt x="15" y="0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6" y="3"/>
                    <a:pt x="17" y="4"/>
                    <a:pt x="19" y="4"/>
                  </a:cubicBezTo>
                  <a:cubicBezTo>
                    <a:pt x="23" y="6"/>
                    <a:pt x="26" y="9"/>
                    <a:pt x="26" y="13"/>
                  </a:cubicBezTo>
                  <a:cubicBezTo>
                    <a:pt x="26" y="14"/>
                    <a:pt x="26" y="15"/>
                    <a:pt x="24" y="15"/>
                  </a:cubicBezTo>
                  <a:cubicBezTo>
                    <a:pt x="22" y="15"/>
                    <a:pt x="19" y="16"/>
                    <a:pt x="18" y="11"/>
                  </a:cubicBezTo>
                  <a:cubicBezTo>
                    <a:pt x="17" y="9"/>
                    <a:pt x="15" y="9"/>
                    <a:pt x="13" y="9"/>
                  </a:cubicBezTo>
                  <a:cubicBezTo>
                    <a:pt x="11" y="9"/>
                    <a:pt x="10" y="11"/>
                    <a:pt x="9" y="12"/>
                  </a:cubicBezTo>
                  <a:cubicBezTo>
                    <a:pt x="9" y="15"/>
                    <a:pt x="10" y="16"/>
                    <a:pt x="11" y="18"/>
                  </a:cubicBezTo>
                  <a:cubicBezTo>
                    <a:pt x="14" y="19"/>
                    <a:pt x="17" y="20"/>
                    <a:pt x="20" y="22"/>
                  </a:cubicBezTo>
                  <a:cubicBezTo>
                    <a:pt x="25" y="24"/>
                    <a:pt x="27" y="28"/>
                    <a:pt x="26" y="34"/>
                  </a:cubicBezTo>
                  <a:cubicBezTo>
                    <a:pt x="25" y="38"/>
                    <a:pt x="22" y="40"/>
                    <a:pt x="18" y="41"/>
                  </a:cubicBezTo>
                  <a:cubicBezTo>
                    <a:pt x="17" y="41"/>
                    <a:pt x="16" y="41"/>
                    <a:pt x="16" y="44"/>
                  </a:cubicBezTo>
                  <a:cubicBezTo>
                    <a:pt x="16" y="45"/>
                    <a:pt x="15" y="45"/>
                    <a:pt x="14" y="45"/>
                  </a:cubicBezTo>
                  <a:cubicBezTo>
                    <a:pt x="13" y="45"/>
                    <a:pt x="12" y="45"/>
                    <a:pt x="12" y="44"/>
                  </a:cubicBezTo>
                  <a:cubicBezTo>
                    <a:pt x="12" y="41"/>
                    <a:pt x="10" y="41"/>
                    <a:pt x="9" y="41"/>
                  </a:cubicBezTo>
                  <a:cubicBezTo>
                    <a:pt x="6" y="40"/>
                    <a:pt x="2" y="38"/>
                    <a:pt x="1" y="34"/>
                  </a:cubicBezTo>
                  <a:cubicBezTo>
                    <a:pt x="0" y="30"/>
                    <a:pt x="0" y="30"/>
                    <a:pt x="5" y="3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s-MX" sz="135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82" name="Gráfico 81">
            <a:extLst>
              <a:ext uri="{FF2B5EF4-FFF2-40B4-BE49-F238E27FC236}">
                <a16:creationId xmlns:a16="http://schemas.microsoft.com/office/drawing/2014/main" id="{D43936B1-E2F2-FE09-FD16-51AAACD25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85776"/>
              </p:ext>
            </p:extLst>
          </p:nvPr>
        </p:nvGraphicFramePr>
        <p:xfrm>
          <a:off x="3236932" y="4085638"/>
          <a:ext cx="851073" cy="85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3" name="Rectángulo 82">
            <a:extLst>
              <a:ext uri="{FF2B5EF4-FFF2-40B4-BE49-F238E27FC236}">
                <a16:creationId xmlns:a16="http://schemas.microsoft.com/office/drawing/2014/main" id="{6B5A6DBE-7F45-64A0-350D-318FA15E76F5}"/>
              </a:ext>
            </a:extLst>
          </p:cNvPr>
          <p:cNvSpPr/>
          <p:nvPr/>
        </p:nvSpPr>
        <p:spPr>
          <a:xfrm>
            <a:off x="3435325" y="4360127"/>
            <a:ext cx="550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b="1" dirty="0" smtClean="0"/>
              <a:t>79%</a:t>
            </a:r>
            <a:endParaRPr lang="es-EC" sz="1200" b="1" dirty="0"/>
          </a:p>
        </p:txBody>
      </p:sp>
      <p:sp>
        <p:nvSpPr>
          <p:cNvPr id="84" name="Freeform 244"/>
          <p:cNvSpPr>
            <a:spLocks noEditPoints="1"/>
          </p:cNvSpPr>
          <p:nvPr/>
        </p:nvSpPr>
        <p:spPr bwMode="auto">
          <a:xfrm>
            <a:off x="2984587" y="4372255"/>
            <a:ext cx="278359" cy="239539"/>
          </a:xfrm>
          <a:custGeom>
            <a:avLst/>
            <a:gdLst>
              <a:gd name="T0" fmla="*/ 6 w 27"/>
              <a:gd name="T1" fmla="*/ 1 h 26"/>
              <a:gd name="T2" fmla="*/ 12 w 27"/>
              <a:gd name="T3" fmla="*/ 8 h 26"/>
              <a:gd name="T4" fmla="*/ 19 w 27"/>
              <a:gd name="T5" fmla="*/ 8 h 26"/>
              <a:gd name="T6" fmla="*/ 20 w 27"/>
              <a:gd name="T7" fmla="*/ 8 h 26"/>
              <a:gd name="T8" fmla="*/ 20 w 27"/>
              <a:gd name="T9" fmla="*/ 9 h 26"/>
              <a:gd name="T10" fmla="*/ 24 w 27"/>
              <a:gd name="T11" fmla="*/ 15 h 26"/>
              <a:gd name="T12" fmla="*/ 24 w 27"/>
              <a:gd name="T13" fmla="*/ 13 h 26"/>
              <a:gd name="T14" fmla="*/ 25 w 27"/>
              <a:gd name="T15" fmla="*/ 12 h 26"/>
              <a:gd name="T16" fmla="*/ 26 w 27"/>
              <a:gd name="T17" fmla="*/ 12 h 26"/>
              <a:gd name="T18" fmla="*/ 27 w 27"/>
              <a:gd name="T19" fmla="*/ 13 h 26"/>
              <a:gd name="T20" fmla="*/ 27 w 27"/>
              <a:gd name="T21" fmla="*/ 24 h 26"/>
              <a:gd name="T22" fmla="*/ 18 w 27"/>
              <a:gd name="T23" fmla="*/ 19 h 26"/>
              <a:gd name="T24" fmla="*/ 17 w 27"/>
              <a:gd name="T25" fmla="*/ 17 h 26"/>
              <a:gd name="T26" fmla="*/ 18 w 27"/>
              <a:gd name="T27" fmla="*/ 16 h 26"/>
              <a:gd name="T28" fmla="*/ 19 w 27"/>
              <a:gd name="T29" fmla="*/ 16 h 26"/>
              <a:gd name="T30" fmla="*/ 21 w 27"/>
              <a:gd name="T31" fmla="*/ 17 h 26"/>
              <a:gd name="T32" fmla="*/ 18 w 27"/>
              <a:gd name="T33" fmla="*/ 12 h 26"/>
              <a:gd name="T34" fmla="*/ 11 w 27"/>
              <a:gd name="T35" fmla="*/ 12 h 26"/>
              <a:gd name="T36" fmla="*/ 11 w 27"/>
              <a:gd name="T37" fmla="*/ 11 h 26"/>
              <a:gd name="T38" fmla="*/ 10 w 27"/>
              <a:gd name="T39" fmla="*/ 11 h 26"/>
              <a:gd name="T40" fmla="*/ 6 w 27"/>
              <a:gd name="T41" fmla="*/ 5 h 26"/>
              <a:gd name="T42" fmla="*/ 4 w 27"/>
              <a:gd name="T43" fmla="*/ 3 h 26"/>
              <a:gd name="T44" fmla="*/ 4 w 27"/>
              <a:gd name="T45" fmla="*/ 1 h 26"/>
              <a:gd name="T46" fmla="*/ 5 w 27"/>
              <a:gd name="T47" fmla="*/ 0 h 26"/>
              <a:gd name="T48" fmla="*/ 6 w 27"/>
              <a:gd name="T49" fmla="*/ 1 h 26"/>
              <a:gd name="T50" fmla="*/ 1 w 27"/>
              <a:gd name="T51" fmla="*/ 26 h 26"/>
              <a:gd name="T52" fmla="*/ 26 w 27"/>
              <a:gd name="T53" fmla="*/ 26 h 26"/>
              <a:gd name="T54" fmla="*/ 27 w 27"/>
              <a:gd name="T55" fmla="*/ 26 h 26"/>
              <a:gd name="T56" fmla="*/ 27 w 27"/>
              <a:gd name="T57" fmla="*/ 25 h 26"/>
              <a:gd name="T58" fmla="*/ 26 w 27"/>
              <a:gd name="T59" fmla="*/ 24 h 26"/>
              <a:gd name="T60" fmla="*/ 2 w 27"/>
              <a:gd name="T61" fmla="*/ 24 h 26"/>
              <a:gd name="T62" fmla="*/ 2 w 27"/>
              <a:gd name="T63" fmla="*/ 0 h 26"/>
              <a:gd name="T64" fmla="*/ 2 w 27"/>
              <a:gd name="T65" fmla="*/ 0 h 26"/>
              <a:gd name="T66" fmla="*/ 0 w 27"/>
              <a:gd name="T67" fmla="*/ 0 h 26"/>
              <a:gd name="T68" fmla="*/ 0 w 27"/>
              <a:gd name="T69" fmla="*/ 0 h 26"/>
              <a:gd name="T70" fmla="*/ 0 w 27"/>
              <a:gd name="T71" fmla="*/ 25 h 26"/>
              <a:gd name="T72" fmla="*/ 1 w 27"/>
              <a:gd name="T7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7" h="26">
                <a:moveTo>
                  <a:pt x="6" y="1"/>
                </a:move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20" y="8"/>
                  <a:pt x="20" y="8"/>
                </a:cubicBezTo>
                <a:cubicBezTo>
                  <a:pt x="20" y="8"/>
                  <a:pt x="20" y="9"/>
                  <a:pt x="20" y="9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5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2"/>
                  <a:pt x="27" y="13"/>
                </a:cubicBezTo>
                <a:cubicBezTo>
                  <a:pt x="27" y="24"/>
                  <a:pt x="27" y="24"/>
                  <a:pt x="27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17" y="19"/>
                  <a:pt x="17" y="18"/>
                  <a:pt x="17" y="17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9" y="16"/>
                  <a:pt x="19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18" y="12"/>
                  <a:pt x="18" y="12"/>
                  <a:pt x="18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1"/>
                  <a:pt x="1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5"/>
                  <a:pt x="6" y="5"/>
                  <a:pt x="6" y="5"/>
                </a:cubicBezTo>
                <a:cubicBezTo>
                  <a:pt x="4" y="3"/>
                  <a:pt x="4" y="3"/>
                  <a:pt x="4" y="3"/>
                </a:cubicBezTo>
                <a:cubicBezTo>
                  <a:pt x="3" y="2"/>
                  <a:pt x="3" y="1"/>
                  <a:pt x="4" y="1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1"/>
                </a:cubicBezTo>
                <a:close/>
                <a:moveTo>
                  <a:pt x="1" y="26"/>
                </a:moveTo>
                <a:cubicBezTo>
                  <a:pt x="26" y="26"/>
                  <a:pt x="26" y="26"/>
                  <a:pt x="26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4"/>
                  <a:pt x="27" y="24"/>
                  <a:pt x="26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6"/>
                  <a:pt x="1" y="26"/>
                  <a:pt x="1" y="26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3455267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A54D7E-5C44-4F1D-A8E3-535274B2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972E9C-C7AA-4DB6-BC11-4FDD914B8974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b6e5a916-dccc-4b33-8fba-9c21ee045b9d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6026327b-c314-4909-befc-a4a98577181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128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de Office</vt:lpstr>
      <vt:lpstr>Logros alcanzados proyectos terminados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21</cp:revision>
  <dcterms:created xsi:type="dcterms:W3CDTF">2022-05-09T18:20:01Z</dcterms:created>
  <dcterms:modified xsi:type="dcterms:W3CDTF">2022-08-17T19:47:39Z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