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91" r:id="rId4"/>
    <p:sldId id="270" r:id="rId5"/>
    <p:sldId id="286" r:id="rId6"/>
    <p:sldId id="290" r:id="rId7"/>
    <p:sldId id="294" r:id="rId8"/>
    <p:sldId id="296" r:id="rId9"/>
    <p:sldId id="298" r:id="rId10"/>
    <p:sldId id="300" r:id="rId11"/>
    <p:sldId id="302" r:id="rId12"/>
    <p:sldId id="301" r:id="rId13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677"/>
    <a:srgbClr val="3CA2BE"/>
    <a:srgbClr val="2F818F"/>
    <a:srgbClr val="169A7B"/>
    <a:srgbClr val="43AFC1"/>
    <a:srgbClr val="86F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7691" autoAdjust="0"/>
  </p:normalViewPr>
  <p:slideViewPr>
    <p:cSldViewPr>
      <p:cViewPr varScale="1">
        <p:scale>
          <a:sx n="73" d="100"/>
          <a:sy n="73" d="100"/>
        </p:scale>
        <p:origin x="1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s-ES" smtClean="0"/>
              <a:t>Estrategia Evolutiva Mensajeria Avisos24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A4C8DF-759E-4563-8165-5FDC6B2BC157}" type="datetimeFigureOut">
              <a:rPr lang="es-ES" smtClean="0"/>
              <a:pPr/>
              <a:t>10/01/2019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44650DE-43B7-4363-9D4B-5B5B515F04D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254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s-ES" smtClean="0"/>
              <a:t>Estrategia Evolutiva Mensajeria Avisos24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F138F6-BDEE-4E32-AC57-91ED9BF37D5D}" type="datetimeFigureOut">
              <a:rPr lang="es-ES" smtClean="0"/>
              <a:pPr/>
              <a:t>10/01/2019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727182-6F02-436A-8942-5FECB7D0757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297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55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03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97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88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87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8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88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7182-6F02-436A-8942-5FECB7D0757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52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38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1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76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06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43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7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12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74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73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38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54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10-ene-2019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D6E30-D9F9-4EAC-B5A4-4098D45EE8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8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7128792" cy="1296144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Tecnología - Desarrollo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123728" y="1412776"/>
            <a:ext cx="4968552" cy="3888432"/>
            <a:chOff x="1943708" y="1484784"/>
            <a:chExt cx="4968552" cy="3888432"/>
          </a:xfrm>
        </p:grpSpPr>
        <p:sp>
          <p:nvSpPr>
            <p:cNvPr id="9" name="Elipse 8"/>
            <p:cNvSpPr/>
            <p:nvPr/>
          </p:nvSpPr>
          <p:spPr>
            <a:xfrm>
              <a:off x="2195736" y="1484784"/>
              <a:ext cx="4464496" cy="3888432"/>
            </a:xfrm>
            <a:prstGeom prst="ellipse">
              <a:avLst/>
            </a:prstGeom>
            <a:solidFill>
              <a:srgbClr val="3CA2BE"/>
            </a:solidFill>
            <a:ln>
              <a:solidFill>
                <a:srgbClr val="0166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Google Shape;122;p23"/>
            <p:cNvSpPr txBox="1">
              <a:spLocks/>
            </p:cNvSpPr>
            <p:nvPr/>
          </p:nvSpPr>
          <p:spPr>
            <a:xfrm>
              <a:off x="1943708" y="2492896"/>
              <a:ext cx="4968552" cy="1703784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s-EC" sz="34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Estrategia Evolutiva Mensajería Avisos24</a:t>
              </a:r>
            </a:p>
          </p:txBody>
        </p:sp>
      </p:grp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10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3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5. Que esperamos de la nueva Plataforma</a:t>
            </a:r>
            <a:endParaRPr lang="es-EC" sz="34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2558" y="1430774"/>
            <a:ext cx="82192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Permita el envió de notificaciones con archivos adjuntos.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/>
              <a:t>Permita el envió de </a:t>
            </a:r>
            <a:r>
              <a:rPr lang="es-ES" sz="2000" dirty="0" smtClean="0"/>
              <a:t>notificaciones con manejo de detalles de manera dinámica para todos los canales que así lo requieran.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/>
              <a:t>Permita el envió de </a:t>
            </a:r>
            <a:r>
              <a:rPr lang="es-ES" sz="2000" dirty="0" smtClean="0"/>
              <a:t>notificaciones para varios destinatarios.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Permita realizar la configuración de nueva notificaciones de manera sencilla y dinámicas para el usuario.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Separar la notificaciones masivas de las que son en Línea. Por ejemplo con la utilización de otro puerto para el despacho de la mensajería en Línea.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Permita la priorización de notificaciones por ejemplo OTP debe ser enviado de manera inmediata.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Tener un visor de notificaciones fallidas por nemónico para identificar el motivo que no se envió la notificación.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dirty="0" smtClean="0"/>
              <a:t>Utilización de notificaciones PUSH.</a:t>
            </a:r>
          </a:p>
          <a:p>
            <a:pPr algn="just"/>
            <a:endParaRPr lang="es-ES" sz="20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11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3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5. Que esperamos de la nueva Plataforma</a:t>
            </a:r>
            <a:endParaRPr lang="es-EC" sz="34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32558" y="1430774"/>
            <a:ext cx="82192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8"/>
            </a:pPr>
            <a:r>
              <a:rPr lang="es-ES" sz="2000" dirty="0" smtClean="0"/>
              <a:t>Nuevas notificaciones que se necesitan implementar.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Certificado de Deposito Activo.</a:t>
            </a:r>
            <a:endParaRPr lang="es-ES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Certificado de Deposito Por Vencer.</a:t>
            </a:r>
            <a:endParaRPr lang="es-ES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Certificado de Deposito Vencido.</a:t>
            </a:r>
            <a:endParaRPr lang="es-ES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Nuevo Cajero Cercanos al Domicilio.</a:t>
            </a:r>
            <a:endParaRPr lang="es-ES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Crédito Aprobado.</a:t>
            </a:r>
            <a:endParaRPr lang="es-ES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Crédito Desembolsado.</a:t>
            </a:r>
            <a:endParaRPr lang="es-ES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Cuenta Próxima a Inactivarse.</a:t>
            </a:r>
            <a:endParaRPr lang="es-ES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Cheque Depositado en Cámara.</a:t>
            </a:r>
            <a:endParaRPr lang="es-ES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Recordatorio de Pago de Servicios Matriculados.</a:t>
            </a:r>
            <a:endParaRPr lang="es-ES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Consumo de </a:t>
            </a:r>
            <a:r>
              <a:rPr lang="es-ES" smtClean="0"/>
              <a:t>Internet – Bloqueo.</a:t>
            </a:r>
            <a:endParaRPr lang="es-ES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s-ES" dirty="0" smtClean="0"/>
              <a:t>Consumo de TC – Limite de cupo alcanzado.</a:t>
            </a:r>
          </a:p>
          <a:p>
            <a:pPr algn="just"/>
            <a:endParaRPr lang="es-ES" sz="20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16677"/>
                </a:solidFill>
              </a:rPr>
              <a:t>10-ene-2019</a:t>
            </a:r>
            <a:endParaRPr lang="es-ES" dirty="0">
              <a:solidFill>
                <a:srgbClr val="016677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D6E30-D9F9-4EAC-B5A4-4098D45EE8AE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  <p:sp>
        <p:nvSpPr>
          <p:cNvPr id="7" name="Rombo 6"/>
          <p:cNvSpPr/>
          <p:nvPr/>
        </p:nvSpPr>
        <p:spPr>
          <a:xfrm>
            <a:off x="2590800" y="1052736"/>
            <a:ext cx="4213448" cy="3960440"/>
          </a:xfrm>
          <a:prstGeom prst="diamond">
            <a:avLst/>
          </a:prstGeom>
          <a:solidFill>
            <a:srgbClr val="43AFC1"/>
          </a:solidFill>
          <a:ln>
            <a:solidFill>
              <a:srgbClr val="016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 smtClean="0"/>
              <a:t>Gracias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15211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2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5 CuadroTexto"/>
          <p:cNvSpPr txBox="1"/>
          <p:nvPr/>
        </p:nvSpPr>
        <p:spPr>
          <a:xfrm>
            <a:off x="1331640" y="1711753"/>
            <a:ext cx="6624736" cy="366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C" sz="2800" i="1" dirty="0" smtClean="0">
                <a:cs typeface="Arial" pitchFamily="34" charset="0"/>
                <a:hlinkClick r:id="rId3" action="ppaction://hlinksldjump"/>
              </a:rPr>
              <a:t>Antecedentes Avisos24</a:t>
            </a:r>
            <a:endParaRPr lang="es-EC" sz="2800" i="1" dirty="0" smtClean="0"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C" sz="2800" i="1" dirty="0" smtClean="0">
                <a:cs typeface="Arial" pitchFamily="34" charset="0"/>
                <a:hlinkClick r:id="rId3" action="ppaction://hlinksldjump"/>
              </a:rPr>
              <a:t>Conceptos Básicos</a:t>
            </a:r>
            <a:endParaRPr lang="es-EC" sz="2800" i="1" dirty="0"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C" sz="2800" i="1" dirty="0" smtClean="0">
                <a:cs typeface="Arial" pitchFamily="34" charset="0"/>
                <a:hlinkClick r:id="rId4" action="ppaction://hlinksldjump"/>
              </a:rPr>
              <a:t>Arquitectura</a:t>
            </a:r>
            <a:endParaRPr lang="es-EC" sz="2800" i="1" dirty="0"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C" sz="2800" i="1" dirty="0" smtClean="0">
                <a:cs typeface="Arial" pitchFamily="34" charset="0"/>
                <a:hlinkClick r:id="rId5" action="ppaction://hlinksldjump"/>
              </a:rPr>
              <a:t>Descripción de Arquitectura</a:t>
            </a:r>
            <a:endParaRPr lang="es-EC" sz="2800" i="1" dirty="0"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C" sz="2800" i="1" dirty="0" smtClean="0">
                <a:cs typeface="Arial" pitchFamily="34" charset="0"/>
                <a:hlinkClick r:id="rId6" action="ppaction://hlinksldjump"/>
              </a:rPr>
              <a:t>Que esperamos de la nueva Plataforma</a:t>
            </a:r>
            <a:endParaRPr lang="es-EC" sz="2800" i="1" dirty="0">
              <a:cs typeface="Arial" pitchFamily="34" charset="0"/>
            </a:endParaRPr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8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AGENDA</a:t>
            </a:r>
            <a:endParaRPr lang="es-EC" sz="48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3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457200" y="1765265"/>
            <a:ext cx="81472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 smtClean="0">
                <a:cs typeface="Arial" panose="020B0604020202020204" pitchFamily="34" charset="0"/>
              </a:rPr>
              <a:t>La </a:t>
            </a:r>
            <a:r>
              <a:rPr lang="es-EC" sz="2000" dirty="0">
                <a:cs typeface="Arial" panose="020B0604020202020204" pitchFamily="34" charset="0"/>
              </a:rPr>
              <a:t>plataforma tiene </a:t>
            </a:r>
            <a:r>
              <a:rPr lang="es-EC" sz="2000" dirty="0" smtClean="0">
                <a:cs typeface="Arial" panose="020B0604020202020204" pitchFamily="34" charset="0"/>
              </a:rPr>
              <a:t>aproximadamente 8 años en ambiente productivo. </a:t>
            </a:r>
            <a:endParaRPr lang="es-EC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>
                <a:cs typeface="Arial" panose="020B0604020202020204" pitchFamily="34" charset="0"/>
              </a:rPr>
              <a:t>Su tecnología esta descontinuada y se necesita robustecer, ya que es un canal de comunicación directa con los clientes</a:t>
            </a:r>
            <a:r>
              <a:rPr lang="es-EC" sz="2000" dirty="0" smtClean="0"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>
                <a:cs typeface="Arial" panose="020B0604020202020204" pitchFamily="34" charset="0"/>
              </a:rPr>
              <a:t>Diariamente se envían </a:t>
            </a:r>
            <a:r>
              <a:rPr lang="es-EC" sz="2000" dirty="0" smtClean="0">
                <a:cs typeface="Arial" panose="020B0604020202020204" pitchFamily="34" charset="0"/>
              </a:rPr>
              <a:t>en promedio un </a:t>
            </a:r>
            <a:r>
              <a:rPr lang="es-EC" sz="2000" dirty="0">
                <a:cs typeface="Arial" panose="020B0604020202020204" pitchFamily="34" charset="0"/>
              </a:rPr>
              <a:t>total de: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C" sz="2000" dirty="0">
                <a:cs typeface="Arial" panose="020B0604020202020204" pitchFamily="34" charset="0"/>
              </a:rPr>
              <a:t>Son </a:t>
            </a:r>
            <a:r>
              <a:rPr lang="es-EC" sz="2000" dirty="0" smtClean="0">
                <a:cs typeface="Arial" panose="020B0604020202020204" pitchFamily="34" charset="0"/>
              </a:rPr>
              <a:t>174 K notificaciones </a:t>
            </a:r>
            <a:r>
              <a:rPr lang="es-EC" sz="2000" dirty="0">
                <a:cs typeface="Arial" panose="020B0604020202020204" pitchFamily="34" charset="0"/>
              </a:rPr>
              <a:t>enviadas por correos.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C" sz="2000" dirty="0">
                <a:cs typeface="Arial" panose="020B0604020202020204" pitchFamily="34" charset="0"/>
              </a:rPr>
              <a:t>Son </a:t>
            </a:r>
            <a:r>
              <a:rPr lang="es-EC" sz="2000" dirty="0" smtClean="0">
                <a:cs typeface="Arial" panose="020B0604020202020204" pitchFamily="34" charset="0"/>
              </a:rPr>
              <a:t>179 K notificaciones </a:t>
            </a:r>
            <a:r>
              <a:rPr lang="es-EC" sz="2000" dirty="0">
                <a:cs typeface="Arial" panose="020B0604020202020204" pitchFamily="34" charset="0"/>
              </a:rPr>
              <a:t>enviadas por SMS.</a:t>
            </a:r>
          </a:p>
          <a:p>
            <a:pPr lvl="1" algn="just"/>
            <a:r>
              <a:rPr lang="es-EC" sz="2000" dirty="0">
                <a:cs typeface="Arial" panose="020B0604020202020204" pitchFamily="34" charset="0"/>
              </a:rPr>
              <a:t>Total de notificaciones diarias es </a:t>
            </a:r>
            <a:r>
              <a:rPr lang="es-EC" sz="2000" dirty="0" smtClean="0">
                <a:cs typeface="Arial" panose="020B0604020202020204" pitchFamily="34" charset="0"/>
              </a:rPr>
              <a:t>de 353 K.</a:t>
            </a:r>
            <a:endParaRPr lang="es-EC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>
                <a:cs typeface="Arial" panose="020B0604020202020204" pitchFamily="34" charset="0"/>
              </a:rPr>
              <a:t>El mes de diciembre se enviaron un total de 13 millones de notificaciones</a:t>
            </a:r>
            <a:r>
              <a:rPr lang="es-EC" sz="2000" dirty="0" smtClean="0"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>
                <a:cs typeface="Arial" panose="020B0604020202020204" pitchFamily="34" charset="0"/>
              </a:rPr>
              <a:t>El crecimiento del año 2017 – 2018 fue del 26%.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>
                <a:cs typeface="Arial" panose="020B0604020202020204" pitchFamily="34" charset="0"/>
              </a:rPr>
              <a:t>Se espera crecer 25% todos los años en envíos. </a:t>
            </a:r>
            <a:endParaRPr lang="es-ES" sz="20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C" sz="2000" dirty="0">
              <a:cs typeface="Arial" panose="020B0604020202020204" pitchFamily="34" charset="0"/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1. Antecedentes Avisos24</a:t>
            </a:r>
            <a:endParaRPr lang="es-EC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4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648072"/>
          </a:xfrm>
        </p:spPr>
        <p:txBody>
          <a:bodyPr>
            <a:noAutofit/>
          </a:bodyPr>
          <a:lstStyle/>
          <a:p>
            <a:r>
              <a:rPr lang="es-EC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lang="es-EC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. Conceptos Básicos</a:t>
            </a:r>
            <a:endParaRPr lang="es-EC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67544" y="1196752"/>
            <a:ext cx="82192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¿Que es Avisos24?</a:t>
            </a:r>
          </a:p>
          <a:p>
            <a:pPr algn="just"/>
            <a:r>
              <a:rPr lang="es-ES" dirty="0" smtClean="0"/>
              <a:t>La plataforma Avisos24 es la encargada del envió de la mensajería (Correos / SMS) de los canales del Banco Bolivariano. Las notificaciones están divididas en </a:t>
            </a:r>
            <a:r>
              <a:rPr lang="es-ES" b="1" i="1" dirty="0" smtClean="0"/>
              <a:t>Suscritas</a:t>
            </a:r>
            <a:r>
              <a:rPr lang="es-ES" dirty="0" smtClean="0"/>
              <a:t> y </a:t>
            </a:r>
            <a:r>
              <a:rPr lang="es-ES" b="1" i="1" dirty="0" smtClean="0"/>
              <a:t>No Suscritas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¿Que es una Notificación Suscrita?</a:t>
            </a:r>
          </a:p>
          <a:p>
            <a:pPr algn="just"/>
            <a:r>
              <a:rPr lang="es-ES" dirty="0" smtClean="0"/>
              <a:t>Es aquella suscripción que el cliente lo realiza en los canales electrónicos (Banca Electrónica / Banca Móvil / ATC), en donde se configura los medios a recibir las notificaciones (SMS/Correo).</a:t>
            </a:r>
          </a:p>
          <a:p>
            <a:pPr algn="just"/>
            <a:r>
              <a:rPr lang="es-ES" b="1" dirty="0" smtClean="0"/>
              <a:t>Ejemplo:</a:t>
            </a:r>
            <a:r>
              <a:rPr lang="es-ES" dirty="0" smtClean="0"/>
              <a:t> Saldos Diarios, Recepción de Transferencia, Depósitos Recibidos, Pagos de Cheques y etc.</a:t>
            </a:r>
          </a:p>
          <a:p>
            <a:pPr algn="just"/>
            <a:endParaRPr lang="es-ES" dirty="0"/>
          </a:p>
          <a:p>
            <a:pPr algn="just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¿Que es una Notificación No Suscrita?</a:t>
            </a:r>
          </a:p>
          <a:p>
            <a:pPr algn="just"/>
            <a:r>
              <a:rPr lang="es-ES" dirty="0" smtClean="0"/>
              <a:t>También llamada </a:t>
            </a:r>
            <a:r>
              <a:rPr lang="es-ES" b="1" i="1" dirty="0" smtClean="0"/>
              <a:t>“Notificación </a:t>
            </a:r>
            <a:r>
              <a:rPr lang="es-ES" b="1" i="1" dirty="0"/>
              <a:t>Básica</a:t>
            </a:r>
            <a:r>
              <a:rPr lang="es-ES" b="1" i="1" dirty="0" smtClean="0"/>
              <a:t>”</a:t>
            </a:r>
            <a:r>
              <a:rPr lang="es-ES" dirty="0" smtClean="0"/>
              <a:t>, es aquella notificación que se tiene que enviar a los clientes por temas regulatorios o por necesidad estratégica  del banco.</a:t>
            </a:r>
          </a:p>
          <a:p>
            <a:pPr algn="just"/>
            <a:r>
              <a:rPr lang="es-ES" b="1" dirty="0" smtClean="0"/>
              <a:t>Ejemplo</a:t>
            </a:r>
            <a:r>
              <a:rPr lang="es-ES" b="1" dirty="0"/>
              <a:t>:</a:t>
            </a:r>
            <a:r>
              <a:rPr lang="es-ES" dirty="0"/>
              <a:t> OTP, Retiro de Cajero, Cobranzas, Acceso Exitoso, Acceso Fallido, Bloqueo del canal y etc.  </a:t>
            </a:r>
          </a:p>
          <a:p>
            <a:pPr algn="just"/>
            <a:endParaRPr lang="es-ES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5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576064"/>
          </a:xfrm>
        </p:spPr>
        <p:txBody>
          <a:bodyPr>
            <a:noAutofit/>
          </a:bodyPr>
          <a:lstStyle/>
          <a:p>
            <a:r>
              <a:rPr lang="es-EC" sz="4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3. Arquitectura</a:t>
            </a:r>
            <a:endParaRPr lang="es-EC" sz="40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-649" y="1196752"/>
            <a:ext cx="91101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Diagrama de la Plataforma Avisos24</a:t>
            </a:r>
            <a:endParaRPr lang="es-EC" sz="3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Marcador de fech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"/>
          <a:stretch/>
        </p:blipFill>
        <p:spPr>
          <a:xfrm>
            <a:off x="148431" y="1772326"/>
            <a:ext cx="8888065" cy="39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6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576064"/>
          </a:xfrm>
        </p:spPr>
        <p:txBody>
          <a:bodyPr>
            <a:noAutofit/>
          </a:bodyPr>
          <a:lstStyle/>
          <a:p>
            <a:r>
              <a:rPr lang="es-EC" sz="40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4. Descripción de la Arquitectura</a:t>
            </a:r>
            <a:endParaRPr lang="es-EC" sz="40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67544" y="1124744"/>
            <a:ext cx="821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DINAMASRV</a:t>
            </a:r>
          </a:p>
          <a:p>
            <a:pPr algn="just"/>
            <a:r>
              <a:rPr lang="es-ES" sz="2000" dirty="0" smtClean="0"/>
              <a:t>Es el encargado de procesar las notificaciones con los siguientes hilos: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16448"/>
              </p:ext>
            </p:extLst>
          </p:nvPr>
        </p:nvGraphicFramePr>
        <p:xfrm>
          <a:off x="539552" y="1844824"/>
          <a:ext cx="7920880" cy="417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030">
                  <a:extLst>
                    <a:ext uri="{9D8B030D-6E8A-4147-A177-3AD203B41FA5}">
                      <a16:colId xmlns:a16="http://schemas.microsoft.com/office/drawing/2014/main" val="2773148627"/>
                    </a:ext>
                  </a:extLst>
                </a:gridCol>
                <a:gridCol w="6018850">
                  <a:extLst>
                    <a:ext uri="{9D8B030D-6E8A-4147-A177-3AD203B41FA5}">
                      <a16:colId xmlns:a16="http://schemas.microsoft.com/office/drawing/2014/main" val="3932773414"/>
                    </a:ext>
                  </a:extLst>
                </a:gridCol>
              </a:tblGrid>
              <a:tr h="407658"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Hilos</a:t>
                      </a:r>
                      <a:endParaRPr lang="es-E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Descripción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54786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H1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Envió de Saldos Diarios </a:t>
                      </a:r>
                      <a:r>
                        <a:rPr lang="es-ES" sz="2000" dirty="0" smtClean="0">
                          <a:sym typeface="Wingdings" panose="05000000000000000000" pitchFamily="2" charset="2"/>
                        </a:rPr>
                        <a:t> NT </a:t>
                      </a:r>
                      <a:r>
                        <a:rPr lang="es-ES" sz="2000" b="1" i="1" dirty="0" smtClean="0">
                          <a:sym typeface="Wingdings" panose="05000000000000000000" pitchFamily="2" charset="2"/>
                        </a:rPr>
                        <a:t>(SQL Server).</a:t>
                      </a:r>
                      <a:endParaRPr lang="es-ES" sz="2000" b="1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85642"/>
                  </a:ext>
                </a:extLst>
              </a:tr>
              <a:tr h="721242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H2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smtClean="0"/>
                        <a:t>Tomo registros</a:t>
                      </a:r>
                      <a:r>
                        <a:rPr lang="es-ES" sz="2000" baseline="0" dirty="0" smtClean="0"/>
                        <a:t> de </a:t>
                      </a:r>
                      <a:r>
                        <a:rPr lang="es-ES" sz="2000" baseline="0" dirty="0" err="1" smtClean="0"/>
                        <a:t>Sybase</a:t>
                      </a:r>
                      <a:r>
                        <a:rPr lang="es-ES" sz="2000" baseline="0" dirty="0" smtClean="0"/>
                        <a:t> y lo envía al SQL </a:t>
                      </a:r>
                      <a:r>
                        <a:rPr lang="es-ES" sz="2000" baseline="0" dirty="0" err="1" smtClean="0"/>
                        <a:t>Ej</a:t>
                      </a:r>
                      <a:r>
                        <a:rPr lang="es-ES" sz="2000" baseline="0" dirty="0" smtClean="0"/>
                        <a:t>: </a:t>
                      </a:r>
                      <a:r>
                        <a:rPr lang="es-ES" sz="2000" dirty="0" smtClean="0">
                          <a:sym typeface="Wingdings" panose="05000000000000000000" pitchFamily="2" charset="2"/>
                        </a:rPr>
                        <a:t>Cobranzas, Cartera y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91029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H3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ym typeface="Wingdings" panose="05000000000000000000" pitchFamily="2" charset="2"/>
                        </a:rPr>
                        <a:t>Procesa todas las notificaciones suscritas.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31042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H4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ym typeface="Wingdings" panose="05000000000000000000" pitchFamily="2" charset="2"/>
                        </a:rPr>
                        <a:t>Procesa las notificaciones de Pago a Proveedores (SAT).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07157"/>
                  </a:ext>
                </a:extLst>
              </a:tr>
              <a:tr h="721242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H5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2000" dirty="0" smtClean="0"/>
                        <a:t>Tiene</a:t>
                      </a:r>
                      <a:r>
                        <a:rPr lang="es-ES" sz="2000" baseline="0" dirty="0" smtClean="0"/>
                        <a:t> dos sub-hilos: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2000" dirty="0" smtClean="0"/>
                        <a:t>Envió de Mail.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2000" dirty="0" smtClean="0"/>
                        <a:t>Envió de SMS.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29711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H6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ym typeface="Wingdings" panose="05000000000000000000" pitchFamily="2" charset="2"/>
                        </a:rPr>
                        <a:t>Procesa todas las notificaciones</a:t>
                      </a:r>
                      <a:r>
                        <a:rPr lang="es-ES" sz="2000" dirty="0" smtClean="0"/>
                        <a:t> No suscritas.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33714"/>
                  </a:ext>
                </a:extLst>
              </a:tr>
              <a:tr h="407658">
                <a:tc>
                  <a:txBody>
                    <a:bodyPr/>
                    <a:lstStyle/>
                    <a:p>
                      <a:r>
                        <a:rPr lang="es-ES" sz="2000" b="1" dirty="0" smtClean="0"/>
                        <a:t>Controller</a:t>
                      </a:r>
                      <a:endParaRPr lang="es-E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 smtClean="0"/>
                        <a:t>Revisa diariamente</a:t>
                      </a:r>
                      <a:r>
                        <a:rPr lang="es-ES" sz="2000" baseline="0" dirty="0" smtClean="0"/>
                        <a:t> el envió del Reporte de Cobranzas.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58964"/>
                  </a:ext>
                </a:extLst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7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4. Descripción de la Arquitectura</a:t>
            </a:r>
            <a:endParaRPr lang="es-EC" sz="4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88152" y="1412776"/>
            <a:ext cx="8219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HP-ACT (SYBASE)</a:t>
            </a:r>
          </a:p>
          <a:p>
            <a:pPr algn="just"/>
            <a:r>
              <a:rPr lang="es-ES" dirty="0" smtClean="0"/>
              <a:t>Este servidor es un motor de base de datos de SYBASE, algunos canales almacenan sus notificaciones tales como ventanilla, ATM, SAT y otros.</a:t>
            </a:r>
          </a:p>
          <a:p>
            <a:pPr algn="just"/>
            <a:r>
              <a:rPr lang="es-ES" dirty="0" smtClean="0"/>
              <a:t>Se registran las notificación de pago proveedores que utilizan detalles de SAT.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Se almacena el registro de suscripción del cliente.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Se </a:t>
            </a:r>
            <a:r>
              <a:rPr lang="es-ES" dirty="0"/>
              <a:t>almacena los nemónicos de las notificaciones.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Se almacena los horarios de ejecución por nemónico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67544" y="3444101"/>
            <a:ext cx="8219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STOREBBSRV</a:t>
            </a:r>
          </a:p>
          <a:p>
            <a:pPr algn="just"/>
            <a:r>
              <a:rPr lang="es-ES" dirty="0" smtClean="0"/>
              <a:t>Este servidor es un motor de base de datos de SQL Server 2012, contiene información de la suscripción que es replicada desde SYBASE y la información de los clientes, también contiene la medios del MIS.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Se almacena los nemónicos de las notificaciones.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Se almacena los horarios de ejecución por nemónico.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Se almacena los productos permitidos por nemónico para enviar la notificación.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Se almacenan las plantillas de las notificaciones.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dirty="0" smtClean="0"/>
              <a:t>Plantillas de HTML.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dirty="0" smtClean="0"/>
              <a:t>Plantilla de SMS.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55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8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4. Descripción de la Arquitectura</a:t>
            </a:r>
            <a:endParaRPr lang="es-EC" sz="4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88152" y="1477233"/>
            <a:ext cx="8219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DB24MOVILSRV</a:t>
            </a:r>
          </a:p>
          <a:p>
            <a:pPr algn="just"/>
            <a:r>
              <a:rPr lang="es-ES" dirty="0" smtClean="0"/>
              <a:t>Este servidor es un motor de base de datos de SQL Server 2008 R2, es el repositorio de las notificaciones que se envían sean estos por SMS o correos.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Se almacena la configuración de las notificaciones no suscritas.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Utiliza </a:t>
            </a:r>
            <a:r>
              <a:rPr lang="es-ES" dirty="0"/>
              <a:t>un </a:t>
            </a:r>
            <a:r>
              <a:rPr lang="es-ES" dirty="0" smtClean="0"/>
              <a:t>Bróker </a:t>
            </a:r>
            <a:r>
              <a:rPr lang="es-ES" dirty="0"/>
              <a:t>Server SQL que almacena en la cola el despacho de notificaciones para hacer este proceso no genere encolamientos</a:t>
            </a:r>
            <a:r>
              <a:rPr lang="es-ES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 smtClean="0"/>
          </a:p>
          <a:p>
            <a:pPr algn="just"/>
            <a:r>
              <a:rPr lang="es-ES" dirty="0"/>
              <a:t>Procedimiento para las notificaciones suscritas: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err="1"/>
              <a:t>sp_alertas_online</a:t>
            </a:r>
            <a:r>
              <a:rPr lang="es-ES" dirty="0"/>
              <a:t> (Utilizado para el </a:t>
            </a:r>
            <a:r>
              <a:rPr lang="es-ES" dirty="0" err="1"/>
              <a:t>Broker</a:t>
            </a:r>
            <a:r>
              <a:rPr lang="es-ES" dirty="0"/>
              <a:t> Server)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err="1"/>
              <a:t>sp_alertas_online_broker</a:t>
            </a:r>
            <a:r>
              <a:rPr lang="es-ES" dirty="0"/>
              <a:t> (Utilizado para procesar la notificación)</a:t>
            </a:r>
          </a:p>
          <a:p>
            <a:pPr algn="just"/>
            <a:r>
              <a:rPr lang="es-ES" dirty="0" smtClean="0"/>
              <a:t>Procedimiento </a:t>
            </a:r>
            <a:r>
              <a:rPr lang="es-ES" dirty="0"/>
              <a:t>para las notificaciones no suscritas: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sp_alertas_online_retir (Utilizado para el </a:t>
            </a:r>
            <a:r>
              <a:rPr lang="es-ES" dirty="0" err="1"/>
              <a:t>Broker</a:t>
            </a:r>
            <a:r>
              <a:rPr lang="es-ES" dirty="0"/>
              <a:t> Server)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err="1"/>
              <a:t>sp_alertas_online_retir_broker</a:t>
            </a:r>
            <a:r>
              <a:rPr lang="es-ES" dirty="0"/>
              <a:t> (Utilizado para procesar la notificación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31674-A014-4ED7-98C0-F96B8A517E59}" type="slidenum">
              <a:rPr lang="es-ES" smtClean="0">
                <a:solidFill>
                  <a:schemeClr val="accent5">
                    <a:lumMod val="75000"/>
                  </a:schemeClr>
                </a:solidFill>
              </a:rPr>
              <a:pPr>
                <a:defRPr/>
              </a:pPr>
              <a:t>9</a:t>
            </a:fld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5 Rectángulo"/>
          <p:cNvSpPr/>
          <p:nvPr/>
        </p:nvSpPr>
        <p:spPr>
          <a:xfrm>
            <a:off x="6316328" y="188640"/>
            <a:ext cx="2780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accent5"/>
                </a:solidFill>
              </a:rPr>
              <a:t>Estrategia Evolutiva Mensajería Avisos24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-12910" y="548680"/>
            <a:ext cx="9110192" cy="919864"/>
          </a:xfrm>
        </p:spPr>
        <p:txBody>
          <a:bodyPr>
            <a:noAutofit/>
          </a:bodyPr>
          <a:lstStyle/>
          <a:p>
            <a:r>
              <a:rPr lang="es-EC" sz="42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4. Descripción de la Arquitectura</a:t>
            </a:r>
            <a:endParaRPr lang="es-EC" sz="42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2558" y="1340768"/>
            <a:ext cx="821925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BUS (OSB)</a:t>
            </a:r>
          </a:p>
          <a:p>
            <a:pPr algn="just"/>
            <a:r>
              <a:rPr lang="es-ES" dirty="0"/>
              <a:t>El BUS expone un servicio que permite el envió de notificaciones no suscritas, el mismo que ejecuta el procedimiento </a:t>
            </a:r>
            <a:r>
              <a:rPr lang="es-ES" b="1" i="1" dirty="0"/>
              <a:t>“sp_alertas_online_retir”.</a:t>
            </a:r>
            <a:endParaRPr lang="es-ES" dirty="0"/>
          </a:p>
          <a:p>
            <a:pPr algn="just"/>
            <a:r>
              <a:rPr lang="es-ES" dirty="0" smtClean="0"/>
              <a:t>Este </a:t>
            </a:r>
            <a:r>
              <a:rPr lang="es-ES" dirty="0"/>
              <a:t>servicio es utilizado por varios canales y servicios que lo invocan internamente como QuickPay, Generación de OTP, Microservicios de Banca Móvil 2.0 y etc.</a:t>
            </a:r>
          </a:p>
          <a:p>
            <a:pPr algn="just"/>
            <a:endParaRPr lang="es-E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Función del servidor ZIMBRA (Envió de correos)</a:t>
            </a:r>
          </a:p>
          <a:p>
            <a:pPr algn="just"/>
            <a:r>
              <a:rPr lang="es-ES" dirty="0" smtClean="0"/>
              <a:t>Servidor encargado del envió masivo de correos.</a:t>
            </a:r>
          </a:p>
          <a:p>
            <a:pPr algn="just"/>
            <a:endParaRPr lang="es-ES" dirty="0"/>
          </a:p>
          <a:p>
            <a:pPr algn="just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Despacho de SMS (Integrador)</a:t>
            </a:r>
          </a:p>
          <a:p>
            <a:pPr algn="just"/>
            <a:r>
              <a:rPr lang="es-ES" dirty="0"/>
              <a:t>Se conoce como integrador a la comunicación que existe entre el Banca Bolivariano y Eclipsoft proveedor del envió de SMS, este a su vez se comunica con las operadoras como Claro, Movistar, Tuenti y CNT.</a:t>
            </a:r>
          </a:p>
          <a:p>
            <a:pPr algn="just"/>
            <a:endParaRPr lang="es-ES" dirty="0" smtClean="0"/>
          </a:p>
          <a:p>
            <a:pPr algn="just"/>
            <a:r>
              <a:rPr lang="es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Alert</a:t>
            </a:r>
            <a:r>
              <a:rPr lang="es-E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Manager</a:t>
            </a:r>
            <a:endParaRPr lang="es-E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s-ES" dirty="0" smtClean="0"/>
              <a:t>Administra la configuración de las notificaciones.</a:t>
            </a:r>
            <a:endParaRPr lang="es-ES" dirty="0"/>
          </a:p>
          <a:p>
            <a:pPr algn="just"/>
            <a:endParaRPr lang="es-ES" dirty="0"/>
          </a:p>
          <a:p>
            <a:pPr algn="just"/>
            <a:endParaRPr lang="es-ES" sz="2000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10-ene-2019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0" y="7597"/>
            <a:ext cx="2908268" cy="4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14214</TotalTime>
  <Words>1095</Words>
  <Application>Microsoft Office PowerPoint</Application>
  <PresentationFormat>Presentación en pantalla (4:3)</PresentationFormat>
  <Paragraphs>160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Tema de Office</vt:lpstr>
      <vt:lpstr>Tecnología - Desarrollo</vt:lpstr>
      <vt:lpstr>AGENDA</vt:lpstr>
      <vt:lpstr>1. Antecedentes Avisos24</vt:lpstr>
      <vt:lpstr>2. Conceptos Básicos</vt:lpstr>
      <vt:lpstr>3. Arquitectura</vt:lpstr>
      <vt:lpstr>4. Descripción de la Arquitectura</vt:lpstr>
      <vt:lpstr>4. Descripción de la Arquitectura</vt:lpstr>
      <vt:lpstr>4. Descripción de la Arquitectura</vt:lpstr>
      <vt:lpstr>4. Descripción de la Arquitectura</vt:lpstr>
      <vt:lpstr>5. Que esperamos de la nueva Plataforma</vt:lpstr>
      <vt:lpstr>5. Que esperamos de la nueva Plataforma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</dc:creator>
  <cp:lastModifiedBy>Hector Pintag Sanga</cp:lastModifiedBy>
  <cp:revision>699</cp:revision>
  <cp:lastPrinted>2013-06-05T21:33:30Z</cp:lastPrinted>
  <dcterms:created xsi:type="dcterms:W3CDTF">2012-05-23T16:02:49Z</dcterms:created>
  <dcterms:modified xsi:type="dcterms:W3CDTF">2019-01-10T19:57:36Z</dcterms:modified>
</cp:coreProperties>
</file>