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65" r:id="rId2"/>
    <p:sldId id="518" r:id="rId3"/>
    <p:sldId id="540" r:id="rId4"/>
    <p:sldId id="532" r:id="rId5"/>
    <p:sldId id="525" r:id="rId6"/>
    <p:sldId id="520" r:id="rId7"/>
    <p:sldId id="524" r:id="rId8"/>
    <p:sldId id="527" r:id="rId9"/>
    <p:sldId id="533" r:id="rId10"/>
    <p:sldId id="536" r:id="rId11"/>
    <p:sldId id="539" r:id="rId12"/>
    <p:sldId id="526" r:id="rId13"/>
    <p:sldId id="538" r:id="rId14"/>
    <p:sldId id="537" r:id="rId15"/>
    <p:sldId id="535" r:id="rId16"/>
    <p:sldId id="522" r:id="rId17"/>
    <p:sldId id="534" r:id="rId18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66A0A6"/>
    <a:srgbClr val="1F8183"/>
    <a:srgbClr val="247A7E"/>
    <a:srgbClr val="257D7D"/>
    <a:srgbClr val="009999"/>
    <a:srgbClr val="FFCC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>
      <p:cViewPr>
        <p:scale>
          <a:sx n="75" d="100"/>
          <a:sy n="75" d="100"/>
        </p:scale>
        <p:origin x="1242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4C0CEF-E871-46DE-958F-9AB968B0A6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EBF0F9-8EAD-4F6D-852D-A3B44333D0B4}">
      <dgm:prSet phldrT="[Texto]" custT="1"/>
      <dgm:spPr/>
      <dgm:t>
        <a:bodyPr/>
        <a:lstStyle/>
        <a:p>
          <a:r>
            <a:rPr lang="es-ES" sz="1600" b="1" dirty="0" smtClean="0"/>
            <a:t>HITO 1</a:t>
          </a:r>
        </a:p>
        <a:p>
          <a:r>
            <a:rPr lang="es-ES" sz="1600" dirty="0" smtClean="0"/>
            <a:t>Aumentar Cobertura de Notificaciones sobre la Plataforma Actual</a:t>
          </a:r>
          <a:endParaRPr lang="es-ES" sz="1600" dirty="0"/>
        </a:p>
      </dgm:t>
    </dgm:pt>
    <dgm:pt modelId="{74A79A17-A87A-412F-9FA0-6A5543F395AF}" type="parTrans" cxnId="{39781504-98D7-4EDB-BDB4-6FBD1439BF5B}">
      <dgm:prSet/>
      <dgm:spPr/>
      <dgm:t>
        <a:bodyPr/>
        <a:lstStyle/>
        <a:p>
          <a:endParaRPr lang="es-ES" sz="2000"/>
        </a:p>
      </dgm:t>
    </dgm:pt>
    <dgm:pt modelId="{9B9BC668-EBE9-487B-A672-CA5CF016E9DC}" type="sibTrans" cxnId="{39781504-98D7-4EDB-BDB4-6FBD1439BF5B}">
      <dgm:prSet custT="1"/>
      <dgm:spPr/>
      <dgm:t>
        <a:bodyPr/>
        <a:lstStyle/>
        <a:p>
          <a:endParaRPr lang="es-ES" sz="4000"/>
        </a:p>
      </dgm:t>
    </dgm:pt>
    <dgm:pt modelId="{96BA40B7-F60B-429B-A054-7F9DBE8DED8B}">
      <dgm:prSet phldrT="[Texto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ES" sz="1600" b="1" dirty="0" smtClean="0"/>
            <a:t>HITO 2</a:t>
          </a:r>
        </a:p>
        <a:p>
          <a:r>
            <a:rPr lang="es-ES" sz="1600" dirty="0" smtClean="0"/>
            <a:t>Reingeniería del </a:t>
          </a:r>
          <a:r>
            <a:rPr lang="es-ES" sz="1600" dirty="0" err="1" smtClean="0"/>
            <a:t>Alert</a:t>
          </a:r>
          <a:r>
            <a:rPr lang="es-ES" sz="1600" dirty="0" smtClean="0"/>
            <a:t> Manager y del Motor de Envío de Notificaciones (texto enriquecido, adjuntos, etc.)</a:t>
          </a:r>
          <a:endParaRPr lang="es-ES" sz="1600" dirty="0"/>
        </a:p>
      </dgm:t>
    </dgm:pt>
    <dgm:pt modelId="{C4EA39D8-AD7F-4D39-A4CA-1A2E14A89E04}" type="parTrans" cxnId="{423DE83D-03B4-4DBB-ABC8-C78294E29026}">
      <dgm:prSet/>
      <dgm:spPr/>
      <dgm:t>
        <a:bodyPr/>
        <a:lstStyle/>
        <a:p>
          <a:endParaRPr lang="es-ES" sz="2000"/>
        </a:p>
      </dgm:t>
    </dgm:pt>
    <dgm:pt modelId="{FAB2012F-67A9-47A0-815E-FFF10ADB43F0}" type="sibTrans" cxnId="{423DE83D-03B4-4DBB-ABC8-C78294E29026}">
      <dgm:prSet/>
      <dgm:spPr/>
      <dgm:t>
        <a:bodyPr/>
        <a:lstStyle/>
        <a:p>
          <a:endParaRPr lang="es-ES" sz="2000"/>
        </a:p>
      </dgm:t>
    </dgm:pt>
    <dgm:pt modelId="{AF7984FD-F17E-43F3-9A59-197B87B27350}" type="pres">
      <dgm:prSet presAssocID="{EA4C0CEF-E871-46DE-958F-9AB968B0A6C9}" presName="Name0" presStyleCnt="0">
        <dgm:presLayoutVars>
          <dgm:dir/>
          <dgm:resizeHandles val="exact"/>
        </dgm:presLayoutVars>
      </dgm:prSet>
      <dgm:spPr/>
    </dgm:pt>
    <dgm:pt modelId="{2D0BEFCC-01D4-46B8-826A-58FC963A8788}" type="pres">
      <dgm:prSet presAssocID="{F9EBF0F9-8EAD-4F6D-852D-A3B44333D0B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9339556-8070-4C28-BE83-82B2DD71D450}" type="pres">
      <dgm:prSet presAssocID="{9B9BC668-EBE9-487B-A672-CA5CF016E9DC}" presName="sibTrans" presStyleLbl="sibTrans2D1" presStyleIdx="0" presStyleCnt="1"/>
      <dgm:spPr/>
      <dgm:t>
        <a:bodyPr/>
        <a:lstStyle/>
        <a:p>
          <a:endParaRPr lang="es-ES"/>
        </a:p>
      </dgm:t>
    </dgm:pt>
    <dgm:pt modelId="{BD85147E-044E-4CFB-AD60-26C36B941201}" type="pres">
      <dgm:prSet presAssocID="{9B9BC668-EBE9-487B-A672-CA5CF016E9DC}" presName="connectorText" presStyleLbl="sibTrans2D1" presStyleIdx="0" presStyleCnt="1"/>
      <dgm:spPr/>
      <dgm:t>
        <a:bodyPr/>
        <a:lstStyle/>
        <a:p>
          <a:endParaRPr lang="es-ES"/>
        </a:p>
      </dgm:t>
    </dgm:pt>
    <dgm:pt modelId="{CCFDC2CB-380D-417A-9988-2BB3CE1A4994}" type="pres">
      <dgm:prSet presAssocID="{96BA40B7-F60B-429B-A054-7F9DBE8DED8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9781504-98D7-4EDB-BDB4-6FBD1439BF5B}" srcId="{EA4C0CEF-E871-46DE-958F-9AB968B0A6C9}" destId="{F9EBF0F9-8EAD-4F6D-852D-A3B44333D0B4}" srcOrd="0" destOrd="0" parTransId="{74A79A17-A87A-412F-9FA0-6A5543F395AF}" sibTransId="{9B9BC668-EBE9-487B-A672-CA5CF016E9DC}"/>
    <dgm:cxn modelId="{423DE83D-03B4-4DBB-ABC8-C78294E29026}" srcId="{EA4C0CEF-E871-46DE-958F-9AB968B0A6C9}" destId="{96BA40B7-F60B-429B-A054-7F9DBE8DED8B}" srcOrd="1" destOrd="0" parTransId="{C4EA39D8-AD7F-4D39-A4CA-1A2E14A89E04}" sibTransId="{FAB2012F-67A9-47A0-815E-FFF10ADB43F0}"/>
    <dgm:cxn modelId="{B4DC0B96-FBFD-4EFF-BA79-C0363BE89A47}" type="presOf" srcId="{96BA40B7-F60B-429B-A054-7F9DBE8DED8B}" destId="{CCFDC2CB-380D-417A-9988-2BB3CE1A4994}" srcOrd="0" destOrd="0" presId="urn:microsoft.com/office/officeart/2005/8/layout/process1"/>
    <dgm:cxn modelId="{B5C31744-0D5E-4D40-85EC-324B0E33AF1D}" type="presOf" srcId="{F9EBF0F9-8EAD-4F6D-852D-A3B44333D0B4}" destId="{2D0BEFCC-01D4-46B8-826A-58FC963A8788}" srcOrd="0" destOrd="0" presId="urn:microsoft.com/office/officeart/2005/8/layout/process1"/>
    <dgm:cxn modelId="{898F1000-B813-4DEE-A6ED-377EB92825A6}" type="presOf" srcId="{9B9BC668-EBE9-487B-A672-CA5CF016E9DC}" destId="{BD85147E-044E-4CFB-AD60-26C36B941201}" srcOrd="1" destOrd="0" presId="urn:microsoft.com/office/officeart/2005/8/layout/process1"/>
    <dgm:cxn modelId="{F3CE827C-DBBB-4154-8F6A-1227F20D54B7}" type="presOf" srcId="{EA4C0CEF-E871-46DE-958F-9AB968B0A6C9}" destId="{AF7984FD-F17E-43F3-9A59-197B87B27350}" srcOrd="0" destOrd="0" presId="urn:microsoft.com/office/officeart/2005/8/layout/process1"/>
    <dgm:cxn modelId="{B54B17CE-A20B-43FE-AF5C-8286DD02849B}" type="presOf" srcId="{9B9BC668-EBE9-487B-A672-CA5CF016E9DC}" destId="{49339556-8070-4C28-BE83-82B2DD71D450}" srcOrd="0" destOrd="0" presId="urn:microsoft.com/office/officeart/2005/8/layout/process1"/>
    <dgm:cxn modelId="{2385045E-F2D5-4EB9-984A-F5453593A2E2}" type="presParOf" srcId="{AF7984FD-F17E-43F3-9A59-197B87B27350}" destId="{2D0BEFCC-01D4-46B8-826A-58FC963A8788}" srcOrd="0" destOrd="0" presId="urn:microsoft.com/office/officeart/2005/8/layout/process1"/>
    <dgm:cxn modelId="{A64AD859-E3C0-44AD-98D7-7E22FFA127FB}" type="presParOf" srcId="{AF7984FD-F17E-43F3-9A59-197B87B27350}" destId="{49339556-8070-4C28-BE83-82B2DD71D450}" srcOrd="1" destOrd="0" presId="urn:microsoft.com/office/officeart/2005/8/layout/process1"/>
    <dgm:cxn modelId="{32CF930B-BD5D-457F-B444-F35AE406ED54}" type="presParOf" srcId="{49339556-8070-4C28-BE83-82B2DD71D450}" destId="{BD85147E-044E-4CFB-AD60-26C36B941201}" srcOrd="0" destOrd="0" presId="urn:microsoft.com/office/officeart/2005/8/layout/process1"/>
    <dgm:cxn modelId="{D37D8A6F-732D-47CD-ADE9-1571A19B2CCA}" type="presParOf" srcId="{AF7984FD-F17E-43F3-9A59-197B87B27350}" destId="{CCFDC2CB-380D-417A-9988-2BB3CE1A499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BEFCC-01D4-46B8-826A-58FC963A8788}">
      <dsp:nvSpPr>
        <dsp:cNvPr id="0" name=""/>
        <dsp:cNvSpPr/>
      </dsp:nvSpPr>
      <dsp:spPr>
        <a:xfrm>
          <a:off x="5572" y="0"/>
          <a:ext cx="3392606" cy="1117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/>
            <a:t>HITO 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Aumentar Cobertura de Notificaciones sobre la Plataforma Actual</a:t>
          </a:r>
          <a:endParaRPr lang="es-ES" sz="1600" kern="1200" dirty="0"/>
        </a:p>
      </dsp:txBody>
      <dsp:txXfrm>
        <a:off x="38305" y="32733"/>
        <a:ext cx="3327140" cy="1052134"/>
      </dsp:txXfrm>
    </dsp:sp>
    <dsp:sp modelId="{49339556-8070-4C28-BE83-82B2DD71D450}">
      <dsp:nvSpPr>
        <dsp:cNvPr id="0" name=""/>
        <dsp:cNvSpPr/>
      </dsp:nvSpPr>
      <dsp:spPr>
        <a:xfrm>
          <a:off x="3737439" y="138116"/>
          <a:ext cx="719232" cy="8413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4000" kern="1200"/>
        </a:p>
      </dsp:txBody>
      <dsp:txXfrm>
        <a:off x="3737439" y="306389"/>
        <a:ext cx="503462" cy="504820"/>
      </dsp:txXfrm>
    </dsp:sp>
    <dsp:sp modelId="{CCFDC2CB-380D-417A-9988-2BB3CE1A4994}">
      <dsp:nvSpPr>
        <dsp:cNvPr id="0" name=""/>
        <dsp:cNvSpPr/>
      </dsp:nvSpPr>
      <dsp:spPr>
        <a:xfrm>
          <a:off x="4755221" y="0"/>
          <a:ext cx="3392606" cy="111760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/>
            <a:t>HITO 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Reingeniería del </a:t>
          </a:r>
          <a:r>
            <a:rPr lang="es-ES" sz="1600" kern="1200" dirty="0" err="1" smtClean="0"/>
            <a:t>Alert</a:t>
          </a:r>
          <a:r>
            <a:rPr lang="es-ES" sz="1600" kern="1200" dirty="0" smtClean="0"/>
            <a:t> Manager y del Motor de Envío de Notificaciones (texto enriquecido, adjuntos, etc.)</a:t>
          </a:r>
          <a:endParaRPr lang="es-ES" sz="1600" kern="1200" dirty="0"/>
        </a:p>
      </dsp:txBody>
      <dsp:txXfrm>
        <a:off x="4787954" y="32733"/>
        <a:ext cx="3327140" cy="1052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17393-93CC-419C-A352-7765D687CE55}" type="datetimeFigureOut">
              <a:rPr lang="es-EC" smtClean="0">
                <a:latin typeface="Calibri" pitchFamily="34" charset="0"/>
                <a:cs typeface="Calibri" pitchFamily="34" charset="0"/>
              </a:rPr>
              <a:pPr/>
              <a:t>19/2/2019</a:t>
            </a:fld>
            <a:endParaRPr lang="es-EC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60C89-04F2-49AF-B148-20168242F102}" type="slidenum">
              <a:rPr lang="es-EC" smtClean="0">
                <a:latin typeface="Calibri" pitchFamily="34" charset="0"/>
                <a:cs typeface="Calibri" pitchFamily="34" charset="0"/>
              </a:rPr>
              <a:pPr/>
              <a:t>‹Nº›</a:t>
            </a:fld>
            <a:endParaRPr lang="es-EC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58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Calibri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Calibri" pitchFamily="34" charset="0"/>
              </a:defRPr>
            </a:lvl1pPr>
          </a:lstStyle>
          <a:p>
            <a:fld id="{718D6465-08A1-4DD8-8C79-4F8D094963CB}" type="datetimeFigureOut">
              <a:rPr lang="es-ES" smtClean="0"/>
              <a:pPr/>
              <a:t>19/02/2019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Calibri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Calibri" pitchFamily="34" charset="0"/>
              </a:defRPr>
            </a:lvl1pPr>
          </a:lstStyle>
          <a:p>
            <a:fld id="{477F809C-73DD-4365-9E22-176E1F5FD1E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5579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78575"/>
            <a:ext cx="2133600" cy="3651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429000" y="63785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1FB3731-039D-452B-8465-473A3B3D2FF2}" type="slidenum">
              <a:rPr lang="es-ES" smtClean="0"/>
              <a:pPr>
                <a:defRPr/>
              </a:pPr>
              <a:t>‹Nº›</a:t>
            </a:fld>
            <a:r>
              <a:rPr lang="es-ES" dirty="0" smtClean="0"/>
              <a:t> / 20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4290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1FB3731-039D-452B-8465-473A3B3D2FF2}" type="slidenum">
              <a:rPr lang="es-ES" smtClean="0"/>
              <a:pPr>
                <a:defRPr/>
              </a:pPr>
              <a:t>‹Nº›</a:t>
            </a:fld>
            <a:r>
              <a:rPr lang="es-ES" dirty="0" smtClean="0"/>
              <a:t> / 20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4290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1FB3731-039D-452B-8465-473A3B3D2FF2}" type="slidenum">
              <a:rPr lang="es-ES" smtClean="0"/>
              <a:pPr>
                <a:defRPr/>
              </a:pPr>
              <a:t>‹Nº›</a:t>
            </a:fld>
            <a:r>
              <a:rPr lang="es-ES" dirty="0" smtClean="0"/>
              <a:t> / 20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-533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1FB3731-039D-452B-8465-473A3B3D2FF2}" type="slidenum">
              <a:rPr lang="es-ES" smtClean="0"/>
              <a:pPr>
                <a:defRPr/>
              </a:pPr>
              <a:t>‹Nº›</a:t>
            </a:fld>
            <a:r>
              <a:rPr lang="es-ES" dirty="0" smtClean="0"/>
              <a:t> / 10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4290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1FB3731-039D-452B-8465-473A3B3D2FF2}" type="slidenum">
              <a:rPr lang="es-ES" smtClean="0"/>
              <a:pPr>
                <a:defRPr/>
              </a:pPr>
              <a:t>‹Nº›</a:t>
            </a:fld>
            <a:r>
              <a:rPr lang="es-ES" dirty="0" smtClean="0"/>
              <a:t> / 20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4290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1FB3731-039D-452B-8465-473A3B3D2FF2}" type="slidenum">
              <a:rPr lang="es-ES" smtClean="0"/>
              <a:pPr>
                <a:defRPr/>
              </a:pPr>
              <a:t>‹Nº›</a:t>
            </a:fld>
            <a:r>
              <a:rPr lang="es-ES" dirty="0" smtClean="0"/>
              <a:t> / 20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34290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1FB3731-039D-452B-8465-473A3B3D2FF2}" type="slidenum">
              <a:rPr lang="es-ES" smtClean="0"/>
              <a:pPr>
                <a:defRPr/>
              </a:pPr>
              <a:t>‹Nº›</a:t>
            </a:fld>
            <a:r>
              <a:rPr lang="es-ES" dirty="0" smtClean="0"/>
              <a:t> / 20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4290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1FB3731-039D-452B-8465-473A3B3D2FF2}" type="slidenum">
              <a:rPr lang="es-ES" smtClean="0"/>
              <a:pPr>
                <a:defRPr/>
              </a:pPr>
              <a:t>‹Nº›</a:t>
            </a:fld>
            <a:r>
              <a:rPr lang="es-ES" dirty="0" smtClean="0"/>
              <a:t> / 20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4290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1FB3731-039D-452B-8465-473A3B3D2FF2}" type="slidenum">
              <a:rPr lang="es-ES" smtClean="0"/>
              <a:pPr>
                <a:defRPr/>
              </a:pPr>
              <a:t>‹Nº›</a:t>
            </a:fld>
            <a:r>
              <a:rPr lang="es-ES" dirty="0" smtClean="0"/>
              <a:t> / 20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4290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1FB3731-039D-452B-8465-473A3B3D2FF2}" type="slidenum">
              <a:rPr lang="es-ES" smtClean="0"/>
              <a:pPr>
                <a:defRPr/>
              </a:pPr>
              <a:t>‹Nº›</a:t>
            </a:fld>
            <a:r>
              <a:rPr lang="es-ES" dirty="0" smtClean="0"/>
              <a:t> / 20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4290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1FB3731-039D-452B-8465-473A3B3D2FF2}" type="slidenum">
              <a:rPr lang="es-ES" smtClean="0"/>
              <a:pPr>
                <a:defRPr/>
              </a:pPr>
              <a:t>‹Nº›</a:t>
            </a:fld>
            <a:r>
              <a:rPr lang="es-ES" dirty="0" smtClean="0"/>
              <a:t> / 20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43400" y="5029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4290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1FB3731-039D-452B-8465-473A3B3D2FF2}" type="slidenum">
              <a:rPr lang="es-ES" smtClean="0"/>
              <a:pPr>
                <a:defRPr/>
              </a:pPr>
              <a:t>‹Nº›</a:t>
            </a:fld>
            <a:r>
              <a:rPr lang="es-ES" dirty="0" smtClean="0"/>
              <a:t> / 20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/>
          </p:cNvSpPr>
          <p:nvPr/>
        </p:nvSpPr>
        <p:spPr bwMode="auto">
          <a:xfrm>
            <a:off x="430837" y="2590800"/>
            <a:ext cx="8255963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2800" b="1" dirty="0" smtClean="0">
                <a:solidFill>
                  <a:schemeClr val="bg1"/>
                </a:solidFill>
              </a:rPr>
              <a:t>INNOVACIÓN Y MERCADO</a:t>
            </a:r>
          </a:p>
          <a:p>
            <a:r>
              <a:rPr lang="es-EC" sz="2400" dirty="0" smtClean="0">
                <a:solidFill>
                  <a:schemeClr val="bg1"/>
                </a:solidFill>
              </a:rPr>
              <a:t>Estrategia de Notificaciones</a:t>
            </a:r>
            <a:endParaRPr lang="es-EC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162"/>
          </a:xfr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3200320" algn="l"/>
              </a:tabLst>
            </a:pPr>
            <a:r>
              <a:rPr lang="es-EC" sz="3200" dirty="0" smtClean="0">
                <a:solidFill>
                  <a:schemeClr val="bg1"/>
                </a:solidFill>
                <a:cs typeface="Calibri" pitchFamily="34" charset="0"/>
              </a:rPr>
              <a:t>FODA </a:t>
            </a:r>
            <a:endParaRPr lang="es-EC" sz="3200" dirty="0">
              <a:solidFill>
                <a:schemeClr val="bg1"/>
              </a:solidFill>
              <a:cs typeface="Calibri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434168"/>
              </p:ext>
            </p:extLst>
          </p:nvPr>
        </p:nvGraphicFramePr>
        <p:xfrm>
          <a:off x="457200" y="1143000"/>
          <a:ext cx="8229600" cy="207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984">
                  <a:extLst>
                    <a:ext uri="{9D8B030D-6E8A-4147-A177-3AD203B41FA5}">
                      <a16:colId xmlns:a16="http://schemas.microsoft.com/office/drawing/2014/main" val="3499883589"/>
                    </a:ext>
                  </a:extLst>
                </a:gridCol>
                <a:gridCol w="4189616">
                  <a:extLst>
                    <a:ext uri="{9D8B030D-6E8A-4147-A177-3AD203B41FA5}">
                      <a16:colId xmlns:a16="http://schemas.microsoft.com/office/drawing/2014/main" val="2595257313"/>
                    </a:ext>
                  </a:extLst>
                </a:gridCol>
              </a:tblGrid>
              <a:tr h="335441">
                <a:tc gridSpan="2"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Opción</a:t>
                      </a:r>
                      <a:r>
                        <a:rPr lang="es-EC" baseline="0" dirty="0" smtClean="0"/>
                        <a:t> 1: </a:t>
                      </a:r>
                      <a:r>
                        <a:rPr lang="es-EC" dirty="0" err="1" smtClean="0"/>
                        <a:t>Latinia</a:t>
                      </a:r>
                      <a:endParaRPr lang="es-EC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88834"/>
                  </a:ext>
                </a:extLst>
              </a:tr>
              <a:tr h="891016">
                <a:tc>
                  <a:txBody>
                    <a:bodyPr/>
                    <a:lstStyle/>
                    <a:p>
                      <a:r>
                        <a:rPr lang="es-EC" sz="1200" b="1" dirty="0" smtClean="0"/>
                        <a:t>Amenazas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sz="1200" b="0" dirty="0" smtClean="0"/>
                        <a:t>Posible conversión</a:t>
                      </a:r>
                      <a:r>
                        <a:rPr lang="es-EC" sz="1200" b="0" baseline="0" dirty="0" smtClean="0"/>
                        <a:t> a esquema PAAS.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sz="1200" b="0" baseline="0" dirty="0" smtClean="0"/>
                        <a:t>Esquema de Licenciamiento ligado a la cantidad de procesamiento de mensajes por segundo. </a:t>
                      </a:r>
                      <a:endParaRPr lang="es-EC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200" b="1" dirty="0" smtClean="0"/>
                        <a:t>Fortalezas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sz="1200" b="0" dirty="0" err="1" smtClean="0"/>
                        <a:t>Realtime</a:t>
                      </a:r>
                      <a:r>
                        <a:rPr lang="es-EC" sz="1200" b="0" dirty="0" smtClean="0"/>
                        <a:t> – Notificaciones Transaccionales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sz="1200" b="0" dirty="0" smtClean="0"/>
                        <a:t>Referencias buena de los bancos</a:t>
                      </a:r>
                      <a:r>
                        <a:rPr lang="es-EC" sz="1200" b="0" baseline="0" dirty="0" smtClean="0"/>
                        <a:t> más grandes de la región.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625363"/>
                  </a:ext>
                </a:extLst>
              </a:tr>
              <a:tr h="754743">
                <a:tc>
                  <a:txBody>
                    <a:bodyPr/>
                    <a:lstStyle/>
                    <a:p>
                      <a:r>
                        <a:rPr lang="es-EC" sz="1200" b="1" dirty="0" smtClean="0"/>
                        <a:t>Debilidades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sz="1200" b="0" dirty="0" smtClean="0"/>
                        <a:t>Sin</a:t>
                      </a:r>
                      <a:r>
                        <a:rPr lang="es-EC" sz="1200" b="0" baseline="0" dirty="0" smtClean="0"/>
                        <a:t> experiencia en modo Cloud (IAAS)</a:t>
                      </a:r>
                      <a:endParaRPr lang="es-EC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200" b="1" dirty="0" smtClean="0"/>
                        <a:t>Oportunidades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sz="1200" b="0" dirty="0" smtClean="0"/>
                        <a:t>Software especializado en vertical</a:t>
                      </a:r>
                      <a:r>
                        <a:rPr lang="es-EC" sz="1200" b="0" baseline="0" dirty="0" smtClean="0"/>
                        <a:t> bancaria.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sz="1200" b="0" baseline="0" dirty="0" smtClean="0"/>
                        <a:t>Migración a la nube.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C" sz="1200" b="0" baseline="0" dirty="0" smtClean="0"/>
                        <a:t>Módulo NBA</a:t>
                      </a:r>
                      <a:endParaRPr lang="es-EC" sz="12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19722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457200" y="3276600"/>
          <a:ext cx="4038601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587">
                  <a:extLst>
                    <a:ext uri="{9D8B030D-6E8A-4147-A177-3AD203B41FA5}">
                      <a16:colId xmlns:a16="http://schemas.microsoft.com/office/drawing/2014/main" val="3499883589"/>
                    </a:ext>
                  </a:extLst>
                </a:gridCol>
                <a:gridCol w="2056014">
                  <a:extLst>
                    <a:ext uri="{9D8B030D-6E8A-4147-A177-3AD203B41FA5}">
                      <a16:colId xmlns:a16="http://schemas.microsoft.com/office/drawing/2014/main" val="2595257313"/>
                    </a:ext>
                  </a:extLst>
                </a:gridCol>
              </a:tblGrid>
              <a:tr h="504384">
                <a:tc gridSpan="2"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Opción 2: </a:t>
                      </a:r>
                      <a:r>
                        <a:rPr lang="es-EC" dirty="0" err="1" smtClean="0"/>
                        <a:t>Sybven</a:t>
                      </a:r>
                      <a:endParaRPr lang="es-EC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88834"/>
                  </a:ext>
                </a:extLst>
              </a:tr>
              <a:tr h="1346239">
                <a:tc>
                  <a:txBody>
                    <a:bodyPr/>
                    <a:lstStyle/>
                    <a:p>
                      <a:r>
                        <a:rPr lang="es-EC" sz="1200" b="1" dirty="0" smtClean="0"/>
                        <a:t>Amenazas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sz="1200" b="0" baseline="0" dirty="0" smtClean="0"/>
                        <a:t>Ninguno de los bancos consultados lo usan para la parte transaccional (</a:t>
                      </a:r>
                      <a:r>
                        <a:rPr lang="es-EC" sz="1200" b="0" baseline="0" dirty="0" err="1" smtClean="0"/>
                        <a:t>realtime</a:t>
                      </a:r>
                      <a:r>
                        <a:rPr lang="es-EC" sz="1200" b="0" baseline="0" dirty="0" smtClean="0"/>
                        <a:t>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200" b="1" dirty="0" smtClean="0"/>
                        <a:t>Fortalezas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sz="1200" b="0" dirty="0" smtClean="0"/>
                        <a:t>Campañas</a:t>
                      </a:r>
                      <a:r>
                        <a:rPr lang="es-EC" sz="1200" b="0" baseline="0" dirty="0" smtClean="0"/>
                        <a:t> de Mercadeo</a:t>
                      </a:r>
                      <a:endParaRPr lang="es-EC" sz="1200" b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sz="1200" b="0" dirty="0" smtClean="0"/>
                        <a:t>Posibilidad de envíos masivos en poco tiempo.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sz="1200" b="0" baseline="0" dirty="0" smtClean="0"/>
                        <a:t>SAAS – Costo nulo de infraestructura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625363"/>
                  </a:ext>
                </a:extLst>
              </a:tr>
              <a:tr h="968777">
                <a:tc>
                  <a:txBody>
                    <a:bodyPr/>
                    <a:lstStyle/>
                    <a:p>
                      <a:r>
                        <a:rPr lang="es-EC" sz="1200" b="1" dirty="0" smtClean="0"/>
                        <a:t>Debilidades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sz="1200" b="0" dirty="0" err="1" smtClean="0"/>
                        <a:t>Realtime</a:t>
                      </a:r>
                      <a:endParaRPr lang="es-EC" sz="1200" b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C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200" b="1" dirty="0" smtClean="0"/>
                        <a:t>Oportunidades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sz="1200" b="0" dirty="0" smtClean="0"/>
                        <a:t>Software especializado en campañas de mercadeo.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1972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43142"/>
              </p:ext>
            </p:extLst>
          </p:nvPr>
        </p:nvGraphicFramePr>
        <p:xfrm>
          <a:off x="4648200" y="3276600"/>
          <a:ext cx="4038600" cy="283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3499883589"/>
                    </a:ext>
                  </a:extLst>
                </a:gridCol>
                <a:gridCol w="2056015">
                  <a:extLst>
                    <a:ext uri="{9D8B030D-6E8A-4147-A177-3AD203B41FA5}">
                      <a16:colId xmlns:a16="http://schemas.microsoft.com/office/drawing/2014/main" val="2595257313"/>
                    </a:ext>
                  </a:extLst>
                </a:gridCol>
              </a:tblGrid>
              <a:tr h="452176">
                <a:tc gridSpan="2"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Opción 3: SIPECOM</a:t>
                      </a:r>
                      <a:endParaRPr lang="es-EC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88834"/>
                  </a:ext>
                </a:extLst>
              </a:tr>
              <a:tr h="1017395">
                <a:tc>
                  <a:txBody>
                    <a:bodyPr/>
                    <a:lstStyle/>
                    <a:p>
                      <a:r>
                        <a:rPr lang="es-EC" sz="1200" b="1" dirty="0" smtClean="0"/>
                        <a:t>Amenazas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sz="1200" b="0" baseline="0" dirty="0" smtClean="0"/>
                        <a:t>Integración con nuevas redes sociales</a:t>
                      </a:r>
                      <a:r>
                        <a:rPr lang="es-EC" sz="1200" b="0" baseline="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C" sz="1200" b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C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200" b="1" dirty="0" smtClean="0"/>
                        <a:t>Fortalezas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sz="1200" b="0" dirty="0" smtClean="0"/>
                        <a:t>Soporte Local.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sz="1200" b="0" dirty="0" smtClean="0"/>
                        <a:t>Inversión de menor costo.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sz="1200" b="0" baseline="0" dirty="0" smtClean="0"/>
                        <a:t>Fuentes locales para el Banco.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625363"/>
                  </a:ext>
                </a:extLst>
              </a:tr>
              <a:tr h="1197429">
                <a:tc>
                  <a:txBody>
                    <a:bodyPr/>
                    <a:lstStyle/>
                    <a:p>
                      <a:r>
                        <a:rPr lang="es-EC" sz="1200" b="1" dirty="0" smtClean="0"/>
                        <a:t>Debilidades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sz="1200" b="0" dirty="0" smtClean="0"/>
                        <a:t>No posee evolución del producto.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sz="1200" b="0" dirty="0" smtClean="0"/>
                        <a:t>Requiere</a:t>
                      </a:r>
                      <a:r>
                        <a:rPr lang="es-EC" sz="1200" b="0" baseline="0" dirty="0" smtClean="0"/>
                        <a:t> estabilización y madurez del producto.</a:t>
                      </a:r>
                      <a:endParaRPr lang="es-EC" sz="1200" b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C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200" b="1" dirty="0" smtClean="0"/>
                        <a:t>Oportunidades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sz="1200" b="0" dirty="0" smtClean="0"/>
                        <a:t>Producto desarrollado a la medida.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19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7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162"/>
          </a:xfr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3200320" algn="l"/>
              </a:tabLst>
            </a:pPr>
            <a:r>
              <a:rPr lang="es-EC" sz="3200" dirty="0" smtClean="0">
                <a:solidFill>
                  <a:schemeClr val="bg1"/>
                </a:solidFill>
                <a:cs typeface="Calibri" pitchFamily="34" charset="0"/>
              </a:rPr>
              <a:t>Resumen de </a:t>
            </a:r>
            <a:r>
              <a:rPr lang="es-EC" sz="3200" dirty="0" err="1" smtClean="0">
                <a:solidFill>
                  <a:schemeClr val="bg1"/>
                </a:solidFill>
                <a:cs typeface="Calibri" pitchFamily="34" charset="0"/>
              </a:rPr>
              <a:t>Payback</a:t>
            </a:r>
            <a:endParaRPr lang="es-EC" sz="3200" dirty="0">
              <a:solidFill>
                <a:schemeClr val="bg1"/>
              </a:solidFill>
              <a:cs typeface="Calibri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38319"/>
              </p:ext>
            </p:extLst>
          </p:nvPr>
        </p:nvGraphicFramePr>
        <p:xfrm>
          <a:off x="457200" y="1219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835781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79280002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0250060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37605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err="1" smtClean="0"/>
                        <a:t>Latinia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DANA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In</a:t>
                      </a:r>
                      <a:r>
                        <a:rPr lang="es-EC" baseline="0" dirty="0" smtClean="0"/>
                        <a:t> </a:t>
                      </a:r>
                      <a:r>
                        <a:rPr lang="es-EC" baseline="0" dirty="0" err="1" smtClean="0"/>
                        <a:t>house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24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TIR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54%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135%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148%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8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VNA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USD 1,130k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USD 2,277k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USD 2,219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7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err="1" smtClean="0"/>
                        <a:t>Recup</a:t>
                      </a:r>
                      <a:r>
                        <a:rPr lang="es-EC" dirty="0" smtClean="0"/>
                        <a:t>.</a:t>
                      </a:r>
                      <a:r>
                        <a:rPr lang="es-EC" baseline="0" dirty="0" smtClean="0"/>
                        <a:t> </a:t>
                      </a:r>
                      <a:r>
                        <a:rPr lang="es-EC" baseline="0" dirty="0" err="1" smtClean="0"/>
                        <a:t>Inver</a:t>
                      </a:r>
                      <a:endParaRPr lang="es-EC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Mes</a:t>
                      </a:r>
                      <a:r>
                        <a:rPr lang="es-EC" baseline="0" dirty="0" smtClean="0"/>
                        <a:t> 27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Mes 13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Mes 12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62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b="1" dirty="0" smtClean="0"/>
                        <a:t>Inversiones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02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Año</a:t>
                      </a:r>
                      <a:r>
                        <a:rPr lang="es-EC" baseline="0" dirty="0" smtClean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USD 719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USD 342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USD 175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83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baseline="0" dirty="0" smtClean="0"/>
                        <a:t>Año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USD 463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USD 282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USD</a:t>
                      </a:r>
                      <a:r>
                        <a:rPr lang="es-EC" baseline="0" dirty="0" smtClean="0"/>
                        <a:t> 19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10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baseline="0" dirty="0" smtClean="0"/>
                        <a:t>Año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USD 270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USD 322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USD 19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55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baseline="0" dirty="0" smtClean="0"/>
                        <a:t>Año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USD 265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USD 277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USD 19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51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baseline="0" dirty="0" smtClean="0"/>
                        <a:t>Año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USD 199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USD 277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USD 19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4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baseline="0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USD 1,919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USD 1,502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C" dirty="0" smtClean="0"/>
                        <a:t>USD 251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395449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09600" y="54102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latin typeface="+mn-lt"/>
              </a:rPr>
              <a:t>En el presupuesto del año en curso, el proyecto de cambio de </a:t>
            </a:r>
            <a:r>
              <a:rPr lang="es-EC" dirty="0" err="1" smtClean="0">
                <a:latin typeface="+mn-lt"/>
              </a:rPr>
              <a:t>alert</a:t>
            </a:r>
            <a:r>
              <a:rPr lang="es-EC" dirty="0" smtClean="0">
                <a:latin typeface="+mn-lt"/>
              </a:rPr>
              <a:t> manager tiene un rubro asignado por USD 554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latin typeface="+mn-lt"/>
              </a:rPr>
              <a:t>El ahorro de costos de envío de SMS para los 5 años se estima en USD 7 MM en reducción de gastos.</a:t>
            </a:r>
            <a:endParaRPr lang="es-EC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69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19 Conector recto"/>
          <p:cNvCxnSpPr/>
          <p:nvPr/>
        </p:nvCxnSpPr>
        <p:spPr>
          <a:xfrm>
            <a:off x="6629400" y="1828800"/>
            <a:ext cx="0" cy="1851545"/>
          </a:xfrm>
          <a:prstGeom prst="line">
            <a:avLst/>
          </a:prstGeom>
          <a:ln w="19050" cmpd="sng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ángulo 38"/>
          <p:cNvSpPr/>
          <p:nvPr/>
        </p:nvSpPr>
        <p:spPr>
          <a:xfrm>
            <a:off x="6553200" y="1981200"/>
            <a:ext cx="1295400" cy="3048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 smtClean="0">
                <a:solidFill>
                  <a:schemeClr val="bg1"/>
                </a:solidFill>
              </a:rPr>
              <a:t>2 meses</a:t>
            </a:r>
            <a:endParaRPr lang="es-EC" sz="1400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162"/>
          </a:xfr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3200320" algn="l"/>
              </a:tabLst>
            </a:pPr>
            <a:r>
              <a:rPr lang="es-EC" sz="3200" dirty="0" smtClean="0">
                <a:solidFill>
                  <a:schemeClr val="bg1"/>
                </a:solidFill>
                <a:cs typeface="Calibri" pitchFamily="34" charset="0"/>
              </a:rPr>
              <a:t>Cronograma Escenario 1</a:t>
            </a:r>
            <a:endParaRPr lang="es-EC" sz="3200" dirty="0">
              <a:solidFill>
                <a:schemeClr val="bg1"/>
              </a:solidFill>
              <a:cs typeface="Calibri" pitchFamily="34" charset="0"/>
            </a:endParaRPr>
          </a:p>
        </p:txBody>
      </p:sp>
      <p:cxnSp>
        <p:nvCxnSpPr>
          <p:cNvPr id="6" name="22 Conector recto"/>
          <p:cNvCxnSpPr/>
          <p:nvPr/>
        </p:nvCxnSpPr>
        <p:spPr>
          <a:xfrm>
            <a:off x="1115826" y="2456625"/>
            <a:ext cx="6732774" cy="0"/>
          </a:xfrm>
          <a:prstGeom prst="line">
            <a:avLst/>
          </a:prstGeom>
          <a:ln w="19050" cmpd="sng">
            <a:solidFill>
              <a:srgbClr val="5C5C5C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39 Conector recto"/>
          <p:cNvCxnSpPr/>
          <p:nvPr/>
        </p:nvCxnSpPr>
        <p:spPr>
          <a:xfrm>
            <a:off x="1119192" y="3095629"/>
            <a:ext cx="6729408" cy="0"/>
          </a:xfrm>
          <a:prstGeom prst="line">
            <a:avLst/>
          </a:prstGeom>
          <a:ln w="19050" cmpd="sng">
            <a:solidFill>
              <a:srgbClr val="5C5C5C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19 Conector recto"/>
          <p:cNvCxnSpPr/>
          <p:nvPr/>
        </p:nvCxnSpPr>
        <p:spPr>
          <a:xfrm flipH="1">
            <a:off x="3903087" y="1882255"/>
            <a:ext cx="12152" cy="1851545"/>
          </a:xfrm>
          <a:prstGeom prst="line">
            <a:avLst/>
          </a:prstGeom>
          <a:ln w="19050" cmpd="sng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3906298" y="1990781"/>
            <a:ext cx="2698090" cy="277712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 smtClean="0">
                <a:solidFill>
                  <a:schemeClr val="bg1"/>
                </a:solidFill>
              </a:rPr>
              <a:t>4 </a:t>
            </a:r>
            <a:r>
              <a:rPr lang="es-EC" sz="1400" dirty="0" smtClean="0">
                <a:solidFill>
                  <a:schemeClr val="bg1"/>
                </a:solidFill>
              </a:rPr>
              <a:t>meses</a:t>
            </a:r>
            <a:endParaRPr lang="es-EC" sz="1400" dirty="0">
              <a:solidFill>
                <a:schemeClr val="bg1"/>
              </a:solidFill>
            </a:endParaRPr>
          </a:p>
        </p:txBody>
      </p:sp>
      <p:sp>
        <p:nvSpPr>
          <p:cNvPr id="10" name="15 CuadroTexto"/>
          <p:cNvSpPr txBox="1"/>
          <p:nvPr/>
        </p:nvSpPr>
        <p:spPr>
          <a:xfrm>
            <a:off x="1143000" y="1905000"/>
            <a:ext cx="2194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latin typeface="+mn-lt"/>
              </a:rPr>
              <a:t>Ejecución del Proyecto</a:t>
            </a:r>
            <a:endParaRPr lang="es-CO" sz="1400" b="1" dirty="0" smtClean="0">
              <a:latin typeface="+mn-lt"/>
            </a:endParaRPr>
          </a:p>
        </p:txBody>
      </p:sp>
      <p:sp>
        <p:nvSpPr>
          <p:cNvPr id="11" name="15 CuadroTexto"/>
          <p:cNvSpPr txBox="1"/>
          <p:nvPr/>
        </p:nvSpPr>
        <p:spPr>
          <a:xfrm>
            <a:off x="1115826" y="3253855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latin typeface="+mn-lt"/>
              </a:rPr>
              <a:t>Buzón Digital y nuevas alertas</a:t>
            </a:r>
            <a:endParaRPr lang="es-CO" sz="1400" b="1" dirty="0" smtClean="0">
              <a:latin typeface="+mn-lt"/>
            </a:endParaRPr>
          </a:p>
        </p:txBody>
      </p:sp>
      <p:cxnSp>
        <p:nvCxnSpPr>
          <p:cNvPr id="12" name="19 Conector recto"/>
          <p:cNvCxnSpPr/>
          <p:nvPr/>
        </p:nvCxnSpPr>
        <p:spPr>
          <a:xfrm>
            <a:off x="7848600" y="1905000"/>
            <a:ext cx="0" cy="1851545"/>
          </a:xfrm>
          <a:prstGeom prst="line">
            <a:avLst/>
          </a:prstGeom>
          <a:ln w="19050" cmpd="sng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39 Conector recto"/>
          <p:cNvCxnSpPr/>
          <p:nvPr/>
        </p:nvCxnSpPr>
        <p:spPr>
          <a:xfrm>
            <a:off x="1143000" y="3733800"/>
            <a:ext cx="6705600" cy="0"/>
          </a:xfrm>
          <a:prstGeom prst="line">
            <a:avLst/>
          </a:prstGeom>
          <a:ln w="19050" cmpd="sng">
            <a:solidFill>
              <a:srgbClr val="5C5C5C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mbo 15"/>
          <p:cNvSpPr/>
          <p:nvPr/>
        </p:nvSpPr>
        <p:spPr>
          <a:xfrm>
            <a:off x="6467848" y="2002965"/>
            <a:ext cx="241751" cy="2393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400"/>
          </a:p>
        </p:txBody>
      </p:sp>
      <p:sp>
        <p:nvSpPr>
          <p:cNvPr id="17" name="15 CuadroTexto"/>
          <p:cNvSpPr txBox="1"/>
          <p:nvPr/>
        </p:nvSpPr>
        <p:spPr>
          <a:xfrm>
            <a:off x="1126307" y="2507473"/>
            <a:ext cx="2194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latin typeface="+mn-lt"/>
              </a:rPr>
              <a:t>Interface de Tanque de Eventos</a:t>
            </a:r>
            <a:endParaRPr lang="es-CO" sz="1400" b="1" dirty="0" smtClean="0">
              <a:latin typeface="+mn-lt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3903086" y="2630228"/>
            <a:ext cx="3945514" cy="265372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>
                <a:solidFill>
                  <a:schemeClr val="bg1"/>
                </a:solidFill>
              </a:rPr>
              <a:t>6</a:t>
            </a:r>
            <a:r>
              <a:rPr lang="es-EC" sz="1400" dirty="0" smtClean="0">
                <a:solidFill>
                  <a:schemeClr val="bg1"/>
                </a:solidFill>
              </a:rPr>
              <a:t> </a:t>
            </a:r>
            <a:r>
              <a:rPr lang="es-EC" sz="1400" dirty="0" smtClean="0">
                <a:solidFill>
                  <a:schemeClr val="bg1"/>
                </a:solidFill>
              </a:rPr>
              <a:t>meses</a:t>
            </a:r>
            <a:endParaRPr lang="es-EC" sz="1400" dirty="0">
              <a:solidFill>
                <a:schemeClr val="bg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800600" y="3276600"/>
            <a:ext cx="1828800" cy="32754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 smtClean="0">
                <a:solidFill>
                  <a:schemeClr val="bg1"/>
                </a:solidFill>
              </a:rPr>
              <a:t>3 meses</a:t>
            </a:r>
            <a:endParaRPr lang="es-EC" sz="1400" dirty="0">
              <a:solidFill>
                <a:schemeClr val="bg1"/>
              </a:solidFill>
            </a:endParaRPr>
          </a:p>
        </p:txBody>
      </p:sp>
      <p:sp>
        <p:nvSpPr>
          <p:cNvPr id="34" name="Rombo 33"/>
          <p:cNvSpPr/>
          <p:nvPr/>
        </p:nvSpPr>
        <p:spPr>
          <a:xfrm>
            <a:off x="533400" y="4495800"/>
            <a:ext cx="241751" cy="2393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400"/>
          </a:p>
        </p:txBody>
      </p:sp>
      <p:sp>
        <p:nvSpPr>
          <p:cNvPr id="35" name="CuadroTexto 34"/>
          <p:cNvSpPr txBox="1"/>
          <p:nvPr/>
        </p:nvSpPr>
        <p:spPr>
          <a:xfrm>
            <a:off x="838200" y="4419600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>
                <a:latin typeface="+mj-lt"/>
              </a:rPr>
              <a:t>Entregable 1:</a:t>
            </a:r>
            <a:endParaRPr lang="es-EC" dirty="0">
              <a:latin typeface="+mj-lt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2743200" y="4114800"/>
            <a:ext cx="510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latin typeface="+mn-lt"/>
              </a:rPr>
              <a:t>25 alertas </a:t>
            </a:r>
            <a:r>
              <a:rPr lang="es-EC" dirty="0">
                <a:latin typeface="+mn-lt"/>
              </a:rPr>
              <a:t>nuevas</a:t>
            </a:r>
            <a:endParaRPr lang="es-EC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err="1" smtClean="0">
                <a:latin typeface="+mn-lt"/>
              </a:rPr>
              <a:t>Push</a:t>
            </a:r>
            <a:r>
              <a:rPr lang="es-EC" dirty="0" smtClean="0">
                <a:latin typeface="+mn-lt"/>
              </a:rPr>
              <a:t> </a:t>
            </a:r>
            <a:r>
              <a:rPr lang="es-EC" dirty="0" err="1" smtClean="0">
                <a:latin typeface="+mn-lt"/>
              </a:rPr>
              <a:t>Notification</a:t>
            </a:r>
            <a:r>
              <a:rPr lang="es-EC" dirty="0" smtClean="0">
                <a:latin typeface="+mn-lt"/>
              </a:rPr>
              <a:t> + </a:t>
            </a:r>
            <a:r>
              <a:rPr lang="es-EC" dirty="0" err="1" smtClean="0">
                <a:latin typeface="+mn-lt"/>
              </a:rPr>
              <a:t>Whatsapp</a:t>
            </a:r>
            <a:endParaRPr lang="es-EC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latin typeface="+mn-lt"/>
              </a:rPr>
              <a:t>Buzón Digital en 24online y 24móvil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latin typeface="+mn-lt"/>
              </a:rPr>
              <a:t>NBA (Notificaciones contextuales)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latin typeface="+mn-lt"/>
              </a:rPr>
              <a:t>Plantillas unificadas + adjuntos</a:t>
            </a:r>
            <a:endParaRPr lang="es-EC" dirty="0">
              <a:latin typeface="+mn-lt"/>
            </a:endParaRPr>
          </a:p>
        </p:txBody>
      </p:sp>
      <p:sp>
        <p:nvSpPr>
          <p:cNvPr id="37" name="Flecha abajo 36"/>
          <p:cNvSpPr/>
          <p:nvPr/>
        </p:nvSpPr>
        <p:spPr>
          <a:xfrm>
            <a:off x="6477000" y="14478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CuadroTexto 37"/>
          <p:cNvSpPr txBox="1"/>
          <p:nvPr/>
        </p:nvSpPr>
        <p:spPr>
          <a:xfrm>
            <a:off x="6172200" y="1066800"/>
            <a:ext cx="947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600" dirty="0" err="1" smtClean="0">
                <a:latin typeface="+mn-lt"/>
              </a:rPr>
              <a:t>Go</a:t>
            </a:r>
            <a:r>
              <a:rPr lang="es-EC" sz="1600" dirty="0" smtClean="0">
                <a:latin typeface="+mn-lt"/>
              </a:rPr>
              <a:t> Live 1</a:t>
            </a:r>
            <a:endParaRPr lang="es-EC" sz="1600" dirty="0">
              <a:latin typeface="+mn-lt"/>
            </a:endParaRPr>
          </a:p>
        </p:txBody>
      </p:sp>
      <p:sp>
        <p:nvSpPr>
          <p:cNvPr id="40" name="Rombo 39"/>
          <p:cNvSpPr/>
          <p:nvPr/>
        </p:nvSpPr>
        <p:spPr>
          <a:xfrm>
            <a:off x="7696200" y="1981200"/>
            <a:ext cx="241751" cy="239333"/>
          </a:xfrm>
          <a:prstGeom prst="diamond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400"/>
          </a:p>
        </p:txBody>
      </p:sp>
      <p:sp>
        <p:nvSpPr>
          <p:cNvPr id="41" name="Flecha abajo 40"/>
          <p:cNvSpPr/>
          <p:nvPr/>
        </p:nvSpPr>
        <p:spPr>
          <a:xfrm>
            <a:off x="7696200" y="14478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CuadroTexto 41"/>
          <p:cNvSpPr txBox="1"/>
          <p:nvPr/>
        </p:nvSpPr>
        <p:spPr>
          <a:xfrm>
            <a:off x="7391400" y="1066800"/>
            <a:ext cx="947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600" dirty="0" err="1" smtClean="0">
                <a:latin typeface="+mn-lt"/>
              </a:rPr>
              <a:t>Go</a:t>
            </a:r>
            <a:r>
              <a:rPr lang="es-EC" sz="1600" dirty="0" smtClean="0">
                <a:latin typeface="+mn-lt"/>
              </a:rPr>
              <a:t> Live 2</a:t>
            </a:r>
            <a:endParaRPr lang="es-EC" sz="1600" dirty="0">
              <a:latin typeface="+mn-lt"/>
            </a:endParaRPr>
          </a:p>
        </p:txBody>
      </p:sp>
      <p:sp>
        <p:nvSpPr>
          <p:cNvPr id="43" name="Rombo 42"/>
          <p:cNvSpPr/>
          <p:nvPr/>
        </p:nvSpPr>
        <p:spPr>
          <a:xfrm>
            <a:off x="609600" y="6096000"/>
            <a:ext cx="241751" cy="239333"/>
          </a:xfrm>
          <a:prstGeom prst="diamond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400"/>
          </a:p>
        </p:txBody>
      </p:sp>
      <p:sp>
        <p:nvSpPr>
          <p:cNvPr id="44" name="CuadroTexto 43"/>
          <p:cNvSpPr txBox="1"/>
          <p:nvPr/>
        </p:nvSpPr>
        <p:spPr>
          <a:xfrm>
            <a:off x="914400" y="6019800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>
                <a:latin typeface="+mj-lt"/>
              </a:rPr>
              <a:t>Entregable 2:</a:t>
            </a:r>
            <a:endParaRPr lang="es-EC" dirty="0">
              <a:latin typeface="+mj-lt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743200" y="5683071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latin typeface="+mn-lt"/>
              </a:rPr>
              <a:t>Módulo de Suscripciones (personalización de clientes)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latin typeface="+mn-lt"/>
              </a:rPr>
              <a:t>Interacción con </a:t>
            </a:r>
            <a:r>
              <a:rPr lang="es-EC" dirty="0" err="1" smtClean="0">
                <a:latin typeface="+mn-lt"/>
              </a:rPr>
              <a:t>Chatbot</a:t>
            </a:r>
            <a:endParaRPr lang="es-EC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latin typeface="+mn-lt"/>
              </a:rPr>
              <a:t>Interacción con Entrust para nuevos métodos de autenticación.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63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19 Conector recto"/>
          <p:cNvCxnSpPr/>
          <p:nvPr/>
        </p:nvCxnSpPr>
        <p:spPr>
          <a:xfrm>
            <a:off x="6629400" y="1828800"/>
            <a:ext cx="0" cy="1851545"/>
          </a:xfrm>
          <a:prstGeom prst="line">
            <a:avLst/>
          </a:prstGeom>
          <a:ln w="19050" cmpd="sng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ángulo 38"/>
          <p:cNvSpPr/>
          <p:nvPr/>
        </p:nvSpPr>
        <p:spPr>
          <a:xfrm>
            <a:off x="6553200" y="1981200"/>
            <a:ext cx="1295400" cy="3048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 smtClean="0">
                <a:solidFill>
                  <a:schemeClr val="bg1"/>
                </a:solidFill>
              </a:rPr>
              <a:t>2 meses</a:t>
            </a:r>
            <a:endParaRPr lang="es-EC" sz="1400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162"/>
          </a:xfr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3200320" algn="l"/>
              </a:tabLst>
            </a:pPr>
            <a:r>
              <a:rPr lang="es-EC" sz="3200" dirty="0" smtClean="0">
                <a:solidFill>
                  <a:schemeClr val="bg1"/>
                </a:solidFill>
                <a:cs typeface="Calibri" pitchFamily="34" charset="0"/>
              </a:rPr>
              <a:t>Cronograma Escenario 2</a:t>
            </a:r>
            <a:endParaRPr lang="es-EC" sz="3200" dirty="0">
              <a:solidFill>
                <a:schemeClr val="bg1"/>
              </a:solidFill>
              <a:cs typeface="Calibri" pitchFamily="34" charset="0"/>
            </a:endParaRPr>
          </a:p>
        </p:txBody>
      </p:sp>
      <p:cxnSp>
        <p:nvCxnSpPr>
          <p:cNvPr id="6" name="22 Conector recto"/>
          <p:cNvCxnSpPr/>
          <p:nvPr/>
        </p:nvCxnSpPr>
        <p:spPr>
          <a:xfrm>
            <a:off x="1115826" y="2456625"/>
            <a:ext cx="6732774" cy="0"/>
          </a:xfrm>
          <a:prstGeom prst="line">
            <a:avLst/>
          </a:prstGeom>
          <a:ln w="19050" cmpd="sng">
            <a:solidFill>
              <a:srgbClr val="5C5C5C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39 Conector recto"/>
          <p:cNvCxnSpPr/>
          <p:nvPr/>
        </p:nvCxnSpPr>
        <p:spPr>
          <a:xfrm>
            <a:off x="1119192" y="3095629"/>
            <a:ext cx="6729408" cy="0"/>
          </a:xfrm>
          <a:prstGeom prst="line">
            <a:avLst/>
          </a:prstGeom>
          <a:ln w="19050" cmpd="sng">
            <a:solidFill>
              <a:srgbClr val="5C5C5C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19 Conector recto"/>
          <p:cNvCxnSpPr/>
          <p:nvPr/>
        </p:nvCxnSpPr>
        <p:spPr>
          <a:xfrm flipH="1">
            <a:off x="3903087" y="1882255"/>
            <a:ext cx="12152" cy="1851545"/>
          </a:xfrm>
          <a:prstGeom prst="line">
            <a:avLst/>
          </a:prstGeom>
          <a:ln w="19050" cmpd="sng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3906298" y="1990781"/>
            <a:ext cx="2698090" cy="277712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 smtClean="0">
                <a:solidFill>
                  <a:schemeClr val="bg1"/>
                </a:solidFill>
              </a:rPr>
              <a:t>4 </a:t>
            </a:r>
            <a:r>
              <a:rPr lang="es-EC" sz="1400" dirty="0" smtClean="0">
                <a:solidFill>
                  <a:schemeClr val="bg1"/>
                </a:solidFill>
              </a:rPr>
              <a:t>meses</a:t>
            </a:r>
            <a:endParaRPr lang="es-EC" sz="1400" dirty="0">
              <a:solidFill>
                <a:schemeClr val="bg1"/>
              </a:solidFill>
            </a:endParaRPr>
          </a:p>
        </p:txBody>
      </p:sp>
      <p:sp>
        <p:nvSpPr>
          <p:cNvPr id="10" name="15 CuadroTexto"/>
          <p:cNvSpPr txBox="1"/>
          <p:nvPr/>
        </p:nvSpPr>
        <p:spPr>
          <a:xfrm>
            <a:off x="1143000" y="1905000"/>
            <a:ext cx="2194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latin typeface="+mn-lt"/>
              </a:rPr>
              <a:t>Ejecución del Proyecto</a:t>
            </a:r>
            <a:endParaRPr lang="es-CO" sz="1400" b="1" dirty="0" smtClean="0">
              <a:latin typeface="+mn-lt"/>
            </a:endParaRPr>
          </a:p>
        </p:txBody>
      </p:sp>
      <p:sp>
        <p:nvSpPr>
          <p:cNvPr id="11" name="15 CuadroTexto"/>
          <p:cNvSpPr txBox="1"/>
          <p:nvPr/>
        </p:nvSpPr>
        <p:spPr>
          <a:xfrm>
            <a:off x="1115826" y="3253855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latin typeface="+mn-lt"/>
              </a:rPr>
              <a:t>Buzón Digital y nuevas alertas</a:t>
            </a:r>
            <a:endParaRPr lang="es-CO" sz="1400" b="1" dirty="0" smtClean="0">
              <a:latin typeface="+mn-lt"/>
            </a:endParaRPr>
          </a:p>
        </p:txBody>
      </p:sp>
      <p:cxnSp>
        <p:nvCxnSpPr>
          <p:cNvPr id="12" name="19 Conector recto"/>
          <p:cNvCxnSpPr/>
          <p:nvPr/>
        </p:nvCxnSpPr>
        <p:spPr>
          <a:xfrm>
            <a:off x="7848600" y="1905000"/>
            <a:ext cx="0" cy="1851545"/>
          </a:xfrm>
          <a:prstGeom prst="line">
            <a:avLst/>
          </a:prstGeom>
          <a:ln w="19050" cmpd="sng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39 Conector recto"/>
          <p:cNvCxnSpPr/>
          <p:nvPr/>
        </p:nvCxnSpPr>
        <p:spPr>
          <a:xfrm>
            <a:off x="1143000" y="3733800"/>
            <a:ext cx="6705600" cy="0"/>
          </a:xfrm>
          <a:prstGeom prst="line">
            <a:avLst/>
          </a:prstGeom>
          <a:ln w="19050" cmpd="sng">
            <a:solidFill>
              <a:srgbClr val="5C5C5C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mbo 15"/>
          <p:cNvSpPr/>
          <p:nvPr/>
        </p:nvSpPr>
        <p:spPr>
          <a:xfrm>
            <a:off x="6467848" y="2002965"/>
            <a:ext cx="241751" cy="2393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400"/>
          </a:p>
        </p:txBody>
      </p:sp>
      <p:sp>
        <p:nvSpPr>
          <p:cNvPr id="17" name="15 CuadroTexto"/>
          <p:cNvSpPr txBox="1"/>
          <p:nvPr/>
        </p:nvSpPr>
        <p:spPr>
          <a:xfrm>
            <a:off x="1126307" y="2507473"/>
            <a:ext cx="2194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latin typeface="+mn-lt"/>
              </a:rPr>
              <a:t>Interface de Tanque de Eventos</a:t>
            </a:r>
            <a:endParaRPr lang="es-CO" sz="1400" b="1" dirty="0" smtClean="0">
              <a:latin typeface="+mn-lt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3903086" y="2630228"/>
            <a:ext cx="3945514" cy="265372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>
                <a:solidFill>
                  <a:schemeClr val="bg1"/>
                </a:solidFill>
              </a:rPr>
              <a:t>6</a:t>
            </a:r>
            <a:r>
              <a:rPr lang="es-EC" sz="1400" dirty="0" smtClean="0">
                <a:solidFill>
                  <a:schemeClr val="bg1"/>
                </a:solidFill>
              </a:rPr>
              <a:t> </a:t>
            </a:r>
            <a:r>
              <a:rPr lang="es-EC" sz="1400" dirty="0" smtClean="0">
                <a:solidFill>
                  <a:schemeClr val="bg1"/>
                </a:solidFill>
              </a:rPr>
              <a:t>meses</a:t>
            </a:r>
            <a:endParaRPr lang="es-EC" sz="1400" dirty="0">
              <a:solidFill>
                <a:schemeClr val="bg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800600" y="3276600"/>
            <a:ext cx="1828800" cy="32754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 smtClean="0">
                <a:solidFill>
                  <a:schemeClr val="bg1"/>
                </a:solidFill>
              </a:rPr>
              <a:t>3 meses</a:t>
            </a:r>
            <a:endParaRPr lang="es-EC" sz="1400" dirty="0">
              <a:solidFill>
                <a:schemeClr val="bg1"/>
              </a:solidFill>
            </a:endParaRPr>
          </a:p>
        </p:txBody>
      </p:sp>
      <p:sp>
        <p:nvSpPr>
          <p:cNvPr id="34" name="Rombo 33"/>
          <p:cNvSpPr/>
          <p:nvPr/>
        </p:nvSpPr>
        <p:spPr>
          <a:xfrm>
            <a:off x="533400" y="4495800"/>
            <a:ext cx="241751" cy="2393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400"/>
          </a:p>
        </p:txBody>
      </p:sp>
      <p:sp>
        <p:nvSpPr>
          <p:cNvPr id="35" name="CuadroTexto 34"/>
          <p:cNvSpPr txBox="1"/>
          <p:nvPr/>
        </p:nvSpPr>
        <p:spPr>
          <a:xfrm>
            <a:off x="838200" y="4419600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>
                <a:latin typeface="+mj-lt"/>
              </a:rPr>
              <a:t>Entregable 1:</a:t>
            </a:r>
            <a:endParaRPr lang="es-EC" dirty="0">
              <a:latin typeface="+mj-lt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2743200" y="41148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latin typeface="+mn-lt"/>
              </a:rPr>
              <a:t>25 nuevas alertas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err="1" smtClean="0">
                <a:latin typeface="+mn-lt"/>
              </a:rPr>
              <a:t>Push</a:t>
            </a:r>
            <a:r>
              <a:rPr lang="es-EC" dirty="0" smtClean="0">
                <a:latin typeface="+mn-lt"/>
              </a:rPr>
              <a:t> </a:t>
            </a:r>
            <a:r>
              <a:rPr lang="es-EC" dirty="0" err="1" smtClean="0">
                <a:latin typeface="+mn-lt"/>
              </a:rPr>
              <a:t>Notification</a:t>
            </a:r>
            <a:r>
              <a:rPr lang="es-EC" dirty="0" smtClean="0">
                <a:latin typeface="+mn-lt"/>
              </a:rPr>
              <a:t> + </a:t>
            </a:r>
            <a:r>
              <a:rPr lang="es-EC" dirty="0" err="1" smtClean="0">
                <a:latin typeface="+mn-lt"/>
              </a:rPr>
              <a:t>Whatsapp</a:t>
            </a:r>
            <a:endParaRPr lang="es-EC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latin typeface="+mn-lt"/>
              </a:rPr>
              <a:t>Buzón Digital en 24online y 24móvil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latin typeface="+mn-lt"/>
              </a:rPr>
              <a:t>Plantillas unificadas + adjuntos</a:t>
            </a:r>
            <a:endParaRPr lang="es-EC" dirty="0">
              <a:latin typeface="+mn-lt"/>
            </a:endParaRPr>
          </a:p>
        </p:txBody>
      </p:sp>
      <p:sp>
        <p:nvSpPr>
          <p:cNvPr id="37" name="Flecha abajo 36"/>
          <p:cNvSpPr/>
          <p:nvPr/>
        </p:nvSpPr>
        <p:spPr>
          <a:xfrm>
            <a:off x="6477000" y="14478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CuadroTexto 37"/>
          <p:cNvSpPr txBox="1"/>
          <p:nvPr/>
        </p:nvSpPr>
        <p:spPr>
          <a:xfrm>
            <a:off x="6172200" y="1066800"/>
            <a:ext cx="947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600" dirty="0" err="1" smtClean="0">
                <a:latin typeface="+mn-lt"/>
              </a:rPr>
              <a:t>Go</a:t>
            </a:r>
            <a:r>
              <a:rPr lang="es-EC" sz="1600" dirty="0" smtClean="0">
                <a:latin typeface="+mn-lt"/>
              </a:rPr>
              <a:t> Live 1</a:t>
            </a:r>
            <a:endParaRPr lang="es-EC" sz="1600" dirty="0">
              <a:latin typeface="+mn-lt"/>
            </a:endParaRPr>
          </a:p>
        </p:txBody>
      </p:sp>
      <p:sp>
        <p:nvSpPr>
          <p:cNvPr id="40" name="Rombo 39"/>
          <p:cNvSpPr/>
          <p:nvPr/>
        </p:nvSpPr>
        <p:spPr>
          <a:xfrm>
            <a:off x="7696200" y="1981200"/>
            <a:ext cx="241751" cy="239333"/>
          </a:xfrm>
          <a:prstGeom prst="diamond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400"/>
          </a:p>
        </p:txBody>
      </p:sp>
      <p:sp>
        <p:nvSpPr>
          <p:cNvPr id="41" name="Flecha abajo 40"/>
          <p:cNvSpPr/>
          <p:nvPr/>
        </p:nvSpPr>
        <p:spPr>
          <a:xfrm>
            <a:off x="7696200" y="14478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CuadroTexto 41"/>
          <p:cNvSpPr txBox="1"/>
          <p:nvPr/>
        </p:nvSpPr>
        <p:spPr>
          <a:xfrm>
            <a:off x="7391400" y="1066800"/>
            <a:ext cx="947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600" dirty="0" err="1" smtClean="0">
                <a:latin typeface="+mn-lt"/>
              </a:rPr>
              <a:t>Go</a:t>
            </a:r>
            <a:r>
              <a:rPr lang="es-EC" sz="1600" dirty="0" smtClean="0">
                <a:latin typeface="+mn-lt"/>
              </a:rPr>
              <a:t> Live 2</a:t>
            </a:r>
            <a:endParaRPr lang="es-EC" sz="1600" dirty="0">
              <a:latin typeface="+mn-lt"/>
            </a:endParaRPr>
          </a:p>
        </p:txBody>
      </p:sp>
      <p:sp>
        <p:nvSpPr>
          <p:cNvPr id="43" name="Rombo 42"/>
          <p:cNvSpPr/>
          <p:nvPr/>
        </p:nvSpPr>
        <p:spPr>
          <a:xfrm>
            <a:off x="609600" y="5975529"/>
            <a:ext cx="241751" cy="239333"/>
          </a:xfrm>
          <a:prstGeom prst="diamond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400"/>
          </a:p>
        </p:txBody>
      </p:sp>
      <p:sp>
        <p:nvSpPr>
          <p:cNvPr id="44" name="CuadroTexto 43"/>
          <p:cNvSpPr txBox="1"/>
          <p:nvPr/>
        </p:nvSpPr>
        <p:spPr>
          <a:xfrm>
            <a:off x="914400" y="5899329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>
                <a:latin typeface="+mj-lt"/>
              </a:rPr>
              <a:t>Entregable 2:</a:t>
            </a:r>
            <a:endParaRPr lang="es-EC" dirty="0">
              <a:latin typeface="+mj-lt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743200" y="55626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latin typeface="+mn-lt"/>
              </a:rPr>
              <a:t>Módulo de Suscripciones (personalización de clientes)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latin typeface="+mn-lt"/>
              </a:rPr>
              <a:t>Interacción con </a:t>
            </a:r>
            <a:r>
              <a:rPr lang="es-EC" dirty="0" err="1" smtClean="0">
                <a:latin typeface="+mn-lt"/>
              </a:rPr>
              <a:t>Chatbot</a:t>
            </a:r>
            <a:endParaRPr lang="es-EC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latin typeface="+mn-lt"/>
              </a:rPr>
              <a:t>Interacción con Entrust para nuevos métodos de autenticación.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399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19 Conector recto"/>
          <p:cNvCxnSpPr/>
          <p:nvPr/>
        </p:nvCxnSpPr>
        <p:spPr>
          <a:xfrm>
            <a:off x="5662608" y="1933571"/>
            <a:ext cx="0" cy="1295400"/>
          </a:xfrm>
          <a:prstGeom prst="line">
            <a:avLst/>
          </a:prstGeom>
          <a:ln w="19050" cmpd="sng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162"/>
          </a:xfr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3200320" algn="l"/>
              </a:tabLst>
            </a:pPr>
            <a:r>
              <a:rPr lang="es-EC" sz="3200" dirty="0" smtClean="0">
                <a:solidFill>
                  <a:schemeClr val="bg1"/>
                </a:solidFill>
                <a:cs typeface="Calibri" pitchFamily="34" charset="0"/>
              </a:rPr>
              <a:t>Cronograma Escenario 3</a:t>
            </a:r>
            <a:endParaRPr lang="es-EC" sz="3200" dirty="0">
              <a:solidFill>
                <a:schemeClr val="bg1"/>
              </a:solidFill>
              <a:cs typeface="Calibri" pitchFamily="34" charset="0"/>
            </a:endParaRPr>
          </a:p>
        </p:txBody>
      </p:sp>
      <p:cxnSp>
        <p:nvCxnSpPr>
          <p:cNvPr id="6" name="22 Conector recto"/>
          <p:cNvCxnSpPr/>
          <p:nvPr/>
        </p:nvCxnSpPr>
        <p:spPr>
          <a:xfrm>
            <a:off x="1063434" y="2561396"/>
            <a:ext cx="6732774" cy="0"/>
          </a:xfrm>
          <a:prstGeom prst="line">
            <a:avLst/>
          </a:prstGeom>
          <a:ln w="19050" cmpd="sng">
            <a:solidFill>
              <a:srgbClr val="5C5C5C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39 Conector recto"/>
          <p:cNvCxnSpPr/>
          <p:nvPr/>
        </p:nvCxnSpPr>
        <p:spPr>
          <a:xfrm>
            <a:off x="1066800" y="3200400"/>
            <a:ext cx="6729408" cy="0"/>
          </a:xfrm>
          <a:prstGeom prst="line">
            <a:avLst/>
          </a:prstGeom>
          <a:ln w="19050" cmpd="sng">
            <a:solidFill>
              <a:srgbClr val="5C5C5C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19 Conector recto"/>
          <p:cNvCxnSpPr/>
          <p:nvPr/>
        </p:nvCxnSpPr>
        <p:spPr>
          <a:xfrm flipH="1">
            <a:off x="3854696" y="1987026"/>
            <a:ext cx="8151" cy="1241945"/>
          </a:xfrm>
          <a:prstGeom prst="line">
            <a:avLst/>
          </a:prstGeom>
          <a:ln w="19050" cmpd="sng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3853906" y="2085971"/>
            <a:ext cx="1808702" cy="287293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>
                <a:solidFill>
                  <a:schemeClr val="bg1"/>
                </a:solidFill>
              </a:rPr>
              <a:t>3</a:t>
            </a:r>
            <a:r>
              <a:rPr lang="es-EC" sz="1400" dirty="0" smtClean="0">
                <a:solidFill>
                  <a:schemeClr val="bg1"/>
                </a:solidFill>
              </a:rPr>
              <a:t> </a:t>
            </a:r>
            <a:r>
              <a:rPr lang="es-EC" sz="1400" dirty="0" smtClean="0">
                <a:solidFill>
                  <a:schemeClr val="bg1"/>
                </a:solidFill>
              </a:rPr>
              <a:t>meses</a:t>
            </a:r>
            <a:endParaRPr lang="es-EC" sz="1400" dirty="0">
              <a:solidFill>
                <a:schemeClr val="bg1"/>
              </a:solidFill>
            </a:endParaRPr>
          </a:p>
        </p:txBody>
      </p:sp>
      <p:sp>
        <p:nvSpPr>
          <p:cNvPr id="10" name="15 CuadroTexto"/>
          <p:cNvSpPr txBox="1"/>
          <p:nvPr/>
        </p:nvSpPr>
        <p:spPr>
          <a:xfrm>
            <a:off x="1066800" y="2057400"/>
            <a:ext cx="2194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latin typeface="+mn-lt"/>
              </a:rPr>
              <a:t>Nuevas notificaciones</a:t>
            </a:r>
            <a:endParaRPr lang="es-CO" sz="1400" b="1" dirty="0" smtClean="0">
              <a:latin typeface="+mn-lt"/>
            </a:endParaRPr>
          </a:p>
        </p:txBody>
      </p:sp>
      <p:cxnSp>
        <p:nvCxnSpPr>
          <p:cNvPr id="12" name="19 Conector recto"/>
          <p:cNvCxnSpPr/>
          <p:nvPr/>
        </p:nvCxnSpPr>
        <p:spPr>
          <a:xfrm>
            <a:off x="7796208" y="2009771"/>
            <a:ext cx="0" cy="1219200"/>
          </a:xfrm>
          <a:prstGeom prst="line">
            <a:avLst/>
          </a:prstGeom>
          <a:ln w="19050" cmpd="sng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mbo 15"/>
          <p:cNvSpPr/>
          <p:nvPr/>
        </p:nvSpPr>
        <p:spPr>
          <a:xfrm>
            <a:off x="5510208" y="2085971"/>
            <a:ext cx="241751" cy="2393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400"/>
          </a:p>
        </p:txBody>
      </p:sp>
      <p:sp>
        <p:nvSpPr>
          <p:cNvPr id="17" name="15 CuadroTexto"/>
          <p:cNvSpPr txBox="1"/>
          <p:nvPr/>
        </p:nvSpPr>
        <p:spPr>
          <a:xfrm>
            <a:off x="1073915" y="2612244"/>
            <a:ext cx="2194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latin typeface="+mn-lt"/>
              </a:rPr>
              <a:t>Reingeniería de </a:t>
            </a:r>
            <a:r>
              <a:rPr lang="es-CO" sz="1400" b="1" dirty="0" err="1" smtClean="0">
                <a:latin typeface="+mn-lt"/>
              </a:rPr>
              <a:t>Alert</a:t>
            </a:r>
            <a:r>
              <a:rPr lang="es-CO" sz="1400" b="1" dirty="0" smtClean="0">
                <a:latin typeface="+mn-lt"/>
              </a:rPr>
              <a:t> Manager</a:t>
            </a:r>
            <a:endParaRPr lang="es-CO" sz="1400" b="1" dirty="0" smtClean="0">
              <a:latin typeface="+mn-lt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3850694" y="2734999"/>
            <a:ext cx="3945514" cy="265372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>
                <a:solidFill>
                  <a:schemeClr val="bg1"/>
                </a:solidFill>
              </a:rPr>
              <a:t>7</a:t>
            </a:r>
            <a:r>
              <a:rPr lang="es-EC" sz="1400" dirty="0" smtClean="0">
                <a:solidFill>
                  <a:schemeClr val="bg1"/>
                </a:solidFill>
              </a:rPr>
              <a:t> </a:t>
            </a:r>
            <a:r>
              <a:rPr lang="es-EC" sz="1400" dirty="0" smtClean="0">
                <a:solidFill>
                  <a:schemeClr val="bg1"/>
                </a:solidFill>
              </a:rPr>
              <a:t>meses</a:t>
            </a:r>
            <a:endParaRPr lang="es-EC" sz="1400" dirty="0">
              <a:solidFill>
                <a:schemeClr val="bg1"/>
              </a:solidFill>
            </a:endParaRPr>
          </a:p>
        </p:txBody>
      </p:sp>
      <p:sp>
        <p:nvSpPr>
          <p:cNvPr id="34" name="Rombo 33"/>
          <p:cNvSpPr/>
          <p:nvPr/>
        </p:nvSpPr>
        <p:spPr>
          <a:xfrm>
            <a:off x="990600" y="3962400"/>
            <a:ext cx="241751" cy="2393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400"/>
          </a:p>
        </p:txBody>
      </p:sp>
      <p:sp>
        <p:nvSpPr>
          <p:cNvPr id="35" name="CuadroTexto 34"/>
          <p:cNvSpPr txBox="1"/>
          <p:nvPr/>
        </p:nvSpPr>
        <p:spPr>
          <a:xfrm>
            <a:off x="1295400" y="3886200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>
                <a:latin typeface="+mj-lt"/>
              </a:rPr>
              <a:t>Entregable 1:</a:t>
            </a:r>
            <a:endParaRPr lang="es-EC" dirty="0">
              <a:latin typeface="+mj-lt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3200400" y="3581400"/>
            <a:ext cx="510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latin typeface="+mn-lt"/>
              </a:rPr>
              <a:t>25 nuevas alertas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err="1" smtClean="0">
                <a:latin typeface="+mn-lt"/>
              </a:rPr>
              <a:t>Push</a:t>
            </a:r>
            <a:r>
              <a:rPr lang="es-EC" dirty="0" smtClean="0">
                <a:latin typeface="+mn-lt"/>
              </a:rPr>
              <a:t> </a:t>
            </a:r>
            <a:r>
              <a:rPr lang="es-EC" dirty="0" err="1" smtClean="0">
                <a:latin typeface="+mn-lt"/>
              </a:rPr>
              <a:t>Notification</a:t>
            </a:r>
            <a:r>
              <a:rPr lang="es-EC" dirty="0" smtClean="0">
                <a:latin typeface="+mn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latin typeface="+mn-lt"/>
              </a:rPr>
              <a:t>Buzón Digital en 24online y 24móvil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latin typeface="+mn-lt"/>
              </a:rPr>
              <a:t>Texto </a:t>
            </a:r>
            <a:r>
              <a:rPr lang="es-EC" dirty="0">
                <a:latin typeface="+mn-lt"/>
              </a:rPr>
              <a:t>enriquecido y adjuntos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 smtClean="0">
              <a:latin typeface="+mn-lt"/>
            </a:endParaRPr>
          </a:p>
        </p:txBody>
      </p:sp>
      <p:sp>
        <p:nvSpPr>
          <p:cNvPr id="37" name="Flecha abajo 36"/>
          <p:cNvSpPr/>
          <p:nvPr/>
        </p:nvSpPr>
        <p:spPr>
          <a:xfrm>
            <a:off x="5510208" y="1552571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CuadroTexto 37"/>
          <p:cNvSpPr txBox="1"/>
          <p:nvPr/>
        </p:nvSpPr>
        <p:spPr>
          <a:xfrm>
            <a:off x="5205408" y="1171571"/>
            <a:ext cx="947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600" dirty="0" err="1" smtClean="0">
                <a:latin typeface="+mn-lt"/>
              </a:rPr>
              <a:t>Go</a:t>
            </a:r>
            <a:r>
              <a:rPr lang="es-EC" sz="1600" dirty="0" smtClean="0">
                <a:latin typeface="+mn-lt"/>
              </a:rPr>
              <a:t> Live 1</a:t>
            </a:r>
            <a:endParaRPr lang="es-EC" sz="1600" dirty="0">
              <a:latin typeface="+mn-lt"/>
            </a:endParaRPr>
          </a:p>
        </p:txBody>
      </p:sp>
      <p:sp>
        <p:nvSpPr>
          <p:cNvPr id="41" name="Flecha abajo 40"/>
          <p:cNvSpPr/>
          <p:nvPr/>
        </p:nvSpPr>
        <p:spPr>
          <a:xfrm>
            <a:off x="7643808" y="1552571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CuadroTexto 41"/>
          <p:cNvSpPr txBox="1"/>
          <p:nvPr/>
        </p:nvSpPr>
        <p:spPr>
          <a:xfrm>
            <a:off x="7339008" y="1171571"/>
            <a:ext cx="947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600" dirty="0" err="1" smtClean="0">
                <a:latin typeface="+mn-lt"/>
              </a:rPr>
              <a:t>Go</a:t>
            </a:r>
            <a:r>
              <a:rPr lang="es-EC" sz="1600" dirty="0" smtClean="0">
                <a:latin typeface="+mn-lt"/>
              </a:rPr>
              <a:t> Live 2</a:t>
            </a:r>
            <a:endParaRPr lang="es-EC" sz="1600" dirty="0">
              <a:latin typeface="+mn-lt"/>
            </a:endParaRPr>
          </a:p>
        </p:txBody>
      </p:sp>
      <p:sp>
        <p:nvSpPr>
          <p:cNvPr id="43" name="Rombo 42"/>
          <p:cNvSpPr/>
          <p:nvPr/>
        </p:nvSpPr>
        <p:spPr>
          <a:xfrm>
            <a:off x="990600" y="5410200"/>
            <a:ext cx="241751" cy="239333"/>
          </a:xfrm>
          <a:prstGeom prst="diamond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400"/>
          </a:p>
        </p:txBody>
      </p:sp>
      <p:sp>
        <p:nvSpPr>
          <p:cNvPr id="44" name="CuadroTexto 43"/>
          <p:cNvSpPr txBox="1"/>
          <p:nvPr/>
        </p:nvSpPr>
        <p:spPr>
          <a:xfrm>
            <a:off x="1295400" y="5334000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>
                <a:latin typeface="+mj-lt"/>
              </a:rPr>
              <a:t>Entregable 2:</a:t>
            </a:r>
            <a:endParaRPr lang="es-EC" dirty="0">
              <a:latin typeface="+mj-lt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3200400" y="51054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latin typeface="+mn-lt"/>
              </a:rPr>
              <a:t>Nuevo </a:t>
            </a:r>
            <a:r>
              <a:rPr lang="es-EC" dirty="0" err="1" smtClean="0">
                <a:latin typeface="+mn-lt"/>
              </a:rPr>
              <a:t>Alert</a:t>
            </a:r>
            <a:r>
              <a:rPr lang="es-EC" dirty="0" smtClean="0">
                <a:latin typeface="+mn-lt"/>
              </a:rPr>
              <a:t> </a:t>
            </a:r>
            <a:r>
              <a:rPr lang="es-EC" dirty="0" err="1" smtClean="0">
                <a:latin typeface="+mn-lt"/>
              </a:rPr>
              <a:t>Mananger</a:t>
            </a:r>
            <a:endParaRPr lang="es-EC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latin typeface="+mn-lt"/>
              </a:rPr>
              <a:t>Incorporación de nuevas alertas parametrizables.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>
              <a:latin typeface="+mn-lt"/>
            </a:endParaRPr>
          </a:p>
        </p:txBody>
      </p:sp>
      <p:sp>
        <p:nvSpPr>
          <p:cNvPr id="33" name="Rombo 32"/>
          <p:cNvSpPr/>
          <p:nvPr/>
        </p:nvSpPr>
        <p:spPr>
          <a:xfrm>
            <a:off x="7643808" y="2771771"/>
            <a:ext cx="241751" cy="239333"/>
          </a:xfrm>
          <a:prstGeom prst="diamond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400"/>
          </a:p>
        </p:txBody>
      </p:sp>
    </p:spTree>
    <p:extLst>
      <p:ext uri="{BB962C8B-B14F-4D97-AF65-F5344CB8AC3E}">
        <p14:creationId xmlns:p14="http://schemas.microsoft.com/office/powerpoint/2010/main" val="33561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162"/>
          </a:xfr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3200320" algn="l"/>
              </a:tabLst>
            </a:pPr>
            <a:r>
              <a:rPr lang="es-EC" sz="3200" dirty="0" smtClean="0">
                <a:solidFill>
                  <a:schemeClr val="bg1"/>
                </a:solidFill>
                <a:cs typeface="Calibri" pitchFamily="34" charset="0"/>
              </a:rPr>
              <a:t>Escenario # 3</a:t>
            </a:r>
            <a:endParaRPr lang="es-EC" sz="3200" dirty="0">
              <a:solidFill>
                <a:schemeClr val="bg1"/>
              </a:solidFill>
              <a:cs typeface="Calibri" pitchFamily="34" charset="0"/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64980972"/>
              </p:ext>
            </p:extLst>
          </p:nvPr>
        </p:nvGraphicFramePr>
        <p:xfrm>
          <a:off x="457200" y="1397000"/>
          <a:ext cx="8153400" cy="111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ctángulo redondeado 19"/>
          <p:cNvSpPr/>
          <p:nvPr/>
        </p:nvSpPr>
        <p:spPr>
          <a:xfrm>
            <a:off x="1981200" y="3810000"/>
            <a:ext cx="5334000" cy="2133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b="1" dirty="0" smtClean="0"/>
              <a:t>PRESUPUESTO</a:t>
            </a:r>
          </a:p>
          <a:p>
            <a:pPr algn="ctr"/>
            <a:endParaRPr lang="es-EC" sz="600" b="1" dirty="0" smtClean="0"/>
          </a:p>
          <a:p>
            <a:r>
              <a:rPr lang="es-EC" dirty="0" smtClean="0"/>
              <a:t>Desarrollo HITO 1 	</a:t>
            </a:r>
            <a:r>
              <a:rPr lang="es-EC" dirty="0" smtClean="0">
                <a:sym typeface="Wingdings" panose="05000000000000000000" pitchFamily="2" charset="2"/>
              </a:rPr>
              <a:t> $  14,784</a:t>
            </a:r>
          </a:p>
          <a:p>
            <a:r>
              <a:rPr lang="es-EC" dirty="0" smtClean="0">
                <a:sym typeface="Wingdings" panose="05000000000000000000" pitchFamily="2" charset="2"/>
              </a:rPr>
              <a:t>Desarrollo HITO 2 	 </a:t>
            </a:r>
            <a:r>
              <a:rPr lang="es-EC" dirty="0">
                <a:sym typeface="Wingdings" panose="05000000000000000000" pitchFamily="2" charset="2"/>
              </a:rPr>
              <a:t>$</a:t>
            </a:r>
            <a:r>
              <a:rPr lang="es-EC" dirty="0" smtClean="0">
                <a:sym typeface="Wingdings" panose="05000000000000000000" pitchFamily="2" charset="2"/>
              </a:rPr>
              <a:t>119,246</a:t>
            </a:r>
          </a:p>
          <a:p>
            <a:r>
              <a:rPr lang="es-EC" dirty="0" smtClean="0">
                <a:sym typeface="Wingdings" panose="05000000000000000000" pitchFamily="2" charset="2"/>
              </a:rPr>
              <a:t>HW &amp; SW	               	 $  19,000</a:t>
            </a:r>
          </a:p>
          <a:p>
            <a:r>
              <a:rPr lang="es-EC" dirty="0" smtClean="0">
                <a:sym typeface="Wingdings" panose="05000000000000000000" pitchFamily="2" charset="2"/>
              </a:rPr>
              <a:t>Notificaciones </a:t>
            </a:r>
            <a:r>
              <a:rPr lang="es-EC" dirty="0" err="1" smtClean="0">
                <a:sym typeface="Wingdings" panose="05000000000000000000" pitchFamily="2" charset="2"/>
              </a:rPr>
              <a:t>Push</a:t>
            </a:r>
            <a:r>
              <a:rPr lang="es-EC" dirty="0" smtClean="0">
                <a:sym typeface="Wingdings" panose="05000000000000000000" pitchFamily="2" charset="2"/>
              </a:rPr>
              <a:t> </a:t>
            </a:r>
            <a:r>
              <a:rPr lang="es-EC" dirty="0">
                <a:sym typeface="Wingdings" panose="05000000000000000000" pitchFamily="2" charset="2"/>
              </a:rPr>
              <a:t> </a:t>
            </a:r>
            <a:r>
              <a:rPr lang="es-EC" dirty="0" smtClean="0">
                <a:sym typeface="Wingdings" panose="05000000000000000000" pitchFamily="2" charset="2"/>
              </a:rPr>
              <a:t>$     ---</a:t>
            </a:r>
            <a:endParaRPr lang="es-EC" dirty="0">
              <a:sym typeface="Wingdings" panose="05000000000000000000" pitchFamily="2" charset="2"/>
            </a:endParaRPr>
          </a:p>
          <a:p>
            <a:r>
              <a:rPr lang="es-EC" b="1" dirty="0" smtClean="0"/>
              <a:t>TOTAL		</a:t>
            </a:r>
            <a:r>
              <a:rPr lang="es-EC" b="1" dirty="0">
                <a:sym typeface="Wingdings" panose="05000000000000000000" pitchFamily="2" charset="2"/>
              </a:rPr>
              <a:t> </a:t>
            </a:r>
            <a:r>
              <a:rPr lang="es-EC" dirty="0">
                <a:sym typeface="Wingdings" panose="05000000000000000000" pitchFamily="2" charset="2"/>
              </a:rPr>
              <a:t> </a:t>
            </a:r>
            <a:r>
              <a:rPr lang="es-EC" dirty="0" smtClean="0">
                <a:sym typeface="Wingdings" panose="05000000000000000000" pitchFamily="2" charset="2"/>
              </a:rPr>
              <a:t>$153,030</a:t>
            </a:r>
            <a:endParaRPr lang="es-EC" dirty="0">
              <a:sym typeface="Wingdings" panose="05000000000000000000" pitchFamily="2" charset="2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533400" y="2743200"/>
            <a:ext cx="6705600" cy="735874"/>
            <a:chOff x="533400" y="2921726"/>
            <a:chExt cx="6705600" cy="735874"/>
          </a:xfrm>
        </p:grpSpPr>
        <p:sp>
          <p:nvSpPr>
            <p:cNvPr id="9" name="Pentágono 8"/>
            <p:cNvSpPr/>
            <p:nvPr/>
          </p:nvSpPr>
          <p:spPr>
            <a:xfrm>
              <a:off x="542834" y="3276601"/>
              <a:ext cx="2809966" cy="1524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200" dirty="0" smtClean="0"/>
                <a:t>HITO 1</a:t>
              </a:r>
              <a:endParaRPr lang="es-EC" sz="1200" dirty="0"/>
            </a:p>
          </p:txBody>
        </p:sp>
        <p:sp>
          <p:nvSpPr>
            <p:cNvPr id="18" name="Pentágono 17"/>
            <p:cNvSpPr/>
            <p:nvPr/>
          </p:nvSpPr>
          <p:spPr>
            <a:xfrm>
              <a:off x="533400" y="3505200"/>
              <a:ext cx="6705600" cy="152400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200" dirty="0" smtClean="0"/>
                <a:t>HITO 2</a:t>
              </a:r>
              <a:endParaRPr lang="es-EC" sz="1200" dirty="0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3400" y="2921726"/>
              <a:ext cx="6696001" cy="2794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96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162"/>
          </a:xfr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3200320" algn="l"/>
              </a:tabLst>
            </a:pPr>
            <a:r>
              <a:rPr lang="es-EC" sz="3200" dirty="0" smtClean="0">
                <a:solidFill>
                  <a:schemeClr val="bg1"/>
                </a:solidFill>
                <a:cs typeface="Calibri" pitchFamily="34" charset="0"/>
              </a:rPr>
              <a:t>Alcance del Proyecto</a:t>
            </a:r>
            <a:endParaRPr lang="es-EC" sz="320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 bwMode="auto">
          <a:xfrm>
            <a:off x="422366" y="12954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s-EC" sz="1800" dirty="0" smtClean="0"/>
              <a:t>Crear una </a:t>
            </a:r>
            <a:r>
              <a:rPr lang="es-EC" sz="1800" b="1" dirty="0" smtClean="0"/>
              <a:t>interfaz</a:t>
            </a:r>
            <a:r>
              <a:rPr lang="es-EC" sz="1800" dirty="0" smtClean="0"/>
              <a:t> entre los canales y un “tanque de eventos” que permita a la nueva plataforma incorporar nuevas notificaciones sin necesidad de recurrir a desarrollos adicionales. </a:t>
            </a:r>
          </a:p>
          <a:p>
            <a:pPr>
              <a:buFont typeface="+mj-lt"/>
              <a:buAutoNum type="arabicPeriod"/>
            </a:pPr>
            <a:r>
              <a:rPr lang="es-EC" sz="1800" dirty="0" smtClean="0"/>
              <a:t>Implementar una plataforma </a:t>
            </a:r>
            <a:r>
              <a:rPr lang="es-EC" sz="1800" b="1" dirty="0" smtClean="0"/>
              <a:t>centralizada</a:t>
            </a:r>
            <a:r>
              <a:rPr lang="es-EC" sz="1800" dirty="0" smtClean="0"/>
              <a:t> que maneje de manera estándar (tratamiento, formato, </a:t>
            </a:r>
            <a:r>
              <a:rPr lang="es-EC" sz="1800" dirty="0" err="1" smtClean="0"/>
              <a:t>etc</a:t>
            </a:r>
            <a:r>
              <a:rPr lang="es-EC" sz="1800" dirty="0" smtClean="0"/>
              <a:t>) las notificaciones del banco y que permita adjuntar elementos de diferentes tipos a las mismas.</a:t>
            </a:r>
          </a:p>
          <a:p>
            <a:pPr>
              <a:buFont typeface="+mj-lt"/>
              <a:buAutoNum type="arabicPeriod"/>
            </a:pPr>
            <a:r>
              <a:rPr lang="es-EC" sz="1800" dirty="0" smtClean="0"/>
              <a:t>Adicionar medios de </a:t>
            </a:r>
            <a:r>
              <a:rPr lang="es-EC" sz="1800" b="1" dirty="0" smtClean="0"/>
              <a:t>contacto</a:t>
            </a:r>
            <a:r>
              <a:rPr lang="es-EC" sz="1800" dirty="0" smtClean="0"/>
              <a:t>, tales como </a:t>
            </a:r>
            <a:r>
              <a:rPr lang="es-EC" sz="1800" dirty="0" err="1" smtClean="0"/>
              <a:t>push</a:t>
            </a:r>
            <a:r>
              <a:rPr lang="es-EC" sz="1800" dirty="0" smtClean="0"/>
              <a:t>, </a:t>
            </a:r>
            <a:r>
              <a:rPr lang="es-EC" sz="1800" dirty="0" err="1" smtClean="0"/>
              <a:t>whatsapp</a:t>
            </a:r>
            <a:r>
              <a:rPr lang="es-EC" sz="1800" dirty="0" smtClean="0"/>
              <a:t>, mail, que permitan al banco optimizar los gastos de envío de notificaciones por </a:t>
            </a:r>
            <a:r>
              <a:rPr lang="es-EC" sz="1800" dirty="0" err="1" smtClean="0"/>
              <a:t>sms</a:t>
            </a:r>
            <a:r>
              <a:rPr lang="es-EC" sz="1800" dirty="0" smtClean="0"/>
              <a:t>. </a:t>
            </a:r>
          </a:p>
          <a:p>
            <a:pPr>
              <a:buFont typeface="+mj-lt"/>
              <a:buAutoNum type="arabicPeriod"/>
            </a:pPr>
            <a:r>
              <a:rPr lang="es-EC" sz="1800" dirty="0" smtClean="0"/>
              <a:t>Mejorar la </a:t>
            </a:r>
            <a:r>
              <a:rPr lang="es-EC" sz="1800" b="1" dirty="0" smtClean="0"/>
              <a:t>oferta</a:t>
            </a:r>
            <a:r>
              <a:rPr lang="es-EC" sz="1800" dirty="0" smtClean="0"/>
              <a:t> de nuestro servicio avisos24 incrementando más notificaciones  que incluyan características de comunicación </a:t>
            </a:r>
            <a:r>
              <a:rPr lang="es-EC" sz="1800" dirty="0" err="1" smtClean="0"/>
              <a:t>bi</a:t>
            </a:r>
            <a:r>
              <a:rPr lang="es-EC" sz="1800" dirty="0" smtClean="0"/>
              <a:t>-direccional y que generen valor hacia nuestros clientes</a:t>
            </a:r>
          </a:p>
          <a:p>
            <a:pPr>
              <a:buFont typeface="+mj-lt"/>
              <a:buAutoNum type="arabicPeriod"/>
            </a:pPr>
            <a:r>
              <a:rPr lang="es-EC" sz="1800" dirty="0" smtClean="0"/>
              <a:t>Crear un </a:t>
            </a:r>
            <a:r>
              <a:rPr lang="es-EC" sz="1800" b="1" dirty="0" smtClean="0"/>
              <a:t>buzón digital </a:t>
            </a:r>
            <a:r>
              <a:rPr lang="es-EC" sz="1800" dirty="0" smtClean="0"/>
              <a:t>de comunicaciones centralizadas en nuestros canales principales (24online y 24móvil). </a:t>
            </a:r>
          </a:p>
          <a:p>
            <a:pPr>
              <a:buFont typeface="+mj-lt"/>
              <a:buAutoNum type="arabicPeriod"/>
            </a:pPr>
            <a:r>
              <a:rPr lang="es-EC" sz="1800" dirty="0" smtClean="0"/>
              <a:t>Solucionar el envío masivo de correos electrónicos de </a:t>
            </a:r>
            <a:r>
              <a:rPr lang="es-EC" sz="1800" b="1" dirty="0" smtClean="0"/>
              <a:t>mercadeo</a:t>
            </a:r>
            <a:r>
              <a:rPr lang="es-EC" sz="1800" dirty="0" smtClean="0"/>
              <a:t>, con una solución que permita generar </a:t>
            </a:r>
            <a:r>
              <a:rPr lang="es-EC" sz="1800" dirty="0" err="1" smtClean="0"/>
              <a:t>landing</a:t>
            </a:r>
            <a:r>
              <a:rPr lang="es-EC" sz="1800" dirty="0" smtClean="0"/>
              <a:t> </a:t>
            </a:r>
            <a:r>
              <a:rPr lang="es-EC" sz="1800" dirty="0" err="1" smtClean="0"/>
              <a:t>pages</a:t>
            </a:r>
            <a:r>
              <a:rPr lang="es-EC" sz="1800" dirty="0" smtClean="0"/>
              <a:t>, flujos, validación de entrega, etc. </a:t>
            </a:r>
          </a:p>
          <a:p>
            <a:pPr>
              <a:buFont typeface="+mj-lt"/>
              <a:buAutoNum type="arabicPeriod"/>
            </a:pPr>
            <a:r>
              <a:rPr lang="es-EC" sz="1800" i="1" dirty="0" smtClean="0"/>
              <a:t>Generar contenido </a:t>
            </a:r>
            <a:r>
              <a:rPr lang="es-EC" sz="1800" b="1" i="1" dirty="0" smtClean="0"/>
              <a:t>contextual</a:t>
            </a:r>
            <a:r>
              <a:rPr lang="es-EC" sz="1800" i="1" dirty="0" smtClean="0"/>
              <a:t> a los clientes (</a:t>
            </a:r>
            <a:r>
              <a:rPr lang="es-EC" sz="1800" i="1" dirty="0" err="1" smtClean="0"/>
              <a:t>Next</a:t>
            </a:r>
            <a:r>
              <a:rPr lang="es-EC" sz="1800" i="1" dirty="0" smtClean="0"/>
              <a:t> </a:t>
            </a:r>
            <a:r>
              <a:rPr lang="es-EC" sz="1800" i="1" dirty="0" err="1" smtClean="0"/>
              <a:t>Best</a:t>
            </a:r>
            <a:r>
              <a:rPr lang="es-EC" sz="1800" i="1" dirty="0" smtClean="0"/>
              <a:t> </a:t>
            </a:r>
            <a:r>
              <a:rPr lang="es-EC" sz="1800" i="1" dirty="0" err="1" smtClean="0"/>
              <a:t>Action</a:t>
            </a:r>
            <a:r>
              <a:rPr lang="es-EC" sz="1800" i="1" dirty="0" smtClean="0"/>
              <a:t>) NBA generando valor en las notificaciones (innovación). </a:t>
            </a:r>
          </a:p>
          <a:p>
            <a:endParaRPr lang="es-EC" sz="1800" dirty="0" smtClean="0"/>
          </a:p>
          <a:p>
            <a:endParaRPr lang="es-EC" sz="1800" dirty="0" smtClean="0"/>
          </a:p>
          <a:p>
            <a:endParaRPr lang="es-EC" sz="1800" dirty="0" smtClean="0"/>
          </a:p>
          <a:p>
            <a:endParaRPr lang="es-EC" sz="1800" dirty="0" smtClean="0"/>
          </a:p>
          <a:p>
            <a:pPr marL="0" indent="0">
              <a:buFont typeface="Arial" charset="0"/>
              <a:buNone/>
            </a:pPr>
            <a:endParaRPr lang="es-EC" sz="1800" dirty="0" smtClean="0"/>
          </a:p>
          <a:p>
            <a:pPr marL="0" indent="0">
              <a:buFont typeface="Arial" charset="0"/>
              <a:buNone/>
            </a:pPr>
            <a:endParaRPr lang="es-EC" sz="1800" dirty="0" smtClean="0"/>
          </a:p>
        </p:txBody>
      </p:sp>
    </p:spTree>
    <p:extLst>
      <p:ext uri="{BB962C8B-B14F-4D97-AF65-F5344CB8AC3E}">
        <p14:creationId xmlns:p14="http://schemas.microsoft.com/office/powerpoint/2010/main" val="34416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162"/>
          </a:xfr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3200320" algn="l"/>
              </a:tabLst>
            </a:pPr>
            <a:r>
              <a:rPr lang="es-EC" sz="3200" dirty="0" smtClean="0">
                <a:solidFill>
                  <a:schemeClr val="bg1"/>
                </a:solidFill>
                <a:cs typeface="Calibri" pitchFamily="34" charset="0"/>
              </a:rPr>
              <a:t>Entregables por Fases</a:t>
            </a:r>
            <a:endParaRPr lang="es-EC" sz="320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57200" y="13716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600" b="1" dirty="0" smtClean="0">
                <a:latin typeface="+mj-lt"/>
              </a:rPr>
              <a:t>Entregable 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1600" dirty="0" smtClean="0">
                <a:latin typeface="+mj-lt"/>
              </a:rPr>
              <a:t>Tanque de Eventos centralizado, lo que permitirá generar nuevas notificaciones en X días.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1600" dirty="0" smtClean="0">
                <a:latin typeface="+mj-lt"/>
              </a:rPr>
              <a:t>Formatos de notificaciones unificados y centralizados (eliminar duplicidad, formatos distintos).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1600" dirty="0" smtClean="0">
                <a:latin typeface="+mj-lt"/>
              </a:rPr>
              <a:t>Envío de mails con archivos adjuntos.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1600" dirty="0" smtClean="0">
                <a:latin typeface="+mj-lt"/>
              </a:rPr>
              <a:t>Interacción vía SMS en 2 vías.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1600" dirty="0" smtClean="0">
                <a:latin typeface="+mj-lt"/>
              </a:rPr>
              <a:t>25+ nuevas notificaciones suscritas para clientes de avisos 24.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1600" dirty="0" smtClean="0">
                <a:latin typeface="+mj-lt"/>
              </a:rPr>
              <a:t>Envío de notificaciones vía PUSH a la APP del Banco (ahorro de costos).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1600" dirty="0" smtClean="0">
                <a:latin typeface="+mj-lt"/>
              </a:rPr>
              <a:t>Buzón digital en el 24online y 24móvil.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1600" dirty="0" smtClean="0">
                <a:latin typeface="+mj-lt"/>
              </a:rPr>
              <a:t>Suscripción desde 24online y 24móvil.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1600" dirty="0">
                <a:latin typeface="+mn-lt"/>
              </a:rPr>
              <a:t>Notificaciones basadas en eventos, contextual (NBA</a:t>
            </a:r>
            <a:r>
              <a:rPr lang="es-EC" sz="1600" dirty="0" smtClean="0">
                <a:latin typeface="+mn-lt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600" b="1" dirty="0" smtClean="0">
                <a:latin typeface="+mj-lt"/>
              </a:rPr>
              <a:t>Entregable 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1600" dirty="0" smtClean="0">
                <a:latin typeface="+mj-lt"/>
              </a:rPr>
              <a:t>Interacción con CHATBOT.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1600" dirty="0" smtClean="0">
                <a:latin typeface="+mj-lt"/>
              </a:rPr>
              <a:t>Plataforma de envío de publicidad masiva y personalizada.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C" sz="16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C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76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8465"/>
          </a:xfr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3200320" algn="l"/>
              </a:tabLst>
            </a:pPr>
            <a:r>
              <a:rPr lang="es-EC" sz="3200" dirty="0" smtClean="0">
                <a:solidFill>
                  <a:schemeClr val="bg1"/>
                </a:solidFill>
                <a:cs typeface="Calibri" pitchFamily="34" charset="0"/>
              </a:rPr>
              <a:t>Antecedentes</a:t>
            </a:r>
            <a:endParaRPr lang="es-EC" sz="320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s-EC" sz="1700" dirty="0" smtClean="0"/>
              <a:t>El </a:t>
            </a:r>
            <a:r>
              <a:rPr lang="es-EC" sz="1700" dirty="0" err="1" smtClean="0"/>
              <a:t>Alert</a:t>
            </a:r>
            <a:r>
              <a:rPr lang="es-EC" sz="1700" dirty="0" smtClean="0"/>
              <a:t> Manager es una plataforma de desarrollo propio que ha llegado a su límite de vida útil. Está en producción desde el año 2006.</a:t>
            </a:r>
          </a:p>
          <a:p>
            <a:endParaRPr lang="es-EC" sz="1700" dirty="0" smtClean="0"/>
          </a:p>
          <a:p>
            <a:r>
              <a:rPr lang="es-EC" sz="1700" dirty="0" smtClean="0"/>
              <a:t>El desarrollo de las notificaciones está distribuido en cada canal, por lo que  dificulta la incorporación de nuevas notificaciones y el manejo estandarizado de sus formatos. </a:t>
            </a:r>
          </a:p>
          <a:p>
            <a:endParaRPr lang="es-EC" sz="1700" dirty="0"/>
          </a:p>
          <a:p>
            <a:r>
              <a:rPr lang="es-EC" sz="1700" dirty="0" smtClean="0"/>
              <a:t>Debido a la regulación que obliga a notificar ciertas transacciones, se disminuyó la cantidad de notificaciones suscritas. Actualmente hay más de 180 tipos de notificaciones</a:t>
            </a:r>
            <a:r>
              <a:rPr lang="es-EC" sz="1700" dirty="0"/>
              <a:t> </a:t>
            </a:r>
            <a:r>
              <a:rPr lang="es-EC" sz="1700" dirty="0" smtClean="0"/>
              <a:t>entre suscritas y no suscritas. </a:t>
            </a:r>
          </a:p>
          <a:p>
            <a:endParaRPr lang="es-EC" sz="1700" dirty="0"/>
          </a:p>
          <a:p>
            <a:r>
              <a:rPr lang="es-EC" sz="1700" dirty="0" smtClean="0"/>
              <a:t>Actualmente hay 111k clientes suscritos al servicio y se envían 13MM de notificaciones al mes (entre </a:t>
            </a:r>
            <a:r>
              <a:rPr lang="es-EC" sz="1700" dirty="0" err="1" smtClean="0"/>
              <a:t>sms</a:t>
            </a:r>
            <a:r>
              <a:rPr lang="es-EC" sz="1700" dirty="0" smtClean="0"/>
              <a:t> y mail) y adicionalmente se envían </a:t>
            </a:r>
            <a:r>
              <a:rPr lang="es-EC" sz="1700" u="sng" dirty="0" smtClean="0"/>
              <a:t>1.3 MM de correos de campañas. </a:t>
            </a:r>
          </a:p>
          <a:p>
            <a:endParaRPr lang="es-EC" sz="1700" dirty="0"/>
          </a:p>
          <a:p>
            <a:r>
              <a:rPr lang="es-EC" sz="1700" dirty="0" smtClean="0"/>
              <a:t>El ingreso por este servicio es de más de USD 2MM al año.  Los gastos de envío de SMS es de casi USD 1MM al año. </a:t>
            </a:r>
          </a:p>
          <a:p>
            <a:endParaRPr lang="es-EC" sz="1700" dirty="0"/>
          </a:p>
          <a:p>
            <a:endParaRPr lang="es-EC" sz="1700" dirty="0" smtClean="0"/>
          </a:p>
          <a:p>
            <a:endParaRPr lang="es-EC" sz="1700" dirty="0" smtClean="0"/>
          </a:p>
        </p:txBody>
      </p:sp>
    </p:spTree>
    <p:extLst>
      <p:ext uri="{BB962C8B-B14F-4D97-AF65-F5344CB8AC3E}">
        <p14:creationId xmlns:p14="http://schemas.microsoft.com/office/powerpoint/2010/main" val="1597194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8465"/>
          </a:xfr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3200320" algn="l"/>
              </a:tabLst>
            </a:pPr>
            <a:r>
              <a:rPr lang="es-EC" sz="3200" dirty="0" smtClean="0">
                <a:solidFill>
                  <a:schemeClr val="bg1"/>
                </a:solidFill>
                <a:cs typeface="Calibri" pitchFamily="34" charset="0"/>
              </a:rPr>
              <a:t>Enfoque estratégico</a:t>
            </a:r>
            <a:endParaRPr lang="es-EC" sz="320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498600" y="1791439"/>
            <a:ext cx="684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>
                <a:latin typeface="+mn-lt"/>
              </a:rPr>
              <a:t>Diferenciación</a:t>
            </a:r>
          </a:p>
          <a:p>
            <a:r>
              <a:rPr lang="es-EC" dirty="0" smtClean="0">
                <a:latin typeface="+mn-lt"/>
              </a:rPr>
              <a:t>Generar un diferenciador con un esquema de notificaciones robusto y basado en contexto. </a:t>
            </a:r>
            <a:endParaRPr lang="es-EC" dirty="0" smtClean="0">
              <a:latin typeface="+mn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65" y="3010180"/>
            <a:ext cx="838391" cy="8352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65" y="1773714"/>
            <a:ext cx="778543" cy="85449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447800" y="2925176"/>
            <a:ext cx="684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>
                <a:latin typeface="+mn-lt"/>
              </a:rPr>
              <a:t>Pilares estratégicos</a:t>
            </a:r>
            <a:endParaRPr lang="es-EC" b="1" dirty="0" smtClean="0">
              <a:latin typeface="+mn-lt"/>
            </a:endParaRPr>
          </a:p>
          <a:p>
            <a:r>
              <a:rPr lang="es-EC" dirty="0" smtClean="0">
                <a:latin typeface="+mn-lt"/>
              </a:rPr>
              <a:t>Apalanca la transformación digital optimizand</a:t>
            </a:r>
            <a:r>
              <a:rPr lang="es-EC" dirty="0" smtClean="0">
                <a:latin typeface="+mn-lt"/>
              </a:rPr>
              <a:t>o los puntos de contacto (notificaciones) con los clientes naturales y empresas. </a:t>
            </a:r>
            <a:endParaRPr lang="es-EC" dirty="0" smtClean="0">
              <a:latin typeface="+mn-lt"/>
            </a:endParaRPr>
          </a:p>
        </p:txBody>
      </p:sp>
      <p:pic>
        <p:nvPicPr>
          <p:cNvPr id="9" name="Picture 2" descr="Resultado de imagen para tren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66" y="4455934"/>
            <a:ext cx="684426" cy="68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447800" y="4267200"/>
            <a:ext cx="684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>
                <a:latin typeface="+mn-lt"/>
              </a:rPr>
              <a:t>Optimización de Gastos</a:t>
            </a:r>
            <a:endParaRPr lang="es-EC" b="1" dirty="0" smtClean="0">
              <a:latin typeface="+mn-lt"/>
            </a:endParaRPr>
          </a:p>
          <a:p>
            <a:r>
              <a:rPr lang="es-EC" dirty="0" smtClean="0">
                <a:latin typeface="+mn-lt"/>
              </a:rPr>
              <a:t>Reducción de costo de envío de </a:t>
            </a:r>
            <a:r>
              <a:rPr lang="es-EC" dirty="0" err="1" smtClean="0">
                <a:latin typeface="+mn-lt"/>
              </a:rPr>
              <a:t>SMSs</a:t>
            </a:r>
            <a:r>
              <a:rPr lang="es-EC" dirty="0" smtClean="0">
                <a:latin typeface="+mn-lt"/>
              </a:rPr>
              <a:t> y de futuras inversiones para ofrecer nueva notificaciones. </a:t>
            </a:r>
            <a:endParaRPr lang="es-EC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0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162"/>
          </a:xfr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3200320" algn="l"/>
              </a:tabLst>
            </a:pPr>
            <a:r>
              <a:rPr lang="es-EC" sz="3200" dirty="0" smtClean="0">
                <a:solidFill>
                  <a:schemeClr val="bg1"/>
                </a:solidFill>
                <a:cs typeface="Calibri" pitchFamily="34" charset="0"/>
              </a:rPr>
              <a:t>Abordaje del Proyecto</a:t>
            </a:r>
            <a:endParaRPr lang="es-EC" sz="3200" dirty="0">
              <a:solidFill>
                <a:schemeClr val="bg1"/>
              </a:solidFill>
              <a:cs typeface="Calibri" pitchFamily="34" charset="0"/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94" y="2256935"/>
            <a:ext cx="735806" cy="533400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4398628" y="2764945"/>
            <a:ext cx="52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400" dirty="0" smtClean="0">
                <a:latin typeface="+mj-lt"/>
              </a:rPr>
              <a:t>Core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70" y="1437468"/>
            <a:ext cx="735806" cy="533400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5149309" y="194547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400" dirty="0" smtClean="0">
                <a:latin typeface="+mj-lt"/>
              </a:rPr>
              <a:t>Canales</a:t>
            </a: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740" y="1447327"/>
            <a:ext cx="735806" cy="5334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4340640" y="195533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400" dirty="0" smtClean="0">
                <a:latin typeface="+mj-lt"/>
              </a:rPr>
              <a:t>CRM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967" y="1437468"/>
            <a:ext cx="735806" cy="533400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6126213" y="194547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400" dirty="0" smtClean="0">
                <a:latin typeface="+mj-lt"/>
              </a:rPr>
              <a:t>BPM</a:t>
            </a: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833" y="2252244"/>
            <a:ext cx="735806" cy="533400"/>
          </a:xfrm>
          <a:prstGeom prst="rect">
            <a:avLst/>
          </a:prstGeom>
        </p:spPr>
      </p:pic>
      <p:sp>
        <p:nvSpPr>
          <p:cNvPr id="37" name="CuadroTexto 36"/>
          <p:cNvSpPr txBox="1"/>
          <p:nvPr/>
        </p:nvSpPr>
        <p:spPr>
          <a:xfrm>
            <a:off x="5260140" y="2760254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400" dirty="0" smtClean="0">
                <a:latin typeface="+mj-lt"/>
              </a:rPr>
              <a:t>MIS</a:t>
            </a: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575" y="2252244"/>
            <a:ext cx="735806" cy="533400"/>
          </a:xfrm>
          <a:prstGeom prst="rect">
            <a:avLst/>
          </a:prstGeom>
        </p:spPr>
      </p:pic>
      <p:sp>
        <p:nvSpPr>
          <p:cNvPr id="40" name="CuadroTexto 39"/>
          <p:cNvSpPr txBox="1"/>
          <p:nvPr/>
        </p:nvSpPr>
        <p:spPr>
          <a:xfrm>
            <a:off x="5960797" y="2760254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400" dirty="0" smtClean="0">
                <a:latin typeface="+mj-lt"/>
              </a:rPr>
              <a:t>Cash M.</a:t>
            </a: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067" y="1430676"/>
            <a:ext cx="735806" cy="533400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6784755" y="1938686"/>
            <a:ext cx="88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400" dirty="0" smtClean="0">
                <a:latin typeface="+mj-lt"/>
              </a:rPr>
              <a:t>Reclamos</a:t>
            </a:r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255" y="1439134"/>
            <a:ext cx="735806" cy="533400"/>
          </a:xfrm>
          <a:prstGeom prst="rect">
            <a:avLst/>
          </a:prstGeom>
        </p:spPr>
      </p:pic>
      <p:sp>
        <p:nvSpPr>
          <p:cNvPr id="49" name="CuadroTexto 48"/>
          <p:cNvSpPr txBox="1"/>
          <p:nvPr/>
        </p:nvSpPr>
        <p:spPr>
          <a:xfrm>
            <a:off x="7604906" y="1947144"/>
            <a:ext cx="97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400" dirty="0" err="1" smtClean="0">
                <a:latin typeface="+mj-lt"/>
              </a:rPr>
              <a:t>Credimatic</a:t>
            </a:r>
            <a:endParaRPr lang="es-EC" sz="1400" dirty="0" smtClean="0">
              <a:latin typeface="+mj-lt"/>
            </a:endParaRPr>
          </a:p>
        </p:txBody>
      </p:sp>
      <p:pic>
        <p:nvPicPr>
          <p:cNvPr id="50" name="Picture 2" descr="Resultado de imagen para chec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78" y="2214197"/>
            <a:ext cx="210643" cy="21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Resultado de imagen para chec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897" y="1417652"/>
            <a:ext cx="210643" cy="21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Resultado de imagen para chec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461" y="2223162"/>
            <a:ext cx="210643" cy="21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Resultado de imagen para chec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38" y="2226723"/>
            <a:ext cx="210643" cy="21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Resultado de imagen para chec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877" y="1442528"/>
            <a:ext cx="210643" cy="21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n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6" y="2248477"/>
            <a:ext cx="735806" cy="533400"/>
          </a:xfrm>
          <a:prstGeom prst="rect">
            <a:avLst/>
          </a:prstGeom>
        </p:spPr>
      </p:pic>
      <p:sp>
        <p:nvSpPr>
          <p:cNvPr id="56" name="CuadroTexto 55"/>
          <p:cNvSpPr txBox="1"/>
          <p:nvPr/>
        </p:nvSpPr>
        <p:spPr>
          <a:xfrm>
            <a:off x="6768092" y="2756487"/>
            <a:ext cx="934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400" dirty="0" smtClean="0">
                <a:latin typeface="+mj-lt"/>
              </a:rPr>
              <a:t>Cobranzas</a:t>
            </a:r>
          </a:p>
        </p:txBody>
      </p:sp>
      <p:pic>
        <p:nvPicPr>
          <p:cNvPr id="57" name="Imagen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714" y="2256935"/>
            <a:ext cx="735806" cy="533400"/>
          </a:xfrm>
          <a:prstGeom prst="rect">
            <a:avLst/>
          </a:prstGeom>
        </p:spPr>
      </p:pic>
      <p:sp>
        <p:nvSpPr>
          <p:cNvPr id="58" name="CuadroTexto 57"/>
          <p:cNvSpPr txBox="1"/>
          <p:nvPr/>
        </p:nvSpPr>
        <p:spPr>
          <a:xfrm>
            <a:off x="7869570" y="2764945"/>
            <a:ext cx="4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400" dirty="0" smtClean="0">
                <a:latin typeface="+mj-lt"/>
              </a:rPr>
              <a:t>SAC</a:t>
            </a:r>
          </a:p>
        </p:txBody>
      </p:sp>
      <p:pic>
        <p:nvPicPr>
          <p:cNvPr id="59" name="Picture 2" descr="Resultado de imagen para chec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263" y="2271852"/>
            <a:ext cx="210643" cy="21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4340639" y="3419577"/>
            <a:ext cx="412789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Tanque de Eventos</a:t>
            </a:r>
            <a:endParaRPr lang="es-EC" dirty="0"/>
          </a:p>
        </p:txBody>
      </p:sp>
      <p:sp>
        <p:nvSpPr>
          <p:cNvPr id="4" name="Flecha arriba 3"/>
          <p:cNvSpPr/>
          <p:nvPr/>
        </p:nvSpPr>
        <p:spPr>
          <a:xfrm rot="10800000">
            <a:off x="6047946" y="3134176"/>
            <a:ext cx="283512" cy="2038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redondeado 4"/>
          <p:cNvSpPr/>
          <p:nvPr/>
        </p:nvSpPr>
        <p:spPr>
          <a:xfrm>
            <a:off x="4045458" y="4455099"/>
            <a:ext cx="3041142" cy="45705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Sistema de Notificaciones</a:t>
            </a:r>
            <a:endParaRPr lang="es-EC" dirty="0"/>
          </a:p>
        </p:txBody>
      </p:sp>
      <p:sp>
        <p:nvSpPr>
          <p:cNvPr id="6" name="Rectángulo redondeado 5"/>
          <p:cNvSpPr/>
          <p:nvPr/>
        </p:nvSpPr>
        <p:spPr>
          <a:xfrm>
            <a:off x="4045458" y="5222983"/>
            <a:ext cx="975463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email</a:t>
            </a:r>
            <a:endParaRPr lang="es-EC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5132595" y="5222983"/>
            <a:ext cx="96821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 smtClean="0"/>
              <a:t>sms</a:t>
            </a:r>
            <a:endParaRPr lang="es-EC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6212484" y="5222983"/>
            <a:ext cx="1077867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 smtClean="0"/>
              <a:t>push</a:t>
            </a:r>
            <a:endParaRPr lang="es-EC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7402025" y="5222983"/>
            <a:ext cx="1164803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 smtClean="0"/>
              <a:t>whatsapp</a:t>
            </a:r>
            <a:endParaRPr lang="es-EC" dirty="0"/>
          </a:p>
        </p:txBody>
      </p:sp>
      <p:sp>
        <p:nvSpPr>
          <p:cNvPr id="63" name="Flecha arriba 62"/>
          <p:cNvSpPr/>
          <p:nvPr/>
        </p:nvSpPr>
        <p:spPr>
          <a:xfrm rot="10800000">
            <a:off x="6047946" y="4144272"/>
            <a:ext cx="283512" cy="2038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Flecha arriba 63"/>
          <p:cNvSpPr/>
          <p:nvPr/>
        </p:nvSpPr>
        <p:spPr>
          <a:xfrm rot="10800000">
            <a:off x="6126213" y="4948853"/>
            <a:ext cx="283512" cy="2038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CuadroTexto 10"/>
          <p:cNvSpPr txBox="1"/>
          <p:nvPr/>
        </p:nvSpPr>
        <p:spPr>
          <a:xfrm>
            <a:off x="609600" y="1464325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dirty="0" smtClean="0">
                <a:latin typeface="+mn-lt"/>
              </a:rPr>
              <a:t>Dado que el cambio de la estrategia de mensajería abarca todos los canales y sistemas del banco, se propone abrir 2 frentes de trabajo, simultáneos:</a:t>
            </a:r>
          </a:p>
          <a:p>
            <a:pPr algn="just"/>
            <a:endParaRPr lang="es-EC" dirty="0">
              <a:latin typeface="+mn-lt"/>
            </a:endParaRPr>
          </a:p>
          <a:p>
            <a:pPr marL="342900" indent="-342900" algn="just">
              <a:buAutoNum type="arabicParenR"/>
            </a:pPr>
            <a:r>
              <a:rPr lang="es-EC" dirty="0" smtClean="0">
                <a:latin typeface="+mn-lt"/>
              </a:rPr>
              <a:t>Interfaz de comunicación entre canales/sistemas al tanque de eventos centralizando así todas las acciones de los clientes. </a:t>
            </a:r>
          </a:p>
          <a:p>
            <a:pPr marL="342900" indent="-342900" algn="just">
              <a:buAutoNum type="arabicParenR"/>
            </a:pPr>
            <a:endParaRPr lang="es-EC" dirty="0">
              <a:latin typeface="+mn-lt"/>
            </a:endParaRPr>
          </a:p>
          <a:p>
            <a:pPr marL="342900" indent="-342900" algn="just">
              <a:buAutoNum type="arabicParenR"/>
            </a:pPr>
            <a:r>
              <a:rPr lang="es-EC" dirty="0" smtClean="0">
                <a:latin typeface="+mn-lt"/>
              </a:rPr>
              <a:t>Reemplazo del sistema de notificaciones.</a:t>
            </a:r>
          </a:p>
          <a:p>
            <a:pPr marL="342900" indent="-342900" algn="just">
              <a:buAutoNum type="arabicParenR"/>
            </a:pPr>
            <a:endParaRPr lang="es-EC" dirty="0">
              <a:latin typeface="+mn-lt"/>
            </a:endParaRPr>
          </a:p>
          <a:p>
            <a:pPr marL="342900" indent="-342900" algn="just">
              <a:buAutoNum type="arabicParenR"/>
            </a:pPr>
            <a:r>
              <a:rPr lang="es-EC" dirty="0" smtClean="0">
                <a:latin typeface="+mn-lt"/>
              </a:rPr>
              <a:t>Búsqueda de plataforma de mercadeo.</a:t>
            </a:r>
          </a:p>
          <a:p>
            <a:pPr algn="just"/>
            <a:endParaRPr lang="es-EC" dirty="0">
              <a:latin typeface="+mn-lt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010888" y="1266777"/>
            <a:ext cx="4675912" cy="281163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/>
          <p:cNvSpPr/>
          <p:nvPr/>
        </p:nvSpPr>
        <p:spPr>
          <a:xfrm>
            <a:off x="3834513" y="1126574"/>
            <a:ext cx="407194" cy="3863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1</a:t>
            </a:r>
            <a:endParaRPr lang="es-EC" dirty="0"/>
          </a:p>
        </p:txBody>
      </p:sp>
      <p:sp>
        <p:nvSpPr>
          <p:cNvPr id="69" name="Rectángulo 68"/>
          <p:cNvSpPr/>
          <p:nvPr/>
        </p:nvSpPr>
        <p:spPr>
          <a:xfrm>
            <a:off x="3993502" y="4399086"/>
            <a:ext cx="4693298" cy="154988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0" name="Elipse 69"/>
          <p:cNvSpPr/>
          <p:nvPr/>
        </p:nvSpPr>
        <p:spPr>
          <a:xfrm>
            <a:off x="3789905" y="4233895"/>
            <a:ext cx="407194" cy="3863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</a:t>
            </a:r>
          </a:p>
        </p:txBody>
      </p:sp>
      <p:sp>
        <p:nvSpPr>
          <p:cNvPr id="71" name="Rectángulo redondeado 70"/>
          <p:cNvSpPr/>
          <p:nvPr/>
        </p:nvSpPr>
        <p:spPr>
          <a:xfrm>
            <a:off x="7138557" y="4472146"/>
            <a:ext cx="1438860" cy="457057"/>
          </a:xfrm>
          <a:prstGeom prst="round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Mercadeo</a:t>
            </a:r>
            <a:endParaRPr lang="es-EC" dirty="0"/>
          </a:p>
        </p:txBody>
      </p:sp>
      <p:sp>
        <p:nvSpPr>
          <p:cNvPr id="44" name="Elipse 43"/>
          <p:cNvSpPr/>
          <p:nvPr/>
        </p:nvSpPr>
        <p:spPr>
          <a:xfrm>
            <a:off x="8382000" y="4419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869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162"/>
          </a:xfr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3200320" algn="l"/>
              </a:tabLst>
            </a:pPr>
            <a:r>
              <a:rPr lang="es-EC" sz="3200" dirty="0" smtClean="0">
                <a:solidFill>
                  <a:schemeClr val="bg1"/>
                </a:solidFill>
                <a:cs typeface="Calibri" pitchFamily="34" charset="0"/>
              </a:rPr>
              <a:t>Diseño de la Solución</a:t>
            </a:r>
            <a:endParaRPr lang="es-EC" sz="3200" dirty="0">
              <a:solidFill>
                <a:schemeClr val="bg1"/>
              </a:solidFill>
              <a:cs typeface="Calibri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378" y="2272520"/>
            <a:ext cx="1485900" cy="150495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448949" y="3702656"/>
            <a:ext cx="1354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400" dirty="0" smtClean="0">
                <a:latin typeface="+mj-lt"/>
              </a:rPr>
              <a:t>Cliente: </a:t>
            </a:r>
          </a:p>
          <a:p>
            <a:pPr algn="ctr"/>
            <a:r>
              <a:rPr lang="es-EC" sz="1400" dirty="0" smtClean="0">
                <a:latin typeface="+mj-lt"/>
              </a:rPr>
              <a:t>Natural/Jurídico</a:t>
            </a:r>
            <a:endParaRPr lang="es-EC" sz="1400" dirty="0"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921" y="3401273"/>
            <a:ext cx="414338" cy="30775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56" y="1495399"/>
            <a:ext cx="735806" cy="5334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18690" y="2003409"/>
            <a:ext cx="52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400" dirty="0" smtClean="0">
                <a:latin typeface="+mj-lt"/>
              </a:rPr>
              <a:t>Core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56" y="2311186"/>
            <a:ext cx="735806" cy="5334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06095" y="2819196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400" dirty="0" smtClean="0">
                <a:latin typeface="+mj-lt"/>
              </a:rPr>
              <a:t>Canales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112" y="1495399"/>
            <a:ext cx="735806" cy="5334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588755" y="200340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400" dirty="0" smtClean="0">
                <a:latin typeface="+mj-lt"/>
              </a:rPr>
              <a:t>CRM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753" y="2311186"/>
            <a:ext cx="735806" cy="5334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582999" y="281919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400" dirty="0" smtClean="0">
                <a:latin typeface="+mj-lt"/>
              </a:rPr>
              <a:t>BPM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465909" y="1311158"/>
            <a:ext cx="1900145" cy="42919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/>
          <p:cNvSpPr txBox="1"/>
          <p:nvPr/>
        </p:nvSpPr>
        <p:spPr>
          <a:xfrm>
            <a:off x="547524" y="1162233"/>
            <a:ext cx="16753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C" sz="1400" dirty="0" smtClean="0">
                <a:latin typeface="+mn-lt"/>
              </a:rPr>
              <a:t>Datos y Aplicaciones</a:t>
            </a:r>
            <a:endParaRPr lang="es-EC" sz="1400" dirty="0">
              <a:latin typeface="+mn-lt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19" y="3125962"/>
            <a:ext cx="735806" cy="533400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716926" y="3633972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400" dirty="0" smtClean="0">
                <a:latin typeface="+mj-lt"/>
              </a:rPr>
              <a:t>MIS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361" y="3125962"/>
            <a:ext cx="735806" cy="5334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417583" y="3633972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400" dirty="0" smtClean="0">
                <a:latin typeface="+mj-lt"/>
              </a:rPr>
              <a:t>Cash M.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73" y="3940738"/>
            <a:ext cx="735806" cy="533400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496861" y="4448748"/>
            <a:ext cx="88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400" dirty="0" smtClean="0">
                <a:latin typeface="+mj-lt"/>
              </a:rPr>
              <a:t>Reclamos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5"/>
          <a:srcRect t="20000"/>
          <a:stretch/>
        </p:blipFill>
        <p:spPr>
          <a:xfrm>
            <a:off x="3354783" y="1824135"/>
            <a:ext cx="752475" cy="609600"/>
          </a:xfrm>
          <a:prstGeom prst="rect">
            <a:avLst/>
          </a:prstGeom>
        </p:spPr>
      </p:pic>
      <p:sp>
        <p:nvSpPr>
          <p:cNvPr id="26" name="Flecha derecha 25"/>
          <p:cNvSpPr/>
          <p:nvPr/>
        </p:nvSpPr>
        <p:spPr>
          <a:xfrm>
            <a:off x="2481764" y="3195533"/>
            <a:ext cx="408601" cy="263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CuadroTexto 27"/>
          <p:cNvSpPr txBox="1"/>
          <p:nvPr/>
        </p:nvSpPr>
        <p:spPr>
          <a:xfrm>
            <a:off x="3387755" y="2363230"/>
            <a:ext cx="74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400" dirty="0" smtClean="0">
                <a:latin typeface="+mj-lt"/>
              </a:rPr>
              <a:t>Filtrado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2743" y="3094214"/>
            <a:ext cx="571500" cy="556461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3317836" y="3676065"/>
            <a:ext cx="847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400" dirty="0" smtClean="0">
                <a:latin typeface="+mj-lt"/>
              </a:rPr>
              <a:t>Contexto</a:t>
            </a: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361" y="3949196"/>
            <a:ext cx="735806" cy="533400"/>
          </a:xfrm>
          <a:prstGeom prst="rect">
            <a:avLst/>
          </a:prstGeom>
        </p:spPr>
      </p:pic>
      <p:sp>
        <p:nvSpPr>
          <p:cNvPr id="32" name="CuadroTexto 31"/>
          <p:cNvSpPr txBox="1"/>
          <p:nvPr/>
        </p:nvSpPr>
        <p:spPr>
          <a:xfrm>
            <a:off x="1317012" y="4457206"/>
            <a:ext cx="97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400" dirty="0" err="1" smtClean="0">
                <a:latin typeface="+mj-lt"/>
              </a:rPr>
              <a:t>Credimatic</a:t>
            </a:r>
            <a:endParaRPr lang="es-EC" sz="1400" dirty="0" smtClean="0">
              <a:latin typeface="+mj-lt"/>
            </a:endParaRPr>
          </a:p>
        </p:txBody>
      </p:sp>
      <p:pic>
        <p:nvPicPr>
          <p:cNvPr id="33" name="Picture 2" descr="Resultado de imagen para chec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40" y="1452661"/>
            <a:ext cx="210643" cy="21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Resultado de imagen para chec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83" y="2291370"/>
            <a:ext cx="210643" cy="21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Resultado de imagen para chec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47" y="3096880"/>
            <a:ext cx="210643" cy="21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redondeado 4"/>
          <p:cNvSpPr/>
          <p:nvPr/>
        </p:nvSpPr>
        <p:spPr>
          <a:xfrm>
            <a:off x="2950623" y="1586469"/>
            <a:ext cx="1691197" cy="263940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36" name="Picture 2" descr="Resultado de imagen para chec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24" y="3100441"/>
            <a:ext cx="210643" cy="21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/>
          <p:cNvSpPr txBox="1"/>
          <p:nvPr/>
        </p:nvSpPr>
        <p:spPr>
          <a:xfrm>
            <a:off x="3156057" y="1372431"/>
            <a:ext cx="12415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latin typeface="+mn-lt"/>
              </a:rPr>
              <a:t>Transaccional</a:t>
            </a:r>
            <a:endParaRPr lang="es-EC" sz="1400" b="1" dirty="0">
              <a:latin typeface="+mn-lt"/>
            </a:endParaRPr>
          </a:p>
        </p:txBody>
      </p:sp>
      <p:sp>
        <p:nvSpPr>
          <p:cNvPr id="38" name="Flecha derecha 37"/>
          <p:cNvSpPr/>
          <p:nvPr/>
        </p:nvSpPr>
        <p:spPr>
          <a:xfrm>
            <a:off x="4831554" y="3195533"/>
            <a:ext cx="320315" cy="263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Rectángulo redondeado 38"/>
          <p:cNvSpPr/>
          <p:nvPr/>
        </p:nvSpPr>
        <p:spPr>
          <a:xfrm>
            <a:off x="5246342" y="1524000"/>
            <a:ext cx="1691197" cy="407910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CuadroTexto 39"/>
          <p:cNvSpPr txBox="1"/>
          <p:nvPr/>
        </p:nvSpPr>
        <p:spPr>
          <a:xfrm>
            <a:off x="5700511" y="1370112"/>
            <a:ext cx="782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latin typeface="+mn-lt"/>
              </a:rPr>
              <a:t>Reglas</a:t>
            </a:r>
            <a:endParaRPr lang="es-EC" sz="1400" b="1" dirty="0">
              <a:latin typeface="+mn-lt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290915" y="1687417"/>
            <a:ext cx="16085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latin typeface="+mn-lt"/>
              </a:rPr>
              <a:t>Horario</a:t>
            </a:r>
          </a:p>
          <a:p>
            <a:pPr algn="ctr"/>
            <a:r>
              <a:rPr lang="es-EC" sz="1600" b="1" dirty="0" smtClean="0">
                <a:latin typeface="+mn-lt"/>
              </a:rPr>
              <a:t>Suscrita/Básica</a:t>
            </a:r>
          </a:p>
          <a:p>
            <a:pPr algn="ctr"/>
            <a:r>
              <a:rPr lang="es-EC" sz="1600" b="1" dirty="0" smtClean="0">
                <a:latin typeface="+mn-lt"/>
              </a:rPr>
              <a:t>Conf. </a:t>
            </a:r>
            <a:r>
              <a:rPr lang="es-EC" sz="1600" b="1" dirty="0">
                <a:latin typeface="+mn-lt"/>
              </a:rPr>
              <a:t>de Entrega</a:t>
            </a:r>
          </a:p>
          <a:p>
            <a:pPr algn="ctr"/>
            <a:r>
              <a:rPr lang="es-EC" sz="1600" i="1" dirty="0" smtClean="0">
                <a:latin typeface="+mn-lt"/>
              </a:rPr>
              <a:t>Dispositivos</a:t>
            </a:r>
          </a:p>
          <a:p>
            <a:pPr algn="ctr"/>
            <a:r>
              <a:rPr lang="es-EC" sz="1600" i="1" dirty="0" smtClean="0">
                <a:latin typeface="+mn-lt"/>
              </a:rPr>
              <a:t>Preferencias</a:t>
            </a:r>
          </a:p>
          <a:p>
            <a:pPr algn="ctr"/>
            <a:r>
              <a:rPr lang="es-EC" sz="1600" i="1" dirty="0" smtClean="0">
                <a:latin typeface="+mn-lt"/>
              </a:rPr>
              <a:t>Tratamiento</a:t>
            </a:r>
          </a:p>
          <a:p>
            <a:pPr algn="ctr"/>
            <a:r>
              <a:rPr lang="es-EC" sz="1600" i="1" dirty="0">
                <a:latin typeface="+mn-lt"/>
              </a:rPr>
              <a:t>Plantilla</a:t>
            </a:r>
          </a:p>
          <a:p>
            <a:pPr algn="ctr"/>
            <a:r>
              <a:rPr lang="es-EC" sz="1600" i="1" dirty="0" smtClean="0">
                <a:latin typeface="+mn-lt"/>
              </a:rPr>
              <a:t>Saturación</a:t>
            </a:r>
          </a:p>
          <a:p>
            <a:pPr algn="ctr"/>
            <a:r>
              <a:rPr lang="es-EC" sz="1600" i="1" dirty="0" smtClean="0">
                <a:latin typeface="+mn-lt"/>
              </a:rPr>
              <a:t>Prioridad</a:t>
            </a:r>
          </a:p>
          <a:p>
            <a:pPr algn="ctr"/>
            <a:r>
              <a:rPr lang="es-EC" sz="1600" i="1" dirty="0" smtClean="0">
                <a:latin typeface="+mn-lt"/>
              </a:rPr>
              <a:t>Persistencia</a:t>
            </a:r>
          </a:p>
          <a:p>
            <a:pPr algn="ctr"/>
            <a:r>
              <a:rPr lang="es-EC" sz="1600" i="1" dirty="0" smtClean="0">
                <a:latin typeface="+mn-lt"/>
              </a:rPr>
              <a:t>Caducidad</a:t>
            </a:r>
          </a:p>
          <a:p>
            <a:pPr algn="ctr"/>
            <a:r>
              <a:rPr lang="es-EC" sz="1600" i="1" dirty="0" smtClean="0">
                <a:latin typeface="+mn-lt"/>
              </a:rPr>
              <a:t>Canal de Entrega</a:t>
            </a:r>
          </a:p>
          <a:p>
            <a:pPr algn="ctr"/>
            <a:r>
              <a:rPr lang="es-EC" sz="1600" i="1" dirty="0" smtClean="0">
                <a:latin typeface="+mn-lt"/>
              </a:rPr>
              <a:t>Costo de envío</a:t>
            </a:r>
          </a:p>
          <a:p>
            <a:pPr algn="ctr"/>
            <a:r>
              <a:rPr lang="es-EC" sz="1600" i="1" dirty="0" smtClean="0">
                <a:latin typeface="+mn-lt"/>
              </a:rPr>
              <a:t>Buzón Digital</a:t>
            </a:r>
          </a:p>
          <a:p>
            <a:pPr algn="ctr"/>
            <a:r>
              <a:rPr lang="es-EC" sz="1600" i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NBA</a:t>
            </a:r>
          </a:p>
        </p:txBody>
      </p:sp>
      <p:sp>
        <p:nvSpPr>
          <p:cNvPr id="41" name="Flecha derecha 40"/>
          <p:cNvSpPr/>
          <p:nvPr/>
        </p:nvSpPr>
        <p:spPr>
          <a:xfrm>
            <a:off x="7033563" y="3186742"/>
            <a:ext cx="262986" cy="272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42" name="Picture 2" descr="Resultado de imagen para chec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983" y="3952590"/>
            <a:ext cx="210643" cy="21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32" y="4758539"/>
            <a:ext cx="735806" cy="533400"/>
          </a:xfrm>
          <a:prstGeom prst="rect">
            <a:avLst/>
          </a:prstGeom>
        </p:spPr>
      </p:pic>
      <p:sp>
        <p:nvSpPr>
          <p:cNvPr id="44" name="CuadroTexto 43"/>
          <p:cNvSpPr txBox="1"/>
          <p:nvPr/>
        </p:nvSpPr>
        <p:spPr>
          <a:xfrm>
            <a:off x="480198" y="5266549"/>
            <a:ext cx="934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400" dirty="0" smtClean="0">
                <a:latin typeface="+mj-lt"/>
              </a:rPr>
              <a:t>Cobranzas</a:t>
            </a: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820" y="4766997"/>
            <a:ext cx="735806" cy="533400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1581676" y="5275007"/>
            <a:ext cx="4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400" dirty="0" smtClean="0">
                <a:latin typeface="+mj-lt"/>
              </a:rPr>
              <a:t>SAC</a:t>
            </a:r>
          </a:p>
        </p:txBody>
      </p:sp>
      <p:pic>
        <p:nvPicPr>
          <p:cNvPr id="47" name="Picture 2" descr="Resultado de imagen para chec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69" y="4781914"/>
            <a:ext cx="210643" cy="21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ángulo redondeado 47"/>
          <p:cNvSpPr/>
          <p:nvPr/>
        </p:nvSpPr>
        <p:spPr>
          <a:xfrm>
            <a:off x="2960599" y="4318997"/>
            <a:ext cx="1691197" cy="1327535"/>
          </a:xfrm>
          <a:prstGeom prst="roundRect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CuadroTexto 48"/>
          <p:cNvSpPr txBox="1"/>
          <p:nvPr/>
        </p:nvSpPr>
        <p:spPr>
          <a:xfrm>
            <a:off x="3213095" y="4807891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>
                <a:latin typeface="+mn-lt"/>
              </a:rPr>
              <a:t>Campañas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3175434" y="5449217"/>
            <a:ext cx="12415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latin typeface="+mn-lt"/>
              </a:rPr>
              <a:t>Marketing</a:t>
            </a:r>
            <a:endParaRPr lang="es-EC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89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162"/>
          </a:xfr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3200320" algn="l"/>
              </a:tabLst>
            </a:pPr>
            <a:r>
              <a:rPr lang="es-EC" sz="3200" dirty="0" smtClean="0">
                <a:solidFill>
                  <a:schemeClr val="bg1"/>
                </a:solidFill>
                <a:cs typeface="Calibri" pitchFamily="34" charset="0"/>
              </a:rPr>
              <a:t>Proveedores Analizados</a:t>
            </a:r>
            <a:endParaRPr lang="es-EC" sz="3200" dirty="0">
              <a:solidFill>
                <a:schemeClr val="bg1"/>
              </a:solidFill>
              <a:cs typeface="Calibri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6414"/>
            <a:ext cx="1285875" cy="4286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381261"/>
            <a:ext cx="1600200" cy="71893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85800" y="2100191"/>
            <a:ext cx="3733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600" dirty="0" smtClean="0">
                <a:latin typeface="+mj-lt"/>
              </a:rPr>
              <a:t>Empresa española con oficinas en Colombia.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600" dirty="0" err="1" smtClean="0">
                <a:latin typeface="+mj-lt"/>
              </a:rPr>
              <a:t>Monoproducto</a:t>
            </a:r>
            <a:r>
              <a:rPr lang="es-EC" sz="1600" dirty="0" smtClean="0">
                <a:latin typeface="+mj-lt"/>
              </a:rPr>
              <a:t> – Especializado en </a:t>
            </a:r>
            <a:r>
              <a:rPr lang="es-EC" sz="1600" dirty="0" err="1" smtClean="0">
                <a:latin typeface="+mj-lt"/>
              </a:rPr>
              <a:t>Realtime</a:t>
            </a:r>
            <a:r>
              <a:rPr lang="es-EC" sz="1600" dirty="0" smtClean="0">
                <a:latin typeface="+mj-lt"/>
              </a:rPr>
              <a:t> de notificaciones financieras.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600" dirty="0" smtClean="0">
                <a:latin typeface="+mj-lt"/>
              </a:rPr>
              <a:t>Clientes: BCP (Perú), BCI (Chile), La Caixa (España), Grupo Aval (Colombia), </a:t>
            </a:r>
            <a:r>
              <a:rPr lang="es-EC" sz="1600" dirty="0" err="1" smtClean="0">
                <a:latin typeface="+mj-lt"/>
              </a:rPr>
              <a:t>Ficohsa</a:t>
            </a:r>
            <a:r>
              <a:rPr lang="es-EC" sz="1600" dirty="0" smtClean="0">
                <a:latin typeface="+mj-lt"/>
              </a:rPr>
              <a:t> (Centro América).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600" dirty="0" smtClean="0">
                <a:latin typeface="+mj-lt"/>
              </a:rPr>
              <a:t>Producto funciona </a:t>
            </a:r>
            <a:r>
              <a:rPr lang="es-EC" sz="1600" dirty="0" err="1" smtClean="0">
                <a:latin typeface="+mj-lt"/>
              </a:rPr>
              <a:t>On-Premise</a:t>
            </a:r>
            <a:r>
              <a:rPr lang="es-EC" sz="1600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600" dirty="0" smtClean="0">
                <a:latin typeface="+mj-lt"/>
              </a:rPr>
              <a:t>El licenciamiento se lo dimensiona por la cantidad de notificaciones que se procesan por segundo.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1600" dirty="0">
              <a:latin typeface="+mj-lt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105400" y="2063180"/>
            <a:ext cx="3733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600" dirty="0" smtClean="0">
                <a:latin typeface="+mj-lt"/>
              </a:rPr>
              <a:t>Empresa venezolana con oficinas en Ecuador, parte de </a:t>
            </a:r>
            <a:r>
              <a:rPr lang="es-EC" sz="1600" dirty="0" err="1" smtClean="0">
                <a:latin typeface="+mj-lt"/>
              </a:rPr>
              <a:t>Sybven</a:t>
            </a:r>
            <a:r>
              <a:rPr lang="es-EC" sz="1600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600" dirty="0" err="1" smtClean="0">
                <a:latin typeface="+mj-lt"/>
              </a:rPr>
              <a:t>Monoproducto</a:t>
            </a:r>
            <a:endParaRPr lang="es-EC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600" dirty="0" smtClean="0">
                <a:latin typeface="+mj-lt"/>
              </a:rPr>
              <a:t>Clientes: Banco Mercantil, Banesco,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600" dirty="0" err="1" smtClean="0">
                <a:latin typeface="+mj-lt"/>
              </a:rPr>
              <a:t>Bancaribe</a:t>
            </a:r>
            <a:r>
              <a:rPr lang="es-EC" sz="1600" dirty="0" smtClean="0">
                <a:latin typeface="+mj-lt"/>
              </a:rPr>
              <a:t> Curazao, B.O.D.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600" dirty="0" smtClean="0">
                <a:latin typeface="+mj-lt"/>
              </a:rPr>
              <a:t>Producto SAAS en el Cloud especializado en campañas de marketing.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600" dirty="0" smtClean="0">
                <a:latin typeface="+mj-lt"/>
              </a:rPr>
              <a:t>Existen 3 esquemas de licenciamiento, todos con un esquema de pago por servicio. </a:t>
            </a:r>
          </a:p>
          <a:p>
            <a:endParaRPr lang="es-EC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33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162"/>
          </a:xfr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3200320" algn="l"/>
              </a:tabLst>
            </a:pPr>
            <a:r>
              <a:rPr lang="es-EC" sz="3200" dirty="0" smtClean="0">
                <a:solidFill>
                  <a:schemeClr val="bg1"/>
                </a:solidFill>
                <a:cs typeface="Calibri" pitchFamily="34" charset="0"/>
              </a:rPr>
              <a:t>Referencias</a:t>
            </a:r>
            <a:endParaRPr lang="es-EC" sz="3200" dirty="0">
              <a:solidFill>
                <a:schemeClr val="bg1"/>
              </a:solidFill>
              <a:cs typeface="Calibri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66" y="1168038"/>
            <a:ext cx="1285875" cy="428625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30591"/>
              </p:ext>
            </p:extLst>
          </p:nvPr>
        </p:nvGraphicFramePr>
        <p:xfrm>
          <a:off x="457200" y="1596392"/>
          <a:ext cx="8229600" cy="474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49988358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59525731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8162233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99511797"/>
                    </a:ext>
                  </a:extLst>
                </a:gridCol>
              </a:tblGrid>
              <a:tr h="376695"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err="1" smtClean="0"/>
                        <a:t>Ficohsa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BCI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BCP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88834"/>
                  </a:ext>
                </a:extLst>
              </a:tr>
              <a:tr h="376695"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Envíos al mes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1 Millón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15 millones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5 Millones</a:t>
                      </a:r>
                      <a:endParaRPr lang="es-EC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625363"/>
                  </a:ext>
                </a:extLst>
              </a:tr>
              <a:tr h="376695"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Medios 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SMS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SMS/MAIL/PUSH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SMS/MAILS</a:t>
                      </a:r>
                      <a:endParaRPr lang="es-EC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19722"/>
                  </a:ext>
                </a:extLst>
              </a:tr>
              <a:tr h="376695"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Tiempo de uso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4 años 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8 años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5 años</a:t>
                      </a:r>
                      <a:endParaRPr lang="es-EC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056789"/>
                  </a:ext>
                </a:extLst>
              </a:tr>
              <a:tr h="743070"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Módulos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err="1" smtClean="0"/>
                        <a:t>Alert</a:t>
                      </a:r>
                      <a:r>
                        <a:rPr lang="es-EC" sz="1400" dirty="0" smtClean="0"/>
                        <a:t> </a:t>
                      </a:r>
                      <a:r>
                        <a:rPr lang="es-EC" sz="1400" dirty="0" err="1" smtClean="0"/>
                        <a:t>Engine</a:t>
                      </a:r>
                      <a:endParaRPr lang="es-EC" sz="1400" dirty="0" smtClean="0"/>
                    </a:p>
                    <a:p>
                      <a:r>
                        <a:rPr lang="es-EC" sz="1400" dirty="0" smtClean="0"/>
                        <a:t>SDP (</a:t>
                      </a:r>
                      <a:r>
                        <a:rPr lang="es-EC" sz="1400" dirty="0" err="1" smtClean="0"/>
                        <a:t>Service</a:t>
                      </a:r>
                      <a:r>
                        <a:rPr lang="es-EC" sz="1400" dirty="0" smtClean="0"/>
                        <a:t> </a:t>
                      </a:r>
                      <a:r>
                        <a:rPr lang="es-EC" sz="1400" dirty="0" err="1" smtClean="0"/>
                        <a:t>Delivery</a:t>
                      </a:r>
                      <a:r>
                        <a:rPr lang="es-EC" sz="1400" dirty="0" smtClean="0"/>
                        <a:t> </a:t>
                      </a:r>
                      <a:r>
                        <a:rPr lang="es-EC" sz="1400" dirty="0" err="1" smtClean="0"/>
                        <a:t>Plat</a:t>
                      </a:r>
                      <a:r>
                        <a:rPr lang="es-EC" sz="1400" dirty="0" smtClean="0"/>
                        <a:t>)</a:t>
                      </a:r>
                    </a:p>
                    <a:p>
                      <a:r>
                        <a:rPr lang="es-EC" sz="1400" dirty="0" smtClean="0"/>
                        <a:t>NBA (</a:t>
                      </a:r>
                      <a:r>
                        <a:rPr lang="es-EC" sz="1400" dirty="0" err="1" smtClean="0"/>
                        <a:t>Next</a:t>
                      </a:r>
                      <a:r>
                        <a:rPr lang="es-EC" sz="1400" dirty="0" smtClean="0"/>
                        <a:t> </a:t>
                      </a:r>
                      <a:r>
                        <a:rPr lang="es-EC" sz="1400" dirty="0" err="1" smtClean="0"/>
                        <a:t>Best</a:t>
                      </a:r>
                      <a:r>
                        <a:rPr lang="es-EC" sz="1400" dirty="0" smtClean="0"/>
                        <a:t> </a:t>
                      </a:r>
                      <a:r>
                        <a:rPr lang="es-EC" sz="1400" dirty="0" err="1" smtClean="0"/>
                        <a:t>Action</a:t>
                      </a:r>
                      <a:r>
                        <a:rPr lang="es-EC" sz="1400" dirty="0" smtClean="0"/>
                        <a:t>)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err="1" smtClean="0"/>
                        <a:t>Alert</a:t>
                      </a:r>
                      <a:r>
                        <a:rPr lang="es-EC" sz="1400" dirty="0" smtClean="0"/>
                        <a:t> </a:t>
                      </a:r>
                      <a:r>
                        <a:rPr lang="es-EC" sz="1400" dirty="0" err="1" smtClean="0"/>
                        <a:t>Engine</a:t>
                      </a:r>
                      <a:endParaRPr lang="es-EC" sz="1400" dirty="0" smtClean="0"/>
                    </a:p>
                    <a:p>
                      <a:r>
                        <a:rPr lang="es-EC" sz="1400" dirty="0" smtClean="0"/>
                        <a:t>SDP.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err="1" smtClean="0"/>
                        <a:t>Alert</a:t>
                      </a:r>
                      <a:r>
                        <a:rPr lang="es-EC" sz="1400" dirty="0" smtClean="0"/>
                        <a:t> </a:t>
                      </a:r>
                      <a:r>
                        <a:rPr lang="es-EC" sz="1400" dirty="0" err="1" smtClean="0"/>
                        <a:t>Engine</a:t>
                      </a:r>
                      <a:endParaRPr lang="es-EC" sz="1400" dirty="0" smtClean="0"/>
                    </a:p>
                    <a:p>
                      <a:r>
                        <a:rPr lang="es-EC" sz="1400" dirty="0" smtClean="0"/>
                        <a:t>SDP.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837952"/>
                  </a:ext>
                </a:extLst>
              </a:tr>
              <a:tr h="959799"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Tipo de Notificaciones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Transaccionales de Tarjeta Débito y Crédito (nicho).</a:t>
                      </a:r>
                    </a:p>
                    <a:p>
                      <a:r>
                        <a:rPr lang="es-EC" sz="1400" dirty="0" smtClean="0"/>
                        <a:t>Gestionan promociones con el NBA.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Transaccionales. </a:t>
                      </a:r>
                    </a:p>
                    <a:p>
                      <a:r>
                        <a:rPr lang="es-EC" sz="1400" dirty="0" smtClean="0"/>
                        <a:t>No manejan campañas por esta plataforma, usan Sales </a:t>
                      </a:r>
                      <a:r>
                        <a:rPr lang="es-EC" sz="1400" dirty="0" err="1" smtClean="0"/>
                        <a:t>Force</a:t>
                      </a:r>
                      <a:r>
                        <a:rPr lang="es-EC" sz="1400" dirty="0" smtClean="0"/>
                        <a:t>. 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Transaccionales. </a:t>
                      </a:r>
                    </a:p>
                    <a:p>
                      <a:r>
                        <a:rPr lang="es-EC" sz="1400" dirty="0" smtClean="0"/>
                        <a:t>Están analizando las compra</a:t>
                      </a:r>
                      <a:r>
                        <a:rPr lang="es-EC" sz="1400" baseline="0" dirty="0" smtClean="0"/>
                        <a:t> de una plataforma para manejar campañas.</a:t>
                      </a:r>
                      <a:endParaRPr lang="es-EC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498089"/>
                  </a:ext>
                </a:extLst>
              </a:tr>
              <a:tr h="959799"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Pros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Módulo NBA.</a:t>
                      </a:r>
                    </a:p>
                    <a:p>
                      <a:r>
                        <a:rPr lang="es-EC" sz="1400" dirty="0" smtClean="0"/>
                        <a:t>Priorizan campañas</a:t>
                      </a:r>
                    </a:p>
                    <a:p>
                      <a:r>
                        <a:rPr lang="es-EC" sz="1400" dirty="0" smtClean="0"/>
                        <a:t>Uso</a:t>
                      </a:r>
                      <a:r>
                        <a:rPr lang="es-EC" sz="1400" baseline="0" dirty="0" smtClean="0"/>
                        <a:t> sencillo, no dependen de tecnología.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Manejo</a:t>
                      </a:r>
                      <a:r>
                        <a:rPr lang="es-EC" sz="1400" baseline="0" dirty="0" smtClean="0"/>
                        <a:t> de </a:t>
                      </a:r>
                      <a:r>
                        <a:rPr lang="es-EC" sz="1400" baseline="0" dirty="0" err="1" smtClean="0"/>
                        <a:t>realtime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err="1" smtClean="0"/>
                        <a:t>Realtime</a:t>
                      </a:r>
                      <a:endParaRPr lang="es-EC" sz="1400" dirty="0" smtClean="0"/>
                    </a:p>
                    <a:p>
                      <a:r>
                        <a:rPr lang="es-EC" sz="1400" dirty="0" smtClean="0"/>
                        <a:t>Implementación rápida</a:t>
                      </a:r>
                      <a:endParaRPr lang="es-EC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24416"/>
                  </a:ext>
                </a:extLst>
              </a:tr>
              <a:tr h="376695"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Contras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Infraestructura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Infraestructura</a:t>
                      </a:r>
                      <a:endParaRPr lang="es-EC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89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162"/>
          </a:xfr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3200320" algn="l"/>
              </a:tabLst>
            </a:pPr>
            <a:r>
              <a:rPr lang="es-EC" sz="3200" dirty="0" smtClean="0">
                <a:solidFill>
                  <a:schemeClr val="bg1"/>
                </a:solidFill>
                <a:cs typeface="Calibri" pitchFamily="34" charset="0"/>
              </a:rPr>
              <a:t>Referencias</a:t>
            </a:r>
            <a:endParaRPr lang="es-EC" sz="3200" dirty="0">
              <a:solidFill>
                <a:schemeClr val="bg1"/>
              </a:solidFill>
              <a:cs typeface="Calibri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14367"/>
              </p:ext>
            </p:extLst>
          </p:nvPr>
        </p:nvGraphicFramePr>
        <p:xfrm>
          <a:off x="457200" y="1899920"/>
          <a:ext cx="8229601" cy="3308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099">
                  <a:extLst>
                    <a:ext uri="{9D8B030D-6E8A-4147-A177-3AD203B41FA5}">
                      <a16:colId xmlns:a16="http://schemas.microsoft.com/office/drawing/2014/main" val="3499883589"/>
                    </a:ext>
                  </a:extLst>
                </a:gridCol>
                <a:gridCol w="2776251">
                  <a:extLst>
                    <a:ext uri="{9D8B030D-6E8A-4147-A177-3AD203B41FA5}">
                      <a16:colId xmlns:a16="http://schemas.microsoft.com/office/drawing/2014/main" val="2595257313"/>
                    </a:ext>
                  </a:extLst>
                </a:gridCol>
                <a:gridCol w="2776251">
                  <a:extLst>
                    <a:ext uri="{9D8B030D-6E8A-4147-A177-3AD203B41FA5}">
                      <a16:colId xmlns:a16="http://schemas.microsoft.com/office/drawing/2014/main" val="2781622330"/>
                    </a:ext>
                  </a:extLst>
                </a:gridCol>
              </a:tblGrid>
              <a:tr h="528857"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Mercantil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Banesco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88834"/>
                  </a:ext>
                </a:extLst>
              </a:tr>
              <a:tr h="673750"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Envíos al mes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60 Millones 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10</a:t>
                      </a:r>
                      <a:r>
                        <a:rPr lang="es-EC" sz="1400" baseline="0" dirty="0" smtClean="0"/>
                        <a:t> Millones</a:t>
                      </a:r>
                    </a:p>
                    <a:p>
                      <a:r>
                        <a:rPr lang="es-EC" sz="1100" baseline="0" dirty="0" smtClean="0"/>
                        <a:t>*SLA de 1Millon de Mail x hora</a:t>
                      </a:r>
                      <a:endParaRPr lang="es-EC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625363"/>
                  </a:ext>
                </a:extLst>
              </a:tr>
              <a:tr h="528857"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Medios 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SMS/Mail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SMS/Mail</a:t>
                      </a:r>
                      <a:endParaRPr lang="es-EC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19722"/>
                  </a:ext>
                </a:extLst>
              </a:tr>
              <a:tr h="528857"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Tiempo de uso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1 año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2 años</a:t>
                      </a:r>
                      <a:endParaRPr lang="es-EC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056789"/>
                  </a:ext>
                </a:extLst>
              </a:tr>
              <a:tr h="1048425"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Tipo de Notificaciones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Campañas de Mercadeo</a:t>
                      </a:r>
                    </a:p>
                    <a:p>
                      <a:r>
                        <a:rPr lang="es-EC" sz="1400" dirty="0" smtClean="0"/>
                        <a:t>Usan otra plataforma para las notificaciones transaccionales. 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Campañas de Mercadeo</a:t>
                      </a:r>
                    </a:p>
                    <a:p>
                      <a:r>
                        <a:rPr lang="es-EC" sz="1400" dirty="0" smtClean="0"/>
                        <a:t>No usan DANA para notificaciones transaccionales.</a:t>
                      </a:r>
                      <a:endParaRPr lang="es-EC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837952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37184"/>
            <a:ext cx="1600200" cy="71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162"/>
          </a:xfr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3200320" algn="l"/>
              </a:tabLst>
            </a:pPr>
            <a:r>
              <a:rPr lang="es-EC" sz="3200" dirty="0" smtClean="0">
                <a:solidFill>
                  <a:schemeClr val="bg1"/>
                </a:solidFill>
                <a:cs typeface="Calibri" pitchFamily="34" charset="0"/>
              </a:rPr>
              <a:t>Escenarios de la solución planteada</a:t>
            </a:r>
            <a:endParaRPr lang="es-EC" sz="320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" name="Pentágono 2"/>
          <p:cNvSpPr/>
          <p:nvPr/>
        </p:nvSpPr>
        <p:spPr>
          <a:xfrm>
            <a:off x="3048000" y="1752600"/>
            <a:ext cx="2057400" cy="838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Escenario # 1</a:t>
            </a:r>
            <a:endParaRPr lang="es-EC" dirty="0"/>
          </a:p>
        </p:txBody>
      </p:sp>
      <p:sp>
        <p:nvSpPr>
          <p:cNvPr id="4" name="Rectángulo redondeado 3"/>
          <p:cNvSpPr/>
          <p:nvPr/>
        </p:nvSpPr>
        <p:spPr>
          <a:xfrm>
            <a:off x="685800" y="1752600"/>
            <a:ext cx="1600200" cy="358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Tanque de Eventos</a:t>
            </a:r>
          </a:p>
          <a:p>
            <a:pPr algn="ctr"/>
            <a:r>
              <a:rPr lang="es-EC" dirty="0" smtClean="0"/>
              <a:t>(desarrollo interno)</a:t>
            </a:r>
            <a:endParaRPr lang="es-EC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2590800" y="1676400"/>
            <a:ext cx="0" cy="36576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1282303" y="1242581"/>
            <a:ext cx="407194" cy="3863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1</a:t>
            </a:r>
            <a:endParaRPr lang="es-EC" dirty="0"/>
          </a:p>
        </p:txBody>
      </p:sp>
      <p:sp>
        <p:nvSpPr>
          <p:cNvPr id="12" name="Pentágono 11"/>
          <p:cNvSpPr/>
          <p:nvPr/>
        </p:nvSpPr>
        <p:spPr>
          <a:xfrm>
            <a:off x="3048000" y="3124200"/>
            <a:ext cx="2057400" cy="838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Escenario # 2</a:t>
            </a:r>
            <a:endParaRPr lang="es-EC" dirty="0"/>
          </a:p>
        </p:txBody>
      </p:sp>
      <p:sp>
        <p:nvSpPr>
          <p:cNvPr id="13" name="Pentágono 12"/>
          <p:cNvSpPr/>
          <p:nvPr/>
        </p:nvSpPr>
        <p:spPr>
          <a:xfrm>
            <a:off x="3048000" y="4419600"/>
            <a:ext cx="2057400" cy="838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Escenario # 3</a:t>
            </a:r>
            <a:endParaRPr lang="es-EC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257800" y="1774371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err="1" smtClean="0">
                <a:latin typeface="+mn-lt"/>
              </a:rPr>
              <a:t>Latinia</a:t>
            </a:r>
            <a:r>
              <a:rPr lang="es-EC" dirty="0" smtClean="0">
                <a:latin typeface="+mn-lt"/>
              </a:rPr>
              <a:t> como procesamiento, control y salida de notificaciones transaccionales. </a:t>
            </a:r>
            <a:endParaRPr lang="es-EC" dirty="0">
              <a:latin typeface="+mn-lt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257800" y="2971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>
                <a:latin typeface="+mn-lt"/>
              </a:rPr>
              <a:t>Dana (</a:t>
            </a:r>
            <a:r>
              <a:rPr lang="es-EC" dirty="0" err="1" smtClean="0">
                <a:latin typeface="+mn-lt"/>
              </a:rPr>
              <a:t>Sybven</a:t>
            </a:r>
            <a:r>
              <a:rPr lang="es-EC" dirty="0" smtClean="0">
                <a:latin typeface="+mn-lt"/>
              </a:rPr>
              <a:t>) como salida de notificaciones transaccionales. </a:t>
            </a:r>
            <a:endParaRPr lang="es-EC" dirty="0">
              <a:latin typeface="+mn-l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334000" y="42672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>
                <a:latin typeface="+mn-lt"/>
              </a:rPr>
              <a:t>Reforzamiento del </a:t>
            </a:r>
            <a:r>
              <a:rPr lang="es-EC" dirty="0" err="1" smtClean="0">
                <a:latin typeface="+mn-lt"/>
              </a:rPr>
              <a:t>Alert</a:t>
            </a:r>
            <a:r>
              <a:rPr lang="es-EC" dirty="0" smtClean="0">
                <a:latin typeface="+mn-lt"/>
              </a:rPr>
              <a:t> Manager actual + Dana por campañas y KONY para notificaciones </a:t>
            </a:r>
            <a:r>
              <a:rPr lang="es-EC" dirty="0" err="1" smtClean="0">
                <a:latin typeface="+mn-lt"/>
              </a:rPr>
              <a:t>push</a:t>
            </a:r>
            <a:r>
              <a:rPr lang="es-EC" dirty="0" smtClean="0">
                <a:latin typeface="+mn-lt"/>
              </a:rPr>
              <a:t>.</a:t>
            </a:r>
            <a:endParaRPr lang="es-EC" dirty="0">
              <a:latin typeface="+mn-lt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755538" y="1216503"/>
            <a:ext cx="407194" cy="3863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</a:t>
            </a:r>
          </a:p>
        </p:txBody>
      </p:sp>
      <p:sp>
        <p:nvSpPr>
          <p:cNvPr id="18" name="Elipse 17"/>
          <p:cNvSpPr/>
          <p:nvPr/>
        </p:nvSpPr>
        <p:spPr>
          <a:xfrm>
            <a:off x="762000" y="5867400"/>
            <a:ext cx="407194" cy="3863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1219200" y="5715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>
                <a:latin typeface="+mn-lt"/>
              </a:rPr>
              <a:t>Buscar la plataforma que gestione las comunicaciones de mercadeo.</a:t>
            </a:r>
            <a:endParaRPr lang="es-EC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450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45186</TotalTime>
  <Words>1516</Words>
  <Application>Microsoft Office PowerPoint</Application>
  <PresentationFormat>Presentación en pantalla (4:3)</PresentationFormat>
  <Paragraphs>342</Paragraphs>
  <Slides>17</Slides>
  <Notes>0</Notes>
  <HiddenSlides>3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Tema de Office</vt:lpstr>
      <vt:lpstr>Presentación de PowerPoint</vt:lpstr>
      <vt:lpstr>Antecedentes</vt:lpstr>
      <vt:lpstr>Enfoque estratégico</vt:lpstr>
      <vt:lpstr>Abordaje del Proyecto</vt:lpstr>
      <vt:lpstr>Diseño de la Solución</vt:lpstr>
      <vt:lpstr>Proveedores Analizados</vt:lpstr>
      <vt:lpstr>Referencias</vt:lpstr>
      <vt:lpstr>Referencias</vt:lpstr>
      <vt:lpstr>Escenarios de la solución planteada</vt:lpstr>
      <vt:lpstr>FODA </vt:lpstr>
      <vt:lpstr>Resumen de Payback</vt:lpstr>
      <vt:lpstr>Cronograma Escenario 1</vt:lpstr>
      <vt:lpstr>Cronograma Escenario 2</vt:lpstr>
      <vt:lpstr>Cronograma Escenario 3</vt:lpstr>
      <vt:lpstr>Escenario # 3</vt:lpstr>
      <vt:lpstr>Alcance del Proyecto</vt:lpstr>
      <vt:lpstr>Entregables por Fases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jesparzm</dc:creator>
  <cp:lastModifiedBy>Ronald Romero Morán</cp:lastModifiedBy>
  <cp:revision>1844</cp:revision>
  <cp:lastPrinted>2018-02-20T16:46:28Z</cp:lastPrinted>
  <dcterms:created xsi:type="dcterms:W3CDTF">2010-04-29T17:57:08Z</dcterms:created>
  <dcterms:modified xsi:type="dcterms:W3CDTF">2019-02-19T16:36:29Z</dcterms:modified>
</cp:coreProperties>
</file>