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65" r:id="rId2"/>
    <p:sldId id="527" r:id="rId3"/>
    <p:sldId id="526" r:id="rId4"/>
  </p:sldIdLst>
  <p:sldSz cx="9144000" cy="6858000" type="screen4x3"/>
  <p:notesSz cx="70104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A0A6"/>
    <a:srgbClr val="1F8183"/>
    <a:srgbClr val="247A7E"/>
    <a:srgbClr val="257D7D"/>
    <a:srgbClr val="FF0066"/>
    <a:srgbClr val="009999"/>
    <a:srgbClr val="FFCC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/>
  </p:normalViewPr>
  <p:slideViewPr>
    <p:cSldViewPr>
      <p:cViewPr>
        <p:scale>
          <a:sx n="70" d="100"/>
          <a:sy n="70" d="100"/>
        </p:scale>
        <p:origin x="1380" y="1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8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4C0CEF-E871-46DE-958F-9AB968B0A6C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EBF0F9-8EAD-4F6D-852D-A3B44333D0B4}">
      <dgm:prSet phldrT="[Texto]" custT="1"/>
      <dgm:spPr/>
      <dgm:t>
        <a:bodyPr/>
        <a:lstStyle/>
        <a:p>
          <a:r>
            <a:rPr lang="es-ES" sz="1600" b="1" dirty="0" smtClean="0"/>
            <a:t>HITO 1</a:t>
          </a:r>
        </a:p>
        <a:p>
          <a:r>
            <a:rPr lang="es-ES" sz="1600" dirty="0" smtClean="0"/>
            <a:t>Aumentar Cobertura de Notificaciones sobre la Plataforma Actual</a:t>
          </a:r>
          <a:endParaRPr lang="es-ES" sz="1600" dirty="0"/>
        </a:p>
      </dgm:t>
    </dgm:pt>
    <dgm:pt modelId="{74A79A17-A87A-412F-9FA0-6A5543F395AF}" type="parTrans" cxnId="{39781504-98D7-4EDB-BDB4-6FBD1439BF5B}">
      <dgm:prSet/>
      <dgm:spPr/>
      <dgm:t>
        <a:bodyPr/>
        <a:lstStyle/>
        <a:p>
          <a:endParaRPr lang="es-ES" sz="2000"/>
        </a:p>
      </dgm:t>
    </dgm:pt>
    <dgm:pt modelId="{9B9BC668-EBE9-487B-A672-CA5CF016E9DC}" type="sibTrans" cxnId="{39781504-98D7-4EDB-BDB4-6FBD1439BF5B}">
      <dgm:prSet custT="1"/>
      <dgm:spPr/>
      <dgm:t>
        <a:bodyPr/>
        <a:lstStyle/>
        <a:p>
          <a:endParaRPr lang="es-ES" sz="4000"/>
        </a:p>
      </dgm:t>
    </dgm:pt>
    <dgm:pt modelId="{96BA40B7-F60B-429B-A054-7F9DBE8DED8B}">
      <dgm:prSet phldrT="[Texto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ES" sz="1600" b="1" dirty="0" smtClean="0"/>
            <a:t>HITO 2</a:t>
          </a:r>
        </a:p>
        <a:p>
          <a:r>
            <a:rPr lang="es-ES" sz="1600" dirty="0" smtClean="0"/>
            <a:t>Reingeniería del </a:t>
          </a:r>
          <a:r>
            <a:rPr lang="es-ES" sz="1600" dirty="0" err="1" smtClean="0"/>
            <a:t>Alert</a:t>
          </a:r>
          <a:r>
            <a:rPr lang="es-ES" sz="1600" dirty="0" smtClean="0"/>
            <a:t> Manager y del Motor de Envío de Notificaciones (texto enriquecido, adjuntos, etc.)</a:t>
          </a:r>
          <a:endParaRPr lang="es-ES" sz="1600" dirty="0"/>
        </a:p>
      </dgm:t>
    </dgm:pt>
    <dgm:pt modelId="{C4EA39D8-AD7F-4D39-A4CA-1A2E14A89E04}" type="parTrans" cxnId="{423DE83D-03B4-4DBB-ABC8-C78294E29026}">
      <dgm:prSet/>
      <dgm:spPr/>
      <dgm:t>
        <a:bodyPr/>
        <a:lstStyle/>
        <a:p>
          <a:endParaRPr lang="es-ES" sz="2000"/>
        </a:p>
      </dgm:t>
    </dgm:pt>
    <dgm:pt modelId="{FAB2012F-67A9-47A0-815E-FFF10ADB43F0}" type="sibTrans" cxnId="{423DE83D-03B4-4DBB-ABC8-C78294E29026}">
      <dgm:prSet/>
      <dgm:spPr/>
      <dgm:t>
        <a:bodyPr/>
        <a:lstStyle/>
        <a:p>
          <a:endParaRPr lang="es-ES" sz="2000"/>
        </a:p>
      </dgm:t>
    </dgm:pt>
    <dgm:pt modelId="{AF7984FD-F17E-43F3-9A59-197B87B27350}" type="pres">
      <dgm:prSet presAssocID="{EA4C0CEF-E871-46DE-958F-9AB968B0A6C9}" presName="Name0" presStyleCnt="0">
        <dgm:presLayoutVars>
          <dgm:dir/>
          <dgm:resizeHandles val="exact"/>
        </dgm:presLayoutVars>
      </dgm:prSet>
      <dgm:spPr/>
    </dgm:pt>
    <dgm:pt modelId="{2D0BEFCC-01D4-46B8-826A-58FC963A8788}" type="pres">
      <dgm:prSet presAssocID="{F9EBF0F9-8EAD-4F6D-852D-A3B44333D0B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9339556-8070-4C28-BE83-82B2DD71D450}" type="pres">
      <dgm:prSet presAssocID="{9B9BC668-EBE9-487B-A672-CA5CF016E9DC}" presName="sibTrans" presStyleLbl="sibTrans2D1" presStyleIdx="0" presStyleCnt="1"/>
      <dgm:spPr/>
      <dgm:t>
        <a:bodyPr/>
        <a:lstStyle/>
        <a:p>
          <a:endParaRPr lang="es-ES"/>
        </a:p>
      </dgm:t>
    </dgm:pt>
    <dgm:pt modelId="{BD85147E-044E-4CFB-AD60-26C36B941201}" type="pres">
      <dgm:prSet presAssocID="{9B9BC668-EBE9-487B-A672-CA5CF016E9DC}" presName="connectorText" presStyleLbl="sibTrans2D1" presStyleIdx="0" presStyleCnt="1"/>
      <dgm:spPr/>
      <dgm:t>
        <a:bodyPr/>
        <a:lstStyle/>
        <a:p>
          <a:endParaRPr lang="es-ES"/>
        </a:p>
      </dgm:t>
    </dgm:pt>
    <dgm:pt modelId="{CCFDC2CB-380D-417A-9988-2BB3CE1A4994}" type="pres">
      <dgm:prSet presAssocID="{96BA40B7-F60B-429B-A054-7F9DBE8DED8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9781504-98D7-4EDB-BDB4-6FBD1439BF5B}" srcId="{EA4C0CEF-E871-46DE-958F-9AB968B0A6C9}" destId="{F9EBF0F9-8EAD-4F6D-852D-A3B44333D0B4}" srcOrd="0" destOrd="0" parTransId="{74A79A17-A87A-412F-9FA0-6A5543F395AF}" sibTransId="{9B9BC668-EBE9-487B-A672-CA5CF016E9DC}"/>
    <dgm:cxn modelId="{423DE83D-03B4-4DBB-ABC8-C78294E29026}" srcId="{EA4C0CEF-E871-46DE-958F-9AB968B0A6C9}" destId="{96BA40B7-F60B-429B-A054-7F9DBE8DED8B}" srcOrd="1" destOrd="0" parTransId="{C4EA39D8-AD7F-4D39-A4CA-1A2E14A89E04}" sibTransId="{FAB2012F-67A9-47A0-815E-FFF10ADB43F0}"/>
    <dgm:cxn modelId="{B4DC0B96-FBFD-4EFF-BA79-C0363BE89A47}" type="presOf" srcId="{96BA40B7-F60B-429B-A054-7F9DBE8DED8B}" destId="{CCFDC2CB-380D-417A-9988-2BB3CE1A4994}" srcOrd="0" destOrd="0" presId="urn:microsoft.com/office/officeart/2005/8/layout/process1"/>
    <dgm:cxn modelId="{B5C31744-0D5E-4D40-85EC-324B0E33AF1D}" type="presOf" srcId="{F9EBF0F9-8EAD-4F6D-852D-A3B44333D0B4}" destId="{2D0BEFCC-01D4-46B8-826A-58FC963A8788}" srcOrd="0" destOrd="0" presId="urn:microsoft.com/office/officeart/2005/8/layout/process1"/>
    <dgm:cxn modelId="{898F1000-B813-4DEE-A6ED-377EB92825A6}" type="presOf" srcId="{9B9BC668-EBE9-487B-A672-CA5CF016E9DC}" destId="{BD85147E-044E-4CFB-AD60-26C36B941201}" srcOrd="1" destOrd="0" presId="urn:microsoft.com/office/officeart/2005/8/layout/process1"/>
    <dgm:cxn modelId="{F3CE827C-DBBB-4154-8F6A-1227F20D54B7}" type="presOf" srcId="{EA4C0CEF-E871-46DE-958F-9AB968B0A6C9}" destId="{AF7984FD-F17E-43F3-9A59-197B87B27350}" srcOrd="0" destOrd="0" presId="urn:microsoft.com/office/officeart/2005/8/layout/process1"/>
    <dgm:cxn modelId="{B54B17CE-A20B-43FE-AF5C-8286DD02849B}" type="presOf" srcId="{9B9BC668-EBE9-487B-A672-CA5CF016E9DC}" destId="{49339556-8070-4C28-BE83-82B2DD71D450}" srcOrd="0" destOrd="0" presId="urn:microsoft.com/office/officeart/2005/8/layout/process1"/>
    <dgm:cxn modelId="{2385045E-F2D5-4EB9-984A-F5453593A2E2}" type="presParOf" srcId="{AF7984FD-F17E-43F3-9A59-197B87B27350}" destId="{2D0BEFCC-01D4-46B8-826A-58FC963A8788}" srcOrd="0" destOrd="0" presId="urn:microsoft.com/office/officeart/2005/8/layout/process1"/>
    <dgm:cxn modelId="{A64AD859-E3C0-44AD-98D7-7E22FFA127FB}" type="presParOf" srcId="{AF7984FD-F17E-43F3-9A59-197B87B27350}" destId="{49339556-8070-4C28-BE83-82B2DD71D450}" srcOrd="1" destOrd="0" presId="urn:microsoft.com/office/officeart/2005/8/layout/process1"/>
    <dgm:cxn modelId="{32CF930B-BD5D-457F-B444-F35AE406ED54}" type="presParOf" srcId="{49339556-8070-4C28-BE83-82B2DD71D450}" destId="{BD85147E-044E-4CFB-AD60-26C36B941201}" srcOrd="0" destOrd="0" presId="urn:microsoft.com/office/officeart/2005/8/layout/process1"/>
    <dgm:cxn modelId="{D37D8A6F-732D-47CD-ADE9-1571A19B2CCA}" type="presParOf" srcId="{AF7984FD-F17E-43F3-9A59-197B87B27350}" destId="{CCFDC2CB-380D-417A-9988-2BB3CE1A499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BEFCC-01D4-46B8-826A-58FC963A8788}">
      <dsp:nvSpPr>
        <dsp:cNvPr id="0" name=""/>
        <dsp:cNvSpPr/>
      </dsp:nvSpPr>
      <dsp:spPr>
        <a:xfrm>
          <a:off x="5572" y="0"/>
          <a:ext cx="3392606" cy="1117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/>
            <a:t>HITO 1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Aumentar Cobertura de Notificaciones sobre la Plataforma Actual</a:t>
          </a:r>
          <a:endParaRPr lang="es-ES" sz="1600" kern="1200" dirty="0"/>
        </a:p>
      </dsp:txBody>
      <dsp:txXfrm>
        <a:off x="38305" y="32733"/>
        <a:ext cx="3327140" cy="1052134"/>
      </dsp:txXfrm>
    </dsp:sp>
    <dsp:sp modelId="{49339556-8070-4C28-BE83-82B2DD71D450}">
      <dsp:nvSpPr>
        <dsp:cNvPr id="0" name=""/>
        <dsp:cNvSpPr/>
      </dsp:nvSpPr>
      <dsp:spPr>
        <a:xfrm>
          <a:off x="3737439" y="138116"/>
          <a:ext cx="719232" cy="8413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4000" kern="1200"/>
        </a:p>
      </dsp:txBody>
      <dsp:txXfrm>
        <a:off x="3737439" y="306389"/>
        <a:ext cx="503462" cy="504820"/>
      </dsp:txXfrm>
    </dsp:sp>
    <dsp:sp modelId="{CCFDC2CB-380D-417A-9988-2BB3CE1A4994}">
      <dsp:nvSpPr>
        <dsp:cNvPr id="0" name=""/>
        <dsp:cNvSpPr/>
      </dsp:nvSpPr>
      <dsp:spPr>
        <a:xfrm>
          <a:off x="4755221" y="0"/>
          <a:ext cx="3392606" cy="1117600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/>
            <a:t>HITO 2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Reingeniería del </a:t>
          </a:r>
          <a:r>
            <a:rPr lang="es-ES" sz="1600" kern="1200" dirty="0" err="1" smtClean="0"/>
            <a:t>Alert</a:t>
          </a:r>
          <a:r>
            <a:rPr lang="es-ES" sz="1600" kern="1200" dirty="0" smtClean="0"/>
            <a:t> Manager y del Motor de Envío de Notificaciones (texto enriquecido, adjuntos, etc.)</a:t>
          </a:r>
          <a:endParaRPr lang="es-ES" sz="1600" kern="1200" dirty="0"/>
        </a:p>
      </dsp:txBody>
      <dsp:txXfrm>
        <a:off x="4787954" y="32733"/>
        <a:ext cx="3327140" cy="1052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17393-93CC-419C-A352-7765D687CE55}" type="datetimeFigureOut">
              <a:rPr lang="es-EC" smtClean="0">
                <a:latin typeface="Calibri" pitchFamily="34" charset="0"/>
                <a:cs typeface="Calibri" pitchFamily="34" charset="0"/>
              </a:rPr>
              <a:pPr/>
              <a:t>21/02/2019</a:t>
            </a:fld>
            <a:endParaRPr lang="es-EC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60C89-04F2-49AF-B148-20168242F102}" type="slidenum">
              <a:rPr lang="es-EC" smtClean="0">
                <a:latin typeface="Calibri" pitchFamily="34" charset="0"/>
                <a:cs typeface="Calibri" pitchFamily="34" charset="0"/>
              </a:rPr>
              <a:pPr/>
              <a:t>‹Nº›</a:t>
            </a:fld>
            <a:endParaRPr lang="es-EC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58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Calibri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Calibri" pitchFamily="34" charset="0"/>
              </a:defRPr>
            </a:lvl1pPr>
          </a:lstStyle>
          <a:p>
            <a:fld id="{718D6465-08A1-4DD8-8C79-4F8D094963CB}" type="datetimeFigureOut">
              <a:rPr lang="es-ES" smtClean="0"/>
              <a:pPr/>
              <a:t>21/02/2019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Calibri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Calibri" pitchFamily="34" charset="0"/>
              </a:defRPr>
            </a:lvl1pPr>
          </a:lstStyle>
          <a:p>
            <a:fld id="{477F809C-73DD-4365-9E22-176E1F5FD1E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55794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78575"/>
            <a:ext cx="2133600" cy="3651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429000" y="63785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1FB3731-039D-452B-8465-473A3B3D2FF2}" type="slidenum">
              <a:rPr lang="es-ES" smtClean="0"/>
              <a:pPr>
                <a:defRPr/>
              </a:pPr>
              <a:t>‹Nº›</a:t>
            </a:fld>
            <a:r>
              <a:rPr lang="es-ES" dirty="0" smtClean="0"/>
              <a:t> / 20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4290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1FB3731-039D-452B-8465-473A3B3D2FF2}" type="slidenum">
              <a:rPr lang="es-ES" smtClean="0"/>
              <a:pPr>
                <a:defRPr/>
              </a:pPr>
              <a:t>‹Nº›</a:t>
            </a:fld>
            <a:r>
              <a:rPr lang="es-ES" dirty="0" smtClean="0"/>
              <a:t> / 20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4290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1FB3731-039D-452B-8465-473A3B3D2FF2}" type="slidenum">
              <a:rPr lang="es-ES" smtClean="0"/>
              <a:pPr>
                <a:defRPr/>
              </a:pPr>
              <a:t>‹Nº›</a:t>
            </a:fld>
            <a:r>
              <a:rPr lang="es-ES" dirty="0" smtClean="0"/>
              <a:t> / 20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-533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1FB3731-039D-452B-8465-473A3B3D2FF2}" type="slidenum">
              <a:rPr lang="es-ES" smtClean="0"/>
              <a:pPr>
                <a:defRPr/>
              </a:pPr>
              <a:t>‹Nº›</a:t>
            </a:fld>
            <a:r>
              <a:rPr lang="es-ES" dirty="0" smtClean="0"/>
              <a:t> / 10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4290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1FB3731-039D-452B-8465-473A3B3D2FF2}" type="slidenum">
              <a:rPr lang="es-ES" smtClean="0"/>
              <a:pPr>
                <a:defRPr/>
              </a:pPr>
              <a:t>‹Nº›</a:t>
            </a:fld>
            <a:r>
              <a:rPr lang="es-ES" dirty="0" smtClean="0"/>
              <a:t> / 20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4290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1FB3731-039D-452B-8465-473A3B3D2FF2}" type="slidenum">
              <a:rPr lang="es-ES" smtClean="0"/>
              <a:pPr>
                <a:defRPr/>
              </a:pPr>
              <a:t>‹Nº›</a:t>
            </a:fld>
            <a:r>
              <a:rPr lang="es-ES" dirty="0" smtClean="0"/>
              <a:t> / 20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34290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1FB3731-039D-452B-8465-473A3B3D2FF2}" type="slidenum">
              <a:rPr lang="es-ES" smtClean="0"/>
              <a:pPr>
                <a:defRPr/>
              </a:pPr>
              <a:t>‹Nº›</a:t>
            </a:fld>
            <a:r>
              <a:rPr lang="es-ES" dirty="0" smtClean="0"/>
              <a:t> / 20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4290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1FB3731-039D-452B-8465-473A3B3D2FF2}" type="slidenum">
              <a:rPr lang="es-ES" smtClean="0"/>
              <a:pPr>
                <a:defRPr/>
              </a:pPr>
              <a:t>‹Nº›</a:t>
            </a:fld>
            <a:r>
              <a:rPr lang="es-ES" dirty="0" smtClean="0"/>
              <a:t> / 20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4290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1FB3731-039D-452B-8465-473A3B3D2FF2}" type="slidenum">
              <a:rPr lang="es-ES" smtClean="0"/>
              <a:pPr>
                <a:defRPr/>
              </a:pPr>
              <a:t>‹Nº›</a:t>
            </a:fld>
            <a:r>
              <a:rPr lang="es-ES" dirty="0" smtClean="0"/>
              <a:t> / 20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4290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1FB3731-039D-452B-8465-473A3B3D2FF2}" type="slidenum">
              <a:rPr lang="es-ES" smtClean="0"/>
              <a:pPr>
                <a:defRPr/>
              </a:pPr>
              <a:t>‹Nº›</a:t>
            </a:fld>
            <a:r>
              <a:rPr lang="es-ES" dirty="0" smtClean="0"/>
              <a:t> / 20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4290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1FB3731-039D-452B-8465-473A3B3D2FF2}" type="slidenum">
              <a:rPr lang="es-ES" smtClean="0"/>
              <a:pPr>
                <a:defRPr/>
              </a:pPr>
              <a:t>‹Nº›</a:t>
            </a:fld>
            <a:r>
              <a:rPr lang="es-ES" dirty="0" smtClean="0"/>
              <a:t> / 20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43400" y="5029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4290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1FB3731-039D-452B-8465-473A3B3D2FF2}" type="slidenum">
              <a:rPr lang="es-ES" smtClean="0"/>
              <a:pPr>
                <a:defRPr/>
              </a:pPr>
              <a:t>‹Nº›</a:t>
            </a:fld>
            <a:r>
              <a:rPr lang="es-ES" dirty="0" smtClean="0"/>
              <a:t> / 20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 txBox="1">
            <a:spLocks/>
          </p:cNvSpPr>
          <p:nvPr/>
        </p:nvSpPr>
        <p:spPr bwMode="auto">
          <a:xfrm>
            <a:off x="430837" y="2590800"/>
            <a:ext cx="8255963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C" sz="2800" b="1" dirty="0" smtClean="0">
                <a:solidFill>
                  <a:schemeClr val="bg1"/>
                </a:solidFill>
              </a:rPr>
              <a:t>INNOVACIÓN Y MERCADO</a:t>
            </a:r>
          </a:p>
          <a:p>
            <a:r>
              <a:rPr lang="es-EC" sz="2400" dirty="0" smtClean="0">
                <a:solidFill>
                  <a:schemeClr val="bg1"/>
                </a:solidFill>
              </a:rPr>
              <a:t>Estrategia de Notificaciones</a:t>
            </a:r>
            <a:endParaRPr lang="es-EC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92162"/>
          </a:xfr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3200320" algn="l"/>
              </a:tabLst>
            </a:pPr>
            <a:r>
              <a:rPr lang="es-EC" sz="3200" dirty="0" smtClean="0">
                <a:solidFill>
                  <a:schemeClr val="bg1"/>
                </a:solidFill>
                <a:cs typeface="Calibri" pitchFamily="34" charset="0"/>
              </a:rPr>
              <a:t>Escenario # 3</a:t>
            </a:r>
            <a:endParaRPr lang="es-EC" sz="3200" dirty="0">
              <a:solidFill>
                <a:schemeClr val="bg1"/>
              </a:solidFill>
              <a:cs typeface="Calibri" pitchFamily="34" charset="0"/>
            </a:endParaRPr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3936780716"/>
              </p:ext>
            </p:extLst>
          </p:nvPr>
        </p:nvGraphicFramePr>
        <p:xfrm>
          <a:off x="457200" y="1397000"/>
          <a:ext cx="8153400" cy="111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" name="Grupo 14"/>
          <p:cNvGrpSpPr/>
          <p:nvPr/>
        </p:nvGrpSpPr>
        <p:grpSpPr>
          <a:xfrm>
            <a:off x="533400" y="2743200"/>
            <a:ext cx="6705600" cy="735874"/>
            <a:chOff x="533400" y="2921726"/>
            <a:chExt cx="6705600" cy="735874"/>
          </a:xfrm>
        </p:grpSpPr>
        <p:sp>
          <p:nvSpPr>
            <p:cNvPr id="16" name="Pentágono 15"/>
            <p:cNvSpPr/>
            <p:nvPr/>
          </p:nvSpPr>
          <p:spPr>
            <a:xfrm>
              <a:off x="542834" y="3276601"/>
              <a:ext cx="2809966" cy="15240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200" dirty="0" smtClean="0"/>
                <a:t>HITO 1</a:t>
              </a:r>
              <a:endParaRPr lang="es-EC" sz="1200" dirty="0"/>
            </a:p>
          </p:txBody>
        </p:sp>
        <p:sp>
          <p:nvSpPr>
            <p:cNvPr id="17" name="Pentágono 16"/>
            <p:cNvSpPr/>
            <p:nvPr/>
          </p:nvSpPr>
          <p:spPr>
            <a:xfrm>
              <a:off x="533400" y="3505200"/>
              <a:ext cx="6705600" cy="152400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200" dirty="0" smtClean="0"/>
                <a:t>HITO 2</a:t>
              </a:r>
              <a:endParaRPr lang="es-EC" sz="1200" dirty="0"/>
            </a:p>
          </p:txBody>
        </p:sp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3400" y="2921726"/>
              <a:ext cx="6696001" cy="279469"/>
            </a:xfrm>
            <a:prstGeom prst="rect">
              <a:avLst/>
            </a:prstGeom>
          </p:spPr>
        </p:pic>
      </p:grp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120139"/>
              </p:ext>
            </p:extLst>
          </p:nvPr>
        </p:nvGraphicFramePr>
        <p:xfrm>
          <a:off x="2285999" y="3581400"/>
          <a:ext cx="4724401" cy="2438401"/>
        </p:xfrm>
        <a:graphic>
          <a:graphicData uri="http://schemas.openxmlformats.org/drawingml/2006/table">
            <a:tbl>
              <a:tblPr/>
              <a:tblGrid>
                <a:gridCol w="2392101">
                  <a:extLst>
                    <a:ext uri="{9D8B030D-6E8A-4147-A177-3AD203B41FA5}">
                      <a16:colId xmlns:a16="http://schemas.microsoft.com/office/drawing/2014/main" val="3275107763"/>
                    </a:ext>
                  </a:extLst>
                </a:gridCol>
                <a:gridCol w="1088407">
                  <a:extLst>
                    <a:ext uri="{9D8B030D-6E8A-4147-A177-3AD203B41FA5}">
                      <a16:colId xmlns:a16="http://schemas.microsoft.com/office/drawing/2014/main" val="1076797689"/>
                    </a:ext>
                  </a:extLst>
                </a:gridCol>
                <a:gridCol w="1243893">
                  <a:extLst>
                    <a:ext uri="{9D8B030D-6E8A-4147-A177-3AD203B41FA5}">
                      <a16:colId xmlns:a16="http://schemas.microsoft.com/office/drawing/2014/main" val="3067907097"/>
                    </a:ext>
                  </a:extLst>
                </a:gridCol>
              </a:tblGrid>
              <a:tr h="275303">
                <a:tc>
                  <a:txBody>
                    <a:bodyPr/>
                    <a:lstStyle/>
                    <a:p>
                      <a:pPr algn="l" fontAlgn="ctr"/>
                      <a:r>
                        <a:rPr lang="es-EC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CONCEPTO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AÑO 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AÑO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760221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Desarrollo HITO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14,784.00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054278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Desarrollo HITO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119,246.40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712515"/>
                  </a:ext>
                </a:extLst>
              </a:tr>
              <a:tr h="275303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Mantenimiento Anual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26,806.08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26,806.08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616231"/>
                  </a:ext>
                </a:extLst>
              </a:tr>
              <a:tr h="275303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160,836.48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26,806.08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424495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Servicios Profesionales Banco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52,156.16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-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052951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Hardware y Software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18,606.83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-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992902"/>
                  </a:ext>
                </a:extLst>
              </a:tr>
              <a:tr h="275303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Notificaciones Push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27,552.00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5,510.40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508033"/>
                  </a:ext>
                </a:extLst>
              </a:tr>
              <a:tr h="288413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259,151.47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32,316.48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38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38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92162"/>
          </a:xfr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3200320" algn="l"/>
              </a:tabLst>
            </a:pPr>
            <a:r>
              <a:rPr lang="es-EC" sz="3200" dirty="0" smtClean="0">
                <a:solidFill>
                  <a:schemeClr val="bg1"/>
                </a:solidFill>
                <a:cs typeface="Calibri" pitchFamily="34" charset="0"/>
              </a:rPr>
              <a:t>COSTOS DE LATINIA</a:t>
            </a:r>
            <a:endParaRPr lang="es-EC" sz="3200" dirty="0">
              <a:solidFill>
                <a:schemeClr val="bg1"/>
              </a:solidFill>
              <a:cs typeface="Calibri" pitchFamily="34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535036"/>
              </p:ext>
            </p:extLst>
          </p:nvPr>
        </p:nvGraphicFramePr>
        <p:xfrm>
          <a:off x="1835628" y="1143005"/>
          <a:ext cx="5479572" cy="4990678"/>
        </p:xfrm>
        <a:graphic>
          <a:graphicData uri="http://schemas.openxmlformats.org/drawingml/2006/table">
            <a:tbl>
              <a:tblPr/>
              <a:tblGrid>
                <a:gridCol w="1973056">
                  <a:extLst>
                    <a:ext uri="{9D8B030D-6E8A-4147-A177-3AD203B41FA5}">
                      <a16:colId xmlns:a16="http://schemas.microsoft.com/office/drawing/2014/main" val="2425871949"/>
                    </a:ext>
                  </a:extLst>
                </a:gridCol>
                <a:gridCol w="1052978">
                  <a:extLst>
                    <a:ext uri="{9D8B030D-6E8A-4147-A177-3AD203B41FA5}">
                      <a16:colId xmlns:a16="http://schemas.microsoft.com/office/drawing/2014/main" val="3103171513"/>
                    </a:ext>
                  </a:extLst>
                </a:gridCol>
                <a:gridCol w="817846">
                  <a:extLst>
                    <a:ext uri="{9D8B030D-6E8A-4147-A177-3AD203B41FA5}">
                      <a16:colId xmlns:a16="http://schemas.microsoft.com/office/drawing/2014/main" val="3406806180"/>
                    </a:ext>
                  </a:extLst>
                </a:gridCol>
                <a:gridCol w="817846">
                  <a:extLst>
                    <a:ext uri="{9D8B030D-6E8A-4147-A177-3AD203B41FA5}">
                      <a16:colId xmlns:a16="http://schemas.microsoft.com/office/drawing/2014/main" val="298221441"/>
                    </a:ext>
                  </a:extLst>
                </a:gridCol>
                <a:gridCol w="817846">
                  <a:extLst>
                    <a:ext uri="{9D8B030D-6E8A-4147-A177-3AD203B41FA5}">
                      <a16:colId xmlns:a16="http://schemas.microsoft.com/office/drawing/2014/main" val="1505970723"/>
                    </a:ext>
                  </a:extLst>
                </a:gridCol>
              </a:tblGrid>
              <a:tr h="18100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EC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LATINIA SIN IMPUESTOS</a:t>
                      </a:r>
                    </a:p>
                  </a:txBody>
                  <a:tcPr marL="8220" marR="8220" marT="8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019114"/>
                  </a:ext>
                </a:extLst>
              </a:tr>
              <a:tr h="190059">
                <a:tc>
                  <a:txBody>
                    <a:bodyPr/>
                    <a:lstStyle/>
                    <a:p>
                      <a:pPr algn="l" fontAlgn="ctr"/>
                      <a:r>
                        <a:rPr lang="es-EC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CONCEPTO</a:t>
                      </a:r>
                    </a:p>
                  </a:txBody>
                  <a:tcPr marL="8220" marR="8220" marT="8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AÑO 0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AÑO 1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AÑO 2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AÑO 3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459713"/>
                  </a:ext>
                </a:extLst>
              </a:tr>
              <a:tr h="181008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Licencias (alert y motor 20 TPS)</a:t>
                      </a:r>
                    </a:p>
                  </a:txBody>
                  <a:tcPr marL="8220" marR="8220" marT="8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339,357.75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64,684.48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48752.85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44325.11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352381"/>
                  </a:ext>
                </a:extLst>
              </a:tr>
              <a:tr h="181008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Inversion Next Best Actions</a:t>
                      </a:r>
                    </a:p>
                  </a:txBody>
                  <a:tcPr marL="8220" marR="8220" marT="8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-   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160,127.00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-   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-   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053697"/>
                  </a:ext>
                </a:extLst>
              </a:tr>
              <a:tr h="181008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Servicios de Implantación</a:t>
                      </a:r>
                    </a:p>
                  </a:txBody>
                  <a:tcPr marL="8220" marR="8220" marT="8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58,370.64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26,678.68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13137.68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13137.68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147585"/>
                  </a:ext>
                </a:extLst>
              </a:tr>
              <a:tr h="181008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Mantenimiento Anual</a:t>
                      </a:r>
                    </a:p>
                  </a:txBody>
                  <a:tcPr marL="8220" marR="8220" marT="8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100,550.44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145,513.02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155,263.59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164,128.61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278933"/>
                  </a:ext>
                </a:extLst>
              </a:tr>
              <a:tr h="19005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Viaticos Aproximados</a:t>
                      </a:r>
                    </a:p>
                  </a:txBody>
                  <a:tcPr marL="8220" marR="8220" marT="8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20,000.00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-   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-   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-   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635765"/>
                  </a:ext>
                </a:extLst>
              </a:tr>
              <a:tr h="19005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SUBTOTAL</a:t>
                      </a:r>
                    </a:p>
                  </a:txBody>
                  <a:tcPr marL="8220" marR="8220" marT="8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518,278.83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397,003.18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217,154.12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221,591.40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034340"/>
                  </a:ext>
                </a:extLst>
              </a:tr>
              <a:tr h="181008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Servicios Profesionales Banco</a:t>
                      </a:r>
                    </a:p>
                  </a:txBody>
                  <a:tcPr marL="8220" marR="8220" marT="8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46,568.00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-   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-   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-   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224002"/>
                  </a:ext>
                </a:extLst>
              </a:tr>
              <a:tr h="181008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Hardware On Premise</a:t>
                      </a:r>
                    </a:p>
                  </a:txBody>
                  <a:tcPr marL="8220" marR="8220" marT="8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8,706.08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-   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-   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-   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884923"/>
                  </a:ext>
                </a:extLst>
              </a:tr>
              <a:tr h="181008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Hardware / Cloud</a:t>
                      </a:r>
                    </a:p>
                  </a:txBody>
                  <a:tcPr marL="8220" marR="8220" marT="8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49,647.07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49,647.07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49,647.07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49,647.07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29287"/>
                  </a:ext>
                </a:extLst>
              </a:tr>
              <a:tr h="19005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Licencias Ibm</a:t>
                      </a:r>
                    </a:p>
                  </a:txBody>
                  <a:tcPr marL="8220" marR="8220" marT="8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80,025.74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16,005.15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16,005.15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16,005.15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300537"/>
                  </a:ext>
                </a:extLst>
              </a:tr>
              <a:tr h="19910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8220" marR="8220" marT="8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703,225.72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462,655.40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282,806.34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287,243.62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82162"/>
                  </a:ext>
                </a:extLst>
              </a:tr>
              <a:tr h="168338"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0" marR="8220" marT="82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0" marR="8220" marT="82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0" marR="8220" marT="82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0" marR="8220" marT="82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0" marR="8220" marT="82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048307"/>
                  </a:ext>
                </a:extLst>
              </a:tr>
              <a:tr h="18100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EC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CONTRAPROPUESTA BANCO SIN IMPUESTOS</a:t>
                      </a:r>
                    </a:p>
                  </a:txBody>
                  <a:tcPr marL="8220" marR="8220" marT="8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937795"/>
                  </a:ext>
                </a:extLst>
              </a:tr>
              <a:tr h="190059">
                <a:tc>
                  <a:txBody>
                    <a:bodyPr/>
                    <a:lstStyle/>
                    <a:p>
                      <a:pPr algn="l" fontAlgn="ctr"/>
                      <a:r>
                        <a:rPr lang="es-EC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CONCEPTO</a:t>
                      </a:r>
                    </a:p>
                  </a:txBody>
                  <a:tcPr marL="8220" marR="8220" marT="8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AÑO 0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AÑO 1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AÑO 2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AÑO 3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061813"/>
                  </a:ext>
                </a:extLst>
              </a:tr>
              <a:tr h="181008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Licencias (alert y motor 27 TPS)</a:t>
                      </a:r>
                    </a:p>
                  </a:txBody>
                  <a:tcPr marL="8220" marR="8220" marT="8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300,000.00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-   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48,752.85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-   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832676"/>
                  </a:ext>
                </a:extLst>
              </a:tr>
              <a:tr h="181008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Inversion Next Best Actions</a:t>
                      </a:r>
                    </a:p>
                  </a:txBody>
                  <a:tcPr marL="8220" marR="8220" marT="8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-   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-   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160,127.00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-   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852067"/>
                  </a:ext>
                </a:extLst>
              </a:tr>
              <a:tr h="181008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Servicios de Implantación</a:t>
                      </a:r>
                    </a:p>
                  </a:txBody>
                  <a:tcPr marL="8220" marR="8220" marT="8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50,000.00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-   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26,678.68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-   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067695"/>
                  </a:ext>
                </a:extLst>
              </a:tr>
              <a:tr h="181008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Mantenimiento Anual</a:t>
                      </a:r>
                    </a:p>
                  </a:txBody>
                  <a:tcPr marL="8220" marR="8220" marT="8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54,000.00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54,000.00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95,776.15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95,776.15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207863"/>
                  </a:ext>
                </a:extLst>
              </a:tr>
              <a:tr h="19005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Viaticos Aproximados</a:t>
                      </a:r>
                    </a:p>
                  </a:txBody>
                  <a:tcPr marL="8220" marR="8220" marT="8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20,000.00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-   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-   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-   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726596"/>
                  </a:ext>
                </a:extLst>
              </a:tr>
              <a:tr h="19005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SUBTOTAL</a:t>
                      </a:r>
                    </a:p>
                  </a:txBody>
                  <a:tcPr marL="8220" marR="8220" marT="8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424,000.00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54,000.00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331,334.68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95,776.15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154832"/>
                  </a:ext>
                </a:extLst>
              </a:tr>
              <a:tr h="181008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Servicios Profesionales Banco</a:t>
                      </a:r>
                    </a:p>
                  </a:txBody>
                  <a:tcPr marL="8220" marR="8220" marT="8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46,568.00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-   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-   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-   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520120"/>
                  </a:ext>
                </a:extLst>
              </a:tr>
              <a:tr h="181008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Hardware On Premise</a:t>
                      </a:r>
                    </a:p>
                  </a:txBody>
                  <a:tcPr marL="8220" marR="8220" marT="8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8,706.08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-   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-   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-   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785039"/>
                  </a:ext>
                </a:extLst>
              </a:tr>
              <a:tr h="181008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Hardware / Cloud</a:t>
                      </a:r>
                    </a:p>
                  </a:txBody>
                  <a:tcPr marL="8220" marR="8220" marT="8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49,647.07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49,647.07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49,647.07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49,647.07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165295"/>
                  </a:ext>
                </a:extLst>
              </a:tr>
              <a:tr h="19005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Licencias Ibm</a:t>
                      </a:r>
                    </a:p>
                  </a:txBody>
                  <a:tcPr marL="8220" marR="8220" marT="8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80,025.74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16,005.15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16,005.15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16,005.15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919199"/>
                  </a:ext>
                </a:extLst>
              </a:tr>
              <a:tr h="19910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8220" marR="8220" marT="8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608,946.89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119,652.22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396,986.90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161,428.37</a:t>
                      </a:r>
                    </a:p>
                  </a:txBody>
                  <a:tcPr marL="8220" marR="8220" marT="82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541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3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44479</TotalTime>
  <Words>293</Words>
  <Application>Microsoft Office PowerPoint</Application>
  <PresentationFormat>Presentación en pantalla (4:3)</PresentationFormat>
  <Paragraphs>159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Escenario # 3</vt:lpstr>
      <vt:lpstr>COSTOS DE LATINIA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jesparzm</dc:creator>
  <cp:lastModifiedBy>Hector Pintag Sanga</cp:lastModifiedBy>
  <cp:revision>1833</cp:revision>
  <cp:lastPrinted>2018-02-20T16:46:28Z</cp:lastPrinted>
  <dcterms:created xsi:type="dcterms:W3CDTF">2010-04-29T17:57:08Z</dcterms:created>
  <dcterms:modified xsi:type="dcterms:W3CDTF">2019-02-21T17:08:38Z</dcterms:modified>
</cp:coreProperties>
</file>