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9" r:id="rId5"/>
    <p:sldId id="3301" r:id="rId6"/>
    <p:sldId id="3303" r:id="rId7"/>
    <p:sldId id="3307" r:id="rId8"/>
    <p:sldId id="3308" r:id="rId9"/>
    <p:sldId id="259" r:id="rId10"/>
  </p:sldIdLst>
  <p:sldSz cx="12192000" cy="6858000"/>
  <p:notesSz cx="6797675" cy="9926638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BDB"/>
    <a:srgbClr val="00D7E2"/>
    <a:srgbClr val="00C6D0"/>
    <a:srgbClr val="00C680"/>
    <a:srgbClr val="00B2BC"/>
    <a:srgbClr val="A6A6A6"/>
    <a:srgbClr val="7EE3EE"/>
    <a:srgbClr val="42808E"/>
    <a:srgbClr val="42BBBE"/>
    <a:srgbClr val="326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91" autoAdjust="0"/>
    <p:restoredTop sz="93772" autoAdjust="0"/>
  </p:normalViewPr>
  <p:slideViewPr>
    <p:cSldViewPr snapToGrid="0">
      <p:cViewPr varScale="1">
        <p:scale>
          <a:sx n="90" d="100"/>
          <a:sy n="90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305C-0075-4CD1-8716-41130EC445F0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43B7-A86D-44D5-8BD9-DA12735C98E7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2982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22/8/2023</a:t>
            </a:fld>
            <a:endParaRPr lang="es-EC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AA313-D6B8-F83C-6B64-C1FE16A479A5}"/>
              </a:ext>
            </a:extLst>
          </p:cNvPr>
          <p:cNvSpPr txBox="1">
            <a:spLocks/>
          </p:cNvSpPr>
          <p:nvPr/>
        </p:nvSpPr>
        <p:spPr>
          <a:xfrm>
            <a:off x="4628795" y="2235200"/>
            <a:ext cx="608274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pc="-150" dirty="0">
                <a:solidFill>
                  <a:srgbClr val="009999"/>
                </a:solidFill>
                <a:latin typeface="Calibri" panose="020F0502020204030204"/>
                <a:ea typeface="+mn-ea"/>
                <a:cs typeface="+mn-cs"/>
              </a:rPr>
              <a:t>Créditos y Débitos Masivos</a:t>
            </a:r>
            <a:br>
              <a:rPr lang="es-MX" sz="4000" b="1" spc="-150" dirty="0">
                <a:solidFill>
                  <a:srgbClr val="009999"/>
                </a:solidFill>
                <a:latin typeface="Calibri" panose="020F0502020204030204"/>
                <a:ea typeface="+mn-ea"/>
                <a:cs typeface="+mn-cs"/>
              </a:rPr>
            </a:br>
            <a:endParaRPr lang="es-MX" sz="4000" b="1" spc="-150" dirty="0">
              <a:solidFill>
                <a:srgbClr val="009999"/>
              </a:solidFill>
              <a:latin typeface="Calibri" panose="020F0502020204030204"/>
              <a:ea typeface="+mn-ea"/>
              <a:cs typeface="+mn-cs"/>
            </a:endParaRPr>
          </a:p>
          <a:p>
            <a:r>
              <a:rPr lang="es-EC" sz="2400" b="1" dirty="0">
                <a:solidFill>
                  <a:schemeClr val="bg1">
                    <a:lumMod val="50000"/>
                  </a:schemeClr>
                </a:solidFill>
              </a:rPr>
              <a:t>Tecnología</a:t>
            </a:r>
            <a:endParaRPr lang="es-EC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044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21" y="414632"/>
            <a:ext cx="10836395" cy="653777"/>
          </a:xfrm>
        </p:spPr>
        <p:txBody>
          <a:bodyPr>
            <a:noAutofit/>
          </a:bodyPr>
          <a:lstStyle/>
          <a:p>
            <a:pPr algn="r"/>
            <a:r>
              <a:rPr lang="es-EC" altLang="es-EC" sz="20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  <a:t>Flujo Actual: Regularizaciones Masivas por Débitos y Créditos</a:t>
            </a:r>
            <a:r>
              <a:rPr lang="es-EC" altLang="es-EC" sz="18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  <a:t> [Todos]</a:t>
            </a:r>
            <a:br>
              <a:rPr lang="es-EC" altLang="es-EC" sz="18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</a:br>
            <a:r>
              <a:rPr lang="es-EC" altLang="es-EC" sz="1800" b="1" dirty="0">
                <a:solidFill>
                  <a:schemeClr val="accent4">
                    <a:lumMod val="50000"/>
                  </a:schemeClr>
                </a:solidFill>
                <a:latin typeface="Poppins Light"/>
                <a:ea typeface="+mn-ea"/>
                <a:cs typeface="+mn-cs"/>
              </a:rPr>
              <a:t> </a:t>
            </a:r>
            <a:r>
              <a:rPr lang="es-EC" altLang="es-EC" sz="1050" b="1" dirty="0">
                <a:solidFill>
                  <a:schemeClr val="accent4">
                    <a:lumMod val="50000"/>
                  </a:schemeClr>
                </a:solidFill>
                <a:latin typeface="Poppins Light"/>
              </a:rPr>
              <a:t>(Tiempo Referencial de Espera: 240 minutos)</a:t>
            </a:r>
            <a:endParaRPr lang="es-EC" sz="1800" dirty="0">
              <a:solidFill>
                <a:schemeClr val="accent4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7413492" y="5823626"/>
            <a:ext cx="4519535" cy="74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3" name="Rectángulo 2"/>
          <p:cNvSpPr/>
          <p:nvPr/>
        </p:nvSpPr>
        <p:spPr>
          <a:xfrm>
            <a:off x="129968" y="1578705"/>
            <a:ext cx="2160000" cy="360000"/>
          </a:xfrm>
          <a:prstGeom prst="rect">
            <a:avLst/>
          </a:prstGeom>
          <a:ln w="31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Adm. Medios de Pago</a:t>
            </a:r>
          </a:p>
        </p:txBody>
      </p:sp>
      <p:sp>
        <p:nvSpPr>
          <p:cNvPr id="109" name="Rectángulo 108"/>
          <p:cNvSpPr/>
          <p:nvPr/>
        </p:nvSpPr>
        <p:spPr>
          <a:xfrm>
            <a:off x="2493394" y="1575684"/>
            <a:ext cx="2160000" cy="360000"/>
          </a:xfrm>
          <a:prstGeom prst="rect">
            <a:avLst/>
          </a:prstGeom>
          <a:ln w="31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>
                <a:solidFill>
                  <a:schemeClr val="bg2">
                    <a:lumMod val="10000"/>
                  </a:schemeClr>
                </a:solidFill>
              </a:rPr>
              <a:t>GRYP</a:t>
            </a:r>
            <a:endParaRPr lang="es-MX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64 Marcador de número de diapositiva">
            <a:extLst>
              <a:ext uri="{FF2B5EF4-FFF2-40B4-BE49-F238E27FC236}">
                <a16:creationId xmlns:a16="http://schemas.microsoft.com/office/drawing/2014/main" id="{CAC69E5D-BB6C-5607-CF30-761E923B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701" y="6410233"/>
            <a:ext cx="526123" cy="185459"/>
          </a:xfrm>
        </p:spPr>
        <p:txBody>
          <a:bodyPr/>
          <a:lstStyle/>
          <a:p>
            <a:fld id="{441D6E30-D9F9-4EAC-B5A4-4098D45EE8AE}" type="slidenum">
              <a:rPr lang="es-ES" smtClean="0"/>
              <a:pPr/>
              <a:t>2</a:t>
            </a:fld>
            <a:r>
              <a:rPr lang="es-ES" dirty="0"/>
              <a:t>/5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14A6005A-26DB-7942-1989-54436E64A0CA}"/>
              </a:ext>
            </a:extLst>
          </p:cNvPr>
          <p:cNvGrpSpPr/>
          <p:nvPr/>
        </p:nvGrpSpPr>
        <p:grpSpPr>
          <a:xfrm>
            <a:off x="119468" y="2013913"/>
            <a:ext cx="2134949" cy="815820"/>
            <a:chOff x="274010" y="2107362"/>
            <a:chExt cx="2380603" cy="81582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8A3BCBF-6EDF-8B61-5220-17FE11E994CB}"/>
                </a:ext>
              </a:extLst>
            </p:cNvPr>
            <p:cNvSpPr/>
            <p:nvPr/>
          </p:nvSpPr>
          <p:spPr>
            <a:xfrm>
              <a:off x="378546" y="2246382"/>
              <a:ext cx="2276067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Generar base con formato establecido</a:t>
              </a:r>
            </a:p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(máximo 2 – 4 semanal)</a:t>
              </a:r>
            </a:p>
          </p:txBody>
        </p:sp>
        <p:sp>
          <p:nvSpPr>
            <p:cNvPr id="21" name="Conector 156">
              <a:extLst>
                <a:ext uri="{FF2B5EF4-FFF2-40B4-BE49-F238E27FC236}">
                  <a16:creationId xmlns:a16="http://schemas.microsoft.com/office/drawing/2014/main" id="{1CAF1678-0BF1-508F-D8F1-D4257C7AC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10" y="2107362"/>
              <a:ext cx="218818" cy="237962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US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1</a:t>
              </a:r>
              <a:endParaRPr lang="es-EC" altLang="en-US" sz="10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E7A676E-383D-B96A-FEEC-E72979443EF3}"/>
              </a:ext>
            </a:extLst>
          </p:cNvPr>
          <p:cNvGrpSpPr/>
          <p:nvPr/>
        </p:nvGrpSpPr>
        <p:grpSpPr>
          <a:xfrm>
            <a:off x="87764" y="3029047"/>
            <a:ext cx="2160000" cy="776752"/>
            <a:chOff x="242306" y="3160378"/>
            <a:chExt cx="2440240" cy="776752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0FC3C0A-6310-0169-0424-5FF9976C7D93}"/>
                </a:ext>
              </a:extLst>
            </p:cNvPr>
            <p:cNvSpPr/>
            <p:nvPr/>
          </p:nvSpPr>
          <p:spPr>
            <a:xfrm>
              <a:off x="378546" y="3261180"/>
              <a:ext cx="2304000" cy="67595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Enviar a GRYP el archivo para ingreso de tarea en ClearQuest, total de TRX y montos débitos y créditos</a:t>
              </a:r>
            </a:p>
          </p:txBody>
        </p:sp>
        <p:sp>
          <p:nvSpPr>
            <p:cNvPr id="23" name="Conector 156">
              <a:extLst>
                <a:ext uri="{FF2B5EF4-FFF2-40B4-BE49-F238E27FC236}">
                  <a16:creationId xmlns:a16="http://schemas.microsoft.com/office/drawing/2014/main" id="{C0D32D04-41E8-274B-2454-650BB7975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06" y="3160378"/>
              <a:ext cx="218818" cy="237962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US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2</a:t>
              </a:r>
              <a:endParaRPr lang="es-EC" altLang="en-US" sz="10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4654AD1-1ED2-8720-C490-0964ACEE4461}"/>
              </a:ext>
            </a:extLst>
          </p:cNvPr>
          <p:cNvCxnSpPr>
            <a:cxnSpLocks/>
          </p:cNvCxnSpPr>
          <p:nvPr/>
        </p:nvCxnSpPr>
        <p:spPr bwMode="auto">
          <a:xfrm>
            <a:off x="115900" y="1218672"/>
            <a:ext cx="4500000" cy="0"/>
          </a:xfrm>
          <a:prstGeom prst="line">
            <a:avLst/>
          </a:prstGeom>
          <a:ln cmpd="sng">
            <a:solidFill>
              <a:schemeClr val="accent1"/>
            </a:solidFill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C76A9A-B777-737C-9C9B-6B84410FDC9B}"/>
              </a:ext>
            </a:extLst>
          </p:cNvPr>
          <p:cNvSpPr txBox="1"/>
          <p:nvPr/>
        </p:nvSpPr>
        <p:spPr>
          <a:xfrm>
            <a:off x="984695" y="1038758"/>
            <a:ext cx="27683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+mn-lt"/>
              </a:rPr>
              <a:t>Solicitud  Carga y </a:t>
            </a:r>
            <a:r>
              <a:rPr lang="es-MX" sz="1400" b="1" dirty="0"/>
              <a:t>Registro de Tarea</a:t>
            </a:r>
            <a:endParaRPr lang="es-EC" sz="1400" b="1" dirty="0">
              <a:latin typeface="+mn-lt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C80C6F7-441F-2401-C095-767911D08ABE}"/>
              </a:ext>
            </a:extLst>
          </p:cNvPr>
          <p:cNvGrpSpPr/>
          <p:nvPr/>
        </p:nvGrpSpPr>
        <p:grpSpPr>
          <a:xfrm>
            <a:off x="2454479" y="2013913"/>
            <a:ext cx="2160000" cy="783360"/>
            <a:chOff x="3253947" y="2257385"/>
            <a:chExt cx="2413409" cy="78336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A13F72D-C414-EEE8-4E70-DE6AE81D6E3D}"/>
                </a:ext>
              </a:extLst>
            </p:cNvPr>
            <p:cNvSpPr/>
            <p:nvPr/>
          </p:nvSpPr>
          <p:spPr>
            <a:xfrm>
              <a:off x="3363356" y="2363945"/>
              <a:ext cx="2304000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Verificar que los totales de las bases cuadren con lo indicado en el cuerpo del correo</a:t>
              </a:r>
            </a:p>
          </p:txBody>
        </p:sp>
        <p:sp>
          <p:nvSpPr>
            <p:cNvPr id="28" name="Conector 156">
              <a:extLst>
                <a:ext uri="{FF2B5EF4-FFF2-40B4-BE49-F238E27FC236}">
                  <a16:creationId xmlns:a16="http://schemas.microsoft.com/office/drawing/2014/main" id="{A9039D19-85FD-0A93-99C5-64F66D136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947" y="2257385"/>
              <a:ext cx="218818" cy="237962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US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3</a:t>
              </a:r>
              <a:endParaRPr lang="es-EC" altLang="en-US" sz="10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FD89140-2C1C-0B39-D09A-A0356CE76928}"/>
              </a:ext>
            </a:extLst>
          </p:cNvPr>
          <p:cNvSpPr txBox="1"/>
          <p:nvPr/>
        </p:nvSpPr>
        <p:spPr>
          <a:xfrm>
            <a:off x="153394" y="1323716"/>
            <a:ext cx="45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900" dirty="0">
                <a:solidFill>
                  <a:schemeClr val="accent4">
                    <a:lumMod val="50000"/>
                  </a:schemeClr>
                </a:solidFill>
              </a:rPr>
              <a:t>15 – 20 minutos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B0AA54A-28BE-50B9-62E7-FFEDEA4CCF3E}"/>
              </a:ext>
            </a:extLst>
          </p:cNvPr>
          <p:cNvCxnSpPr>
            <a:cxnSpLocks/>
          </p:cNvCxnSpPr>
          <p:nvPr/>
        </p:nvCxnSpPr>
        <p:spPr>
          <a:xfrm>
            <a:off x="143894" y="1516449"/>
            <a:ext cx="4536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B4A63A3-EB93-B0F9-7E47-1D407CC6B771}"/>
              </a:ext>
            </a:extLst>
          </p:cNvPr>
          <p:cNvGrpSpPr/>
          <p:nvPr/>
        </p:nvGrpSpPr>
        <p:grpSpPr>
          <a:xfrm>
            <a:off x="2454449" y="3006975"/>
            <a:ext cx="2160000" cy="783360"/>
            <a:chOff x="3253947" y="2257385"/>
            <a:chExt cx="2413409" cy="783360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3FC82933-BA20-2B24-9C02-D807B519133E}"/>
                </a:ext>
              </a:extLst>
            </p:cNvPr>
            <p:cNvSpPr/>
            <p:nvPr/>
          </p:nvSpPr>
          <p:spPr>
            <a:xfrm>
              <a:off x="3363356" y="2363945"/>
              <a:ext cx="2304000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Solicitar aprobación de la Subgerencia GRYP y crear la tarea en Rational ClearQuest </a:t>
              </a:r>
            </a:p>
          </p:txBody>
        </p:sp>
        <p:sp>
          <p:nvSpPr>
            <p:cNvPr id="36" name="Conector 156">
              <a:extLst>
                <a:ext uri="{FF2B5EF4-FFF2-40B4-BE49-F238E27FC236}">
                  <a16:creationId xmlns:a16="http://schemas.microsoft.com/office/drawing/2014/main" id="{DBF3F774-5E42-5608-5D43-80C24BCBA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947" y="2257385"/>
              <a:ext cx="218818" cy="237962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549EB2E4-494C-39B0-3B13-F29BAE9F052D}"/>
              </a:ext>
            </a:extLst>
          </p:cNvPr>
          <p:cNvGrpSpPr/>
          <p:nvPr/>
        </p:nvGrpSpPr>
        <p:grpSpPr>
          <a:xfrm>
            <a:off x="2465600" y="3923116"/>
            <a:ext cx="2147300" cy="821460"/>
            <a:chOff x="3211377" y="2219285"/>
            <a:chExt cx="2399219" cy="821460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7FE5E48F-1A1C-AE50-6B48-35BEA9007A78}"/>
                </a:ext>
              </a:extLst>
            </p:cNvPr>
            <p:cNvSpPr/>
            <p:nvPr/>
          </p:nvSpPr>
          <p:spPr>
            <a:xfrm>
              <a:off x="3306596" y="2363945"/>
              <a:ext cx="2304000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Enviar correo a Desarrollo con las bases, confirmando los totales y el código de la tarea creada</a:t>
              </a:r>
            </a:p>
          </p:txBody>
        </p:sp>
        <p:sp>
          <p:nvSpPr>
            <p:cNvPr id="39" name="Conector 156">
              <a:extLst>
                <a:ext uri="{FF2B5EF4-FFF2-40B4-BE49-F238E27FC236}">
                  <a16:creationId xmlns:a16="http://schemas.microsoft.com/office/drawing/2014/main" id="{21391C8C-3AB6-F04E-F6C9-C16AE424F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377" y="2219285"/>
              <a:ext cx="218818" cy="237962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1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</p:grp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8E2F913-BBBB-885D-7F46-30AE9BA39E9E}"/>
              </a:ext>
            </a:extLst>
          </p:cNvPr>
          <p:cNvCxnSpPr>
            <a:stCxn id="19" idx="2"/>
            <a:endCxn id="34" idx="0"/>
          </p:cNvCxnSpPr>
          <p:nvPr/>
        </p:nvCxnSpPr>
        <p:spPr>
          <a:xfrm flipH="1">
            <a:off x="3583410" y="2797273"/>
            <a:ext cx="30" cy="31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1D27516-8E13-3D81-C352-2FBED840D5AC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 flipH="1">
            <a:off x="3581861" y="3790335"/>
            <a:ext cx="1549" cy="277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D4E59EB0-EE5A-A671-9464-A3EF0C8A29BA}"/>
              </a:ext>
            </a:extLst>
          </p:cNvPr>
          <p:cNvCxnSpPr>
            <a:stCxn id="7" idx="2"/>
            <a:endCxn id="22" idx="0"/>
          </p:cNvCxnSpPr>
          <p:nvPr/>
        </p:nvCxnSpPr>
        <p:spPr>
          <a:xfrm flipH="1">
            <a:off x="1228061" y="2829733"/>
            <a:ext cx="5756" cy="30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25FA5BA6-32B8-F58B-8CC4-0E3B93DCFCD2}"/>
              </a:ext>
            </a:extLst>
          </p:cNvPr>
          <p:cNvCxnSpPr>
            <a:stCxn id="22" idx="3"/>
            <a:endCxn id="19" idx="1"/>
          </p:cNvCxnSpPr>
          <p:nvPr/>
        </p:nvCxnSpPr>
        <p:spPr>
          <a:xfrm flipV="1">
            <a:off x="2247764" y="2458873"/>
            <a:ext cx="304636" cy="10089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DEBC6E1-D1AC-FD41-EB0A-8BF4EF66089E}"/>
              </a:ext>
            </a:extLst>
          </p:cNvPr>
          <p:cNvCxnSpPr>
            <a:cxnSpLocks/>
          </p:cNvCxnSpPr>
          <p:nvPr/>
        </p:nvCxnSpPr>
        <p:spPr bwMode="auto">
          <a:xfrm>
            <a:off x="4878624" y="1214878"/>
            <a:ext cx="7020000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1588105-3EB1-AE6A-FFBB-2362E33571C1}"/>
              </a:ext>
            </a:extLst>
          </p:cNvPr>
          <p:cNvSpPr txBox="1"/>
          <p:nvPr/>
        </p:nvSpPr>
        <p:spPr>
          <a:xfrm>
            <a:off x="7085875" y="1034703"/>
            <a:ext cx="302980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b="1" dirty="0"/>
              <a:t>Desarrollo, Pruebas e Implementación</a:t>
            </a:r>
            <a:endParaRPr lang="es-EC" sz="1400" b="1" dirty="0">
              <a:latin typeface="+mn-lt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D0201D4-36A5-605F-A6D0-55A910055F04}"/>
              </a:ext>
            </a:extLst>
          </p:cNvPr>
          <p:cNvSpPr/>
          <p:nvPr/>
        </p:nvSpPr>
        <p:spPr>
          <a:xfrm>
            <a:off x="4906871" y="1578705"/>
            <a:ext cx="2160000" cy="36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Desarrollo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055179D9-DC54-9E31-061C-1318C730D94D}"/>
              </a:ext>
            </a:extLst>
          </p:cNvPr>
          <p:cNvGrpSpPr/>
          <p:nvPr/>
        </p:nvGrpSpPr>
        <p:grpSpPr>
          <a:xfrm>
            <a:off x="4925875" y="2013913"/>
            <a:ext cx="2160000" cy="815820"/>
            <a:chOff x="274010" y="2107362"/>
            <a:chExt cx="2408536" cy="815820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D2222A53-C2D7-4A2F-8C5A-57F9CED3A2EC}"/>
                </a:ext>
              </a:extLst>
            </p:cNvPr>
            <p:cNvSpPr/>
            <p:nvPr/>
          </p:nvSpPr>
          <p:spPr>
            <a:xfrm>
              <a:off x="378546" y="2246382"/>
              <a:ext cx="2304000" cy="6768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Cargar y probar archivo en ambiente de desarrollo para confirmar que todo esté correcto</a:t>
              </a:r>
            </a:p>
          </p:txBody>
        </p:sp>
        <p:sp>
          <p:nvSpPr>
            <p:cNvPr id="57" name="Conector 156">
              <a:extLst>
                <a:ext uri="{FF2B5EF4-FFF2-40B4-BE49-F238E27FC236}">
                  <a16:creationId xmlns:a16="http://schemas.microsoft.com/office/drawing/2014/main" id="{8F23E079-197B-ACA0-1FCE-9523BAD26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10" y="2107362"/>
              <a:ext cx="218818" cy="237962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9BED2EA0-3559-A2B2-C31F-C2E5D226937F}"/>
              </a:ext>
            </a:extLst>
          </p:cNvPr>
          <p:cNvGrpSpPr/>
          <p:nvPr/>
        </p:nvGrpSpPr>
        <p:grpSpPr>
          <a:xfrm>
            <a:off x="4906871" y="3029047"/>
            <a:ext cx="2160000" cy="820802"/>
            <a:chOff x="242306" y="3160378"/>
            <a:chExt cx="2440240" cy="820802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796530C1-0EFE-7F31-364A-0EB6576B01A5}"/>
                </a:ext>
              </a:extLst>
            </p:cNvPr>
            <p:cNvSpPr/>
            <p:nvPr/>
          </p:nvSpPr>
          <p:spPr>
            <a:xfrm>
              <a:off x="378546" y="3261180"/>
              <a:ext cx="2304000" cy="720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Enviar los resultados de la ejecución a Adm. Medios de Pagos para su  verificación y OK, posterior enviar para OK de Auditoría</a:t>
              </a:r>
            </a:p>
          </p:txBody>
        </p:sp>
        <p:sp>
          <p:nvSpPr>
            <p:cNvPr id="64" name="Conector 156">
              <a:extLst>
                <a:ext uri="{FF2B5EF4-FFF2-40B4-BE49-F238E27FC236}">
                  <a16:creationId xmlns:a16="http://schemas.microsoft.com/office/drawing/2014/main" id="{CD342ED9-A140-3D46-54F9-60B2A48F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06" y="3160378"/>
              <a:ext cx="218818" cy="237962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93CA051E-7C81-BE86-3E6D-8C07DB536148}"/>
              </a:ext>
            </a:extLst>
          </p:cNvPr>
          <p:cNvCxnSpPr>
            <a:stCxn id="56" idx="2"/>
            <a:endCxn id="62" idx="0"/>
          </p:cNvCxnSpPr>
          <p:nvPr/>
        </p:nvCxnSpPr>
        <p:spPr>
          <a:xfrm flipH="1">
            <a:off x="6047168" y="2829733"/>
            <a:ext cx="5582" cy="3001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o 65">
            <a:extLst>
              <a:ext uri="{FF2B5EF4-FFF2-40B4-BE49-F238E27FC236}">
                <a16:creationId xmlns:a16="http://schemas.microsoft.com/office/drawing/2014/main" id="{A0F7B6FE-5A15-2081-3FA0-EE1F5667CC61}"/>
              </a:ext>
            </a:extLst>
          </p:cNvPr>
          <p:cNvGrpSpPr/>
          <p:nvPr/>
        </p:nvGrpSpPr>
        <p:grpSpPr>
          <a:xfrm>
            <a:off x="4902275" y="3982897"/>
            <a:ext cx="2160000" cy="776752"/>
            <a:chOff x="242306" y="3160378"/>
            <a:chExt cx="2440240" cy="77675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A60BC186-E637-B83D-8702-441FB87E165F}"/>
                </a:ext>
              </a:extLst>
            </p:cNvPr>
            <p:cNvSpPr/>
            <p:nvPr/>
          </p:nvSpPr>
          <p:spPr>
            <a:xfrm>
              <a:off x="378546" y="3261180"/>
              <a:ext cx="2304000" cy="67595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Solicitar a Gestión y </a:t>
              </a:r>
              <a:r>
                <a:rPr lang="es-MX" sz="10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Automatiz</a:t>
              </a:r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de Pruebas cambiar el estado de la tarea en Aceptado Prueba</a:t>
              </a:r>
            </a:p>
          </p:txBody>
        </p:sp>
        <p:sp>
          <p:nvSpPr>
            <p:cNvPr id="72" name="Conector 156">
              <a:extLst>
                <a:ext uri="{FF2B5EF4-FFF2-40B4-BE49-F238E27FC236}">
                  <a16:creationId xmlns:a16="http://schemas.microsoft.com/office/drawing/2014/main" id="{44964087-B386-677F-7CE0-9081092CD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06" y="3160378"/>
              <a:ext cx="218818" cy="237962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8</a:t>
              </a:r>
            </a:p>
          </p:txBody>
        </p:sp>
      </p:grp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7A7AD2F-DE0C-607E-216F-5A5AF0EE5762}"/>
              </a:ext>
            </a:extLst>
          </p:cNvPr>
          <p:cNvSpPr txBox="1"/>
          <p:nvPr/>
        </p:nvSpPr>
        <p:spPr>
          <a:xfrm>
            <a:off x="4767169" y="1324416"/>
            <a:ext cx="7165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900" dirty="0">
                <a:solidFill>
                  <a:schemeClr val="accent4">
                    <a:lumMod val="50000"/>
                  </a:schemeClr>
                </a:solidFill>
              </a:rPr>
              <a:t>60 - 240 minutos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3A84B78-E880-156A-02B3-AF30E6B5591C}"/>
              </a:ext>
            </a:extLst>
          </p:cNvPr>
          <p:cNvCxnSpPr>
            <a:cxnSpLocks/>
          </p:cNvCxnSpPr>
          <p:nvPr/>
        </p:nvCxnSpPr>
        <p:spPr>
          <a:xfrm>
            <a:off x="4894170" y="1517148"/>
            <a:ext cx="7020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>
            <a:extLst>
              <a:ext uri="{FF2B5EF4-FFF2-40B4-BE49-F238E27FC236}">
                <a16:creationId xmlns:a16="http://schemas.microsoft.com/office/drawing/2014/main" id="{9129B009-5226-487F-15B2-E4D86C8E6C50}"/>
              </a:ext>
            </a:extLst>
          </p:cNvPr>
          <p:cNvSpPr/>
          <p:nvPr/>
        </p:nvSpPr>
        <p:spPr>
          <a:xfrm>
            <a:off x="9746657" y="1578322"/>
            <a:ext cx="2160000" cy="36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Producción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AF077A87-7C8E-3731-8509-557FFB22C3E2}"/>
              </a:ext>
            </a:extLst>
          </p:cNvPr>
          <p:cNvSpPr/>
          <p:nvPr/>
        </p:nvSpPr>
        <p:spPr>
          <a:xfrm>
            <a:off x="9821011" y="2128383"/>
            <a:ext cx="2039406" cy="6759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 información de ruta, procesar y confirmar a GRYP para que envíe al usuario los archivos de producción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A7787585-B3DF-D989-7598-2F84A38EFD06}"/>
              </a:ext>
            </a:extLst>
          </p:cNvPr>
          <p:cNvCxnSpPr>
            <a:cxnSpLocks/>
            <a:stCxn id="79" idx="3"/>
            <a:endCxn id="88" idx="1"/>
          </p:cNvCxnSpPr>
          <p:nvPr/>
        </p:nvCxnSpPr>
        <p:spPr>
          <a:xfrm flipV="1">
            <a:off x="9563536" y="2466358"/>
            <a:ext cx="257475" cy="32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54B5EDCB-A32C-94FE-BAFF-C5B321DE309A}"/>
              </a:ext>
            </a:extLst>
          </p:cNvPr>
          <p:cNvCxnSpPr>
            <a:stCxn id="38" idx="3"/>
            <a:endCxn id="56" idx="1"/>
          </p:cNvCxnSpPr>
          <p:nvPr/>
        </p:nvCxnSpPr>
        <p:spPr>
          <a:xfrm flipV="1">
            <a:off x="4612900" y="2491333"/>
            <a:ext cx="406724" cy="19148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5202565D-ACCF-AAE0-2B57-55437C3B68E5}"/>
              </a:ext>
            </a:extLst>
          </p:cNvPr>
          <p:cNvSpPr/>
          <p:nvPr/>
        </p:nvSpPr>
        <p:spPr>
          <a:xfrm>
            <a:off x="7433309" y="1578705"/>
            <a:ext cx="2160000" cy="36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Gestión Administrativa de TI</a:t>
            </a:r>
          </a:p>
        </p:txBody>
      </p: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63E0B0F9-5391-E1CA-8B0A-5CA8618F7F56}"/>
              </a:ext>
            </a:extLst>
          </p:cNvPr>
          <p:cNvCxnSpPr>
            <a:cxnSpLocks/>
            <a:stCxn id="148" idx="3"/>
            <a:endCxn id="79" idx="1"/>
          </p:cNvCxnSpPr>
          <p:nvPr/>
        </p:nvCxnSpPr>
        <p:spPr>
          <a:xfrm flipV="1">
            <a:off x="7123391" y="2469612"/>
            <a:ext cx="353399" cy="3858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011AEF02-D691-C0E7-7F2A-DCC48BB651B6}"/>
              </a:ext>
            </a:extLst>
          </p:cNvPr>
          <p:cNvGrpSpPr/>
          <p:nvPr/>
        </p:nvGrpSpPr>
        <p:grpSpPr>
          <a:xfrm>
            <a:off x="7403536" y="2006033"/>
            <a:ext cx="2160000" cy="801979"/>
            <a:chOff x="7903574" y="1999112"/>
            <a:chExt cx="2384881" cy="801979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86023876-D2D3-EC16-3B2A-ECED6B535307}"/>
                </a:ext>
              </a:extLst>
            </p:cNvPr>
            <p:cNvSpPr/>
            <p:nvPr/>
          </p:nvSpPr>
          <p:spPr>
            <a:xfrm>
              <a:off x="7984455" y="2124291"/>
              <a:ext cx="2304000" cy="6768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Recibir archivos, revisar OK de usuarios y enviar a Operadores de Cómputo para ejecución del pase</a:t>
              </a:r>
            </a:p>
          </p:txBody>
        </p:sp>
        <p:sp>
          <p:nvSpPr>
            <p:cNvPr id="131" name="Conector 156">
              <a:extLst>
                <a:ext uri="{FF2B5EF4-FFF2-40B4-BE49-F238E27FC236}">
                  <a16:creationId xmlns:a16="http://schemas.microsoft.com/office/drawing/2014/main" id="{952A6FFB-D882-FD79-3FF1-0DFFDA6C2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3574" y="1999112"/>
              <a:ext cx="219019" cy="237744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MX" altLang="en-US" sz="10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11</a:t>
              </a:r>
              <a:endParaRPr lang="es-EC" altLang="en-US" sz="1000" b="1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9519C6D0-BF97-EC45-2B3B-DEDE5E5EB937}"/>
              </a:ext>
            </a:extLst>
          </p:cNvPr>
          <p:cNvCxnSpPr>
            <a:stCxn id="62" idx="2"/>
            <a:endCxn id="68" idx="0"/>
          </p:cNvCxnSpPr>
          <p:nvPr/>
        </p:nvCxnSpPr>
        <p:spPr>
          <a:xfrm flipH="1">
            <a:off x="6042572" y="3849849"/>
            <a:ext cx="4596" cy="2338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9B5245A6-7C10-85B6-D2FD-447692AFB1C6}"/>
              </a:ext>
            </a:extLst>
          </p:cNvPr>
          <p:cNvGrpSpPr/>
          <p:nvPr/>
        </p:nvGrpSpPr>
        <p:grpSpPr>
          <a:xfrm>
            <a:off x="4906755" y="4963862"/>
            <a:ext cx="2160000" cy="776752"/>
            <a:chOff x="242306" y="3160378"/>
            <a:chExt cx="2440240" cy="776752"/>
          </a:xfrm>
        </p:grpSpPr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9F55188E-D5A5-CFCC-34C6-D85BB1A6B59E}"/>
                </a:ext>
              </a:extLst>
            </p:cNvPr>
            <p:cNvSpPr/>
            <p:nvPr/>
          </p:nvSpPr>
          <p:spPr>
            <a:xfrm>
              <a:off x="378546" y="3261180"/>
              <a:ext cx="2304000" cy="67595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Cargar aprobaciones en Rational y enviar correo al Líder para aprobación del pase</a:t>
              </a:r>
            </a:p>
          </p:txBody>
        </p:sp>
        <p:sp>
          <p:nvSpPr>
            <p:cNvPr id="141" name="Conector 156">
              <a:extLst>
                <a:ext uri="{FF2B5EF4-FFF2-40B4-BE49-F238E27FC236}">
                  <a16:creationId xmlns:a16="http://schemas.microsoft.com/office/drawing/2014/main" id="{348E48A2-FE74-E1C7-CBB5-2B1E631BA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06" y="3160378"/>
              <a:ext cx="218818" cy="237962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9</a:t>
              </a:r>
            </a:p>
          </p:txBody>
        </p:sp>
      </p:grp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022DDD99-EC8C-6BE9-B4A1-2004BB12732E}"/>
              </a:ext>
            </a:extLst>
          </p:cNvPr>
          <p:cNvCxnSpPr>
            <a:stCxn id="68" idx="2"/>
            <a:endCxn id="140" idx="0"/>
          </p:cNvCxnSpPr>
          <p:nvPr/>
        </p:nvCxnSpPr>
        <p:spPr>
          <a:xfrm>
            <a:off x="6042572" y="4759649"/>
            <a:ext cx="4480" cy="305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F408F475-348A-B622-4F56-0227B88D19B3}"/>
              </a:ext>
            </a:extLst>
          </p:cNvPr>
          <p:cNvSpPr/>
          <p:nvPr/>
        </p:nvSpPr>
        <p:spPr>
          <a:xfrm>
            <a:off x="4963391" y="5990405"/>
            <a:ext cx="2160000" cy="6759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Solicitar a Gestión Administrativa de TI aprobación del pase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A7BC5E93-E169-680C-5FAE-264255056724}"/>
              </a:ext>
            </a:extLst>
          </p:cNvPr>
          <p:cNvCxnSpPr>
            <a:stCxn id="140" idx="2"/>
            <a:endCxn id="148" idx="0"/>
          </p:cNvCxnSpPr>
          <p:nvPr/>
        </p:nvCxnSpPr>
        <p:spPr>
          <a:xfrm flipH="1">
            <a:off x="6043391" y="5740614"/>
            <a:ext cx="3661" cy="2497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Conector 156">
            <a:extLst>
              <a:ext uri="{FF2B5EF4-FFF2-40B4-BE49-F238E27FC236}">
                <a16:creationId xmlns:a16="http://schemas.microsoft.com/office/drawing/2014/main" id="{62A25AB0-8D81-DD68-1E17-459A31C157EF}"/>
              </a:ext>
            </a:extLst>
          </p:cNvPr>
          <p:cNvSpPr>
            <a:spLocks/>
          </p:cNvSpPr>
          <p:nvPr/>
        </p:nvSpPr>
        <p:spPr bwMode="auto">
          <a:xfrm>
            <a:off x="4762575" y="5942576"/>
            <a:ext cx="219019" cy="237744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MX" altLang="en-US" sz="11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s-EC" altLang="en-US" sz="11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Conector 156">
            <a:extLst>
              <a:ext uri="{FF2B5EF4-FFF2-40B4-BE49-F238E27FC236}">
                <a16:creationId xmlns:a16="http://schemas.microsoft.com/office/drawing/2014/main" id="{6A078C45-43D9-8CED-110E-482B95B72255}"/>
              </a:ext>
            </a:extLst>
          </p:cNvPr>
          <p:cNvSpPr>
            <a:spLocks/>
          </p:cNvSpPr>
          <p:nvPr/>
        </p:nvSpPr>
        <p:spPr bwMode="auto">
          <a:xfrm>
            <a:off x="9723513" y="2006033"/>
            <a:ext cx="198367" cy="237744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MX" altLang="en-US" sz="1000" b="1" dirty="0">
                <a:solidFill>
                  <a:schemeClr val="accent2"/>
                </a:solidFill>
                <a:cs typeface="Arial" panose="020B0604020202020204" pitchFamily="34" charset="0"/>
              </a:rPr>
              <a:t>12</a:t>
            </a:r>
            <a:endParaRPr lang="es-EC" altLang="en-US" sz="1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2F58FDB-F965-59AE-D518-B2B9DD1B8044}"/>
              </a:ext>
            </a:extLst>
          </p:cNvPr>
          <p:cNvSpPr/>
          <p:nvPr/>
        </p:nvSpPr>
        <p:spPr>
          <a:xfrm>
            <a:off x="2574275" y="2635533"/>
            <a:ext cx="2041200" cy="676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Descargar del aplicativo los archivos para posterior cargarlos en la macro, y obtener los resultados de la prueba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476156" y="2061305"/>
            <a:ext cx="4699344" cy="360000"/>
          </a:xfrm>
          <a:prstGeom prst="rect">
            <a:avLst/>
          </a:prstGeom>
          <a:ln w="31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Adm. Medios de Pago</a:t>
            </a:r>
          </a:p>
        </p:txBody>
      </p:sp>
      <p:sp>
        <p:nvSpPr>
          <p:cNvPr id="109" name="Rectángulo 108"/>
          <p:cNvSpPr/>
          <p:nvPr/>
        </p:nvSpPr>
        <p:spPr>
          <a:xfrm>
            <a:off x="7836126" y="2058284"/>
            <a:ext cx="2160000" cy="36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Producción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A3BCBF-6EDF-8B61-5220-17FE11E994CB}"/>
              </a:ext>
            </a:extLst>
          </p:cNvPr>
          <p:cNvSpPr/>
          <p:nvPr/>
        </p:nvSpPr>
        <p:spPr>
          <a:xfrm>
            <a:off x="5098749" y="2635533"/>
            <a:ext cx="2041200" cy="676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OK colocar los archivos con formato establecido en ruta compartida </a:t>
            </a:r>
            <a:r>
              <a:rPr lang="es-EC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</a:t>
            </a:r>
            <a:r>
              <a:rPr lang="es-EC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sftpindbsrv</a:t>
            </a:r>
            <a:r>
              <a:rPr lang="es-EC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\NCNDMASIVAS</a:t>
            </a:r>
            <a:endParaRPr lang="es-MX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ector 156">
            <a:extLst>
              <a:ext uri="{FF2B5EF4-FFF2-40B4-BE49-F238E27FC236}">
                <a16:creationId xmlns:a16="http://schemas.microsoft.com/office/drawing/2014/main" id="{1CAF1678-0BF1-508F-D8F1-D4257C7ACB39}"/>
              </a:ext>
            </a:extLst>
          </p:cNvPr>
          <p:cNvSpPr>
            <a:spLocks/>
          </p:cNvSpPr>
          <p:nvPr/>
        </p:nvSpPr>
        <p:spPr bwMode="auto">
          <a:xfrm>
            <a:off x="2476156" y="2516552"/>
            <a:ext cx="196238" cy="237962"/>
          </a:xfrm>
          <a:prstGeom prst="flowChartConnector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US" altLang="en-US" sz="1000" b="1" dirty="0">
                <a:solidFill>
                  <a:schemeClr val="accent1"/>
                </a:solidFill>
                <a:cs typeface="Arial" panose="020B0604020202020204" pitchFamily="34" charset="0"/>
              </a:rPr>
              <a:t>1</a:t>
            </a:r>
            <a:endParaRPr lang="es-EC" altLang="en-US" sz="1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4654AD1-1ED2-8720-C490-0964ACEE4461}"/>
              </a:ext>
            </a:extLst>
          </p:cNvPr>
          <p:cNvCxnSpPr>
            <a:cxnSpLocks/>
          </p:cNvCxnSpPr>
          <p:nvPr/>
        </p:nvCxnSpPr>
        <p:spPr bwMode="auto">
          <a:xfrm>
            <a:off x="2423332" y="1701272"/>
            <a:ext cx="7632000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C76A9A-B777-737C-9C9B-6B84410FDC9B}"/>
              </a:ext>
            </a:extLst>
          </p:cNvPr>
          <p:cNvSpPr txBox="1"/>
          <p:nvPr/>
        </p:nvSpPr>
        <p:spPr>
          <a:xfrm>
            <a:off x="4887311" y="1458170"/>
            <a:ext cx="23732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+mn-lt"/>
              </a:rPr>
              <a:t>Solicitud y Ejecución de Tarea</a:t>
            </a:r>
            <a:endParaRPr lang="es-EC" sz="1400" b="1" dirty="0">
              <a:latin typeface="+mn-lt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C80C6F7-441F-2401-C095-767911D08ABE}"/>
              </a:ext>
            </a:extLst>
          </p:cNvPr>
          <p:cNvGrpSpPr/>
          <p:nvPr/>
        </p:nvGrpSpPr>
        <p:grpSpPr>
          <a:xfrm>
            <a:off x="7797211" y="3436313"/>
            <a:ext cx="2160000" cy="783360"/>
            <a:chOff x="3253947" y="2257385"/>
            <a:chExt cx="2413409" cy="78336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A13F72D-C414-EEE8-4E70-DE6AE81D6E3D}"/>
                </a:ext>
              </a:extLst>
            </p:cNvPr>
            <p:cNvSpPr/>
            <p:nvPr/>
          </p:nvSpPr>
          <p:spPr>
            <a:xfrm>
              <a:off x="3363356" y="2363945"/>
              <a:ext cx="2304000" cy="6768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Buscar lote y ejecutar tarea Monitrán (batch automático)</a:t>
              </a:r>
            </a:p>
          </p:txBody>
        </p:sp>
        <p:sp>
          <p:nvSpPr>
            <p:cNvPr id="28" name="Conector 156">
              <a:extLst>
                <a:ext uri="{FF2B5EF4-FFF2-40B4-BE49-F238E27FC236}">
                  <a16:creationId xmlns:a16="http://schemas.microsoft.com/office/drawing/2014/main" id="{A9039D19-85FD-0A93-99C5-64F66D136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947" y="2257385"/>
              <a:ext cx="218818" cy="237962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FD89140-2C1C-0B39-D09A-A0356CE76928}"/>
              </a:ext>
            </a:extLst>
          </p:cNvPr>
          <p:cNvSpPr txBox="1"/>
          <p:nvPr/>
        </p:nvSpPr>
        <p:spPr>
          <a:xfrm>
            <a:off x="3529526" y="1806316"/>
            <a:ext cx="496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900" dirty="0">
                <a:solidFill>
                  <a:schemeClr val="accent4">
                    <a:lumMod val="50000"/>
                  </a:schemeClr>
                </a:solidFill>
              </a:rPr>
              <a:t>10 – 25 minutos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B0AA54A-28BE-50B9-62E7-FFEDEA4CCF3E}"/>
              </a:ext>
            </a:extLst>
          </p:cNvPr>
          <p:cNvCxnSpPr>
            <a:cxnSpLocks/>
          </p:cNvCxnSpPr>
          <p:nvPr/>
        </p:nvCxnSpPr>
        <p:spPr>
          <a:xfrm>
            <a:off x="2425926" y="1999049"/>
            <a:ext cx="763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54B5EDCB-A32C-94FE-BAFF-C5B321DE309A}"/>
              </a:ext>
            </a:extLst>
          </p:cNvPr>
          <p:cNvCxnSpPr>
            <a:cxnSpLocks/>
            <a:stCxn id="10" idx="3"/>
            <a:endCxn id="19" idx="2"/>
          </p:cNvCxnSpPr>
          <p:nvPr/>
        </p:nvCxnSpPr>
        <p:spPr>
          <a:xfrm flipV="1">
            <a:off x="7175500" y="4219673"/>
            <a:ext cx="1750672" cy="639167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C483B455-0D7A-34C0-C26A-822A7378EC3D}"/>
              </a:ext>
            </a:extLst>
          </p:cNvPr>
          <p:cNvGrpSpPr/>
          <p:nvPr/>
        </p:nvGrpSpPr>
        <p:grpSpPr>
          <a:xfrm>
            <a:off x="4992300" y="3433298"/>
            <a:ext cx="2160000" cy="783360"/>
            <a:chOff x="3253947" y="2257385"/>
            <a:chExt cx="2413409" cy="78336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8306153-E372-BE3A-8D4A-3DC691A958A8}"/>
                </a:ext>
              </a:extLst>
            </p:cNvPr>
            <p:cNvSpPr/>
            <p:nvPr/>
          </p:nvSpPr>
          <p:spPr>
            <a:xfrm>
              <a:off x="3363356" y="2363945"/>
              <a:ext cx="2304000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Enviar correo a Operadores de Cómputo con el detalle estándar establecido para ejecución de la tarea Monitrán (batch automático)</a:t>
              </a:r>
            </a:p>
          </p:txBody>
        </p:sp>
        <p:sp>
          <p:nvSpPr>
            <p:cNvPr id="8" name="Conector 156">
              <a:extLst>
                <a:ext uri="{FF2B5EF4-FFF2-40B4-BE49-F238E27FC236}">
                  <a16:creationId xmlns:a16="http://schemas.microsoft.com/office/drawing/2014/main" id="{E2FE6F10-4E1B-3028-5899-28CA71F31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947" y="2257385"/>
              <a:ext cx="218818" cy="237962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9DCFFD70-AE73-D04F-43FC-7ADEA0F5DBAA}"/>
              </a:ext>
            </a:extLst>
          </p:cNvPr>
          <p:cNvGrpSpPr/>
          <p:nvPr/>
        </p:nvGrpSpPr>
        <p:grpSpPr>
          <a:xfrm>
            <a:off x="5015500" y="4413880"/>
            <a:ext cx="2160000" cy="783360"/>
            <a:chOff x="3253947" y="2257385"/>
            <a:chExt cx="2413409" cy="783360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6D7A8E3-A285-A882-60CA-C3CF2B8DF78D}"/>
                </a:ext>
              </a:extLst>
            </p:cNvPr>
            <p:cNvSpPr/>
            <p:nvPr/>
          </p:nvSpPr>
          <p:spPr>
            <a:xfrm>
              <a:off x="3363356" y="2363945"/>
              <a:ext cx="2304000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Recibir alerta automática de confirmación de ejecución de archivos .lis y revisar que estén correctos</a:t>
              </a:r>
            </a:p>
          </p:txBody>
        </p:sp>
        <p:sp>
          <p:nvSpPr>
            <p:cNvPr id="11" name="Conector 156">
              <a:extLst>
                <a:ext uri="{FF2B5EF4-FFF2-40B4-BE49-F238E27FC236}">
                  <a16:creationId xmlns:a16="http://schemas.microsoft.com/office/drawing/2014/main" id="{31B98BF9-E082-30A5-A29F-3160F412B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947" y="2257385"/>
              <a:ext cx="218818" cy="237962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6</a:t>
              </a:r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8C4375C-E1F1-ADAE-5460-C717D650DF3A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6119349" y="3312333"/>
            <a:ext cx="1912" cy="22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id="{01C03FBD-77AB-AC4C-CDFB-80E7971040D2}"/>
              </a:ext>
            </a:extLst>
          </p:cNvPr>
          <p:cNvSpPr txBox="1">
            <a:spLocks/>
          </p:cNvSpPr>
          <p:nvPr/>
        </p:nvSpPr>
        <p:spPr>
          <a:xfrm>
            <a:off x="1024021" y="414632"/>
            <a:ext cx="10836395" cy="653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C" altLang="es-EC" sz="20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  <a:t>Flujo Propuesto: Regularizaciones Masivas por Débitos y Créditos</a:t>
            </a:r>
            <a:r>
              <a:rPr lang="es-EC" altLang="es-EC" sz="18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  <a:t> [Adm. de Cartera]</a:t>
            </a:r>
            <a:br>
              <a:rPr lang="es-EC" altLang="es-EC" sz="18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</a:br>
            <a:r>
              <a:rPr lang="es-EC" altLang="es-EC" sz="1050" b="1" dirty="0">
                <a:solidFill>
                  <a:schemeClr val="accent4">
                    <a:lumMod val="50000"/>
                  </a:schemeClr>
                </a:solidFill>
                <a:latin typeface="Poppins Light"/>
              </a:rPr>
              <a:t>(Tiempo Estimado: 10-25 minutos)</a:t>
            </a:r>
            <a:endParaRPr lang="es-EC" sz="1800" dirty="0">
              <a:solidFill>
                <a:schemeClr val="accent4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EC24DFD-D54D-60FB-D321-E0261FFD36A6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7152300" y="3878258"/>
            <a:ext cx="742832" cy="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011802E-804B-29A2-A76D-FFCAC0938735}"/>
              </a:ext>
            </a:extLst>
          </p:cNvPr>
          <p:cNvSpPr/>
          <p:nvPr/>
        </p:nvSpPr>
        <p:spPr>
          <a:xfrm>
            <a:off x="7413492" y="5823626"/>
            <a:ext cx="4519535" cy="74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17" name="64 Marcador de número de diapositiva">
            <a:extLst>
              <a:ext uri="{FF2B5EF4-FFF2-40B4-BE49-F238E27FC236}">
                <a16:creationId xmlns:a16="http://schemas.microsoft.com/office/drawing/2014/main" id="{A184D837-7957-E29F-9768-0C6B0C73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701" y="6410233"/>
            <a:ext cx="526123" cy="185459"/>
          </a:xfrm>
        </p:spPr>
        <p:txBody>
          <a:bodyPr/>
          <a:lstStyle/>
          <a:p>
            <a:fld id="{441D6E30-D9F9-4EAC-B5A4-4098D45EE8AE}" type="slidenum">
              <a:rPr lang="es-ES" smtClean="0"/>
              <a:pPr/>
              <a:t>3</a:t>
            </a:fld>
            <a:r>
              <a:rPr lang="es-ES" dirty="0"/>
              <a:t>/5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7C26933-43F6-B3E9-234F-8C12C8109505}"/>
              </a:ext>
            </a:extLst>
          </p:cNvPr>
          <p:cNvSpPr/>
          <p:nvPr/>
        </p:nvSpPr>
        <p:spPr>
          <a:xfrm>
            <a:off x="2574275" y="3552279"/>
            <a:ext cx="2041200" cy="676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archivos y solicitar aprobación del Jefe de Admin. de Medios de Pago/</a:t>
            </a:r>
            <a:r>
              <a:rPr lang="es-MX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Asist</a:t>
            </a:r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Senior de Admin. Medios de Pago</a:t>
            </a:r>
          </a:p>
        </p:txBody>
      </p:sp>
      <p:sp>
        <p:nvSpPr>
          <p:cNvPr id="15" name="Conector 156">
            <a:extLst>
              <a:ext uri="{FF2B5EF4-FFF2-40B4-BE49-F238E27FC236}">
                <a16:creationId xmlns:a16="http://schemas.microsoft.com/office/drawing/2014/main" id="{C3B72218-C985-5AD2-BBE9-10593C429B2A}"/>
              </a:ext>
            </a:extLst>
          </p:cNvPr>
          <p:cNvSpPr>
            <a:spLocks/>
          </p:cNvSpPr>
          <p:nvPr/>
        </p:nvSpPr>
        <p:spPr bwMode="auto">
          <a:xfrm>
            <a:off x="2476552" y="3449355"/>
            <a:ext cx="195842" cy="237962"/>
          </a:xfrm>
          <a:prstGeom prst="flowChartConnector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C" altLang="en-US" sz="1000" b="1" dirty="0">
                <a:solidFill>
                  <a:schemeClr val="accent1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onector 156">
            <a:extLst>
              <a:ext uri="{FF2B5EF4-FFF2-40B4-BE49-F238E27FC236}">
                <a16:creationId xmlns:a16="http://schemas.microsoft.com/office/drawing/2014/main" id="{41FC10E7-8F6B-B57C-DC76-10750E01C55F}"/>
              </a:ext>
            </a:extLst>
          </p:cNvPr>
          <p:cNvSpPr>
            <a:spLocks/>
          </p:cNvSpPr>
          <p:nvPr/>
        </p:nvSpPr>
        <p:spPr bwMode="auto">
          <a:xfrm>
            <a:off x="4992300" y="2503708"/>
            <a:ext cx="195842" cy="237962"/>
          </a:xfrm>
          <a:prstGeom prst="flowChartConnector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C" altLang="en-US" sz="1000" b="1" dirty="0">
                <a:solidFill>
                  <a:schemeClr val="accent1"/>
                </a:solidFill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4DA36FB-3A7F-A9B5-8276-08E296A82FDF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3594875" y="3312333"/>
            <a:ext cx="0" cy="23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75FD8BC8-B004-950D-4D5E-F5ECFD79FBCB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4615475" y="2973933"/>
            <a:ext cx="483274" cy="9167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5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21" y="414632"/>
            <a:ext cx="10836395" cy="653777"/>
          </a:xfrm>
        </p:spPr>
        <p:txBody>
          <a:bodyPr>
            <a:noAutofit/>
          </a:bodyPr>
          <a:lstStyle/>
          <a:p>
            <a:pPr algn="r"/>
            <a:r>
              <a:rPr lang="es-EC" altLang="es-EC" sz="20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  <a:t>Flujo Propuesto: Regularizaciones Masivas por Débitos y Créditos</a:t>
            </a:r>
            <a:r>
              <a:rPr lang="es-EC" altLang="es-EC" sz="18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  <a:t> [SD Script de Datos]</a:t>
            </a:r>
            <a:br>
              <a:rPr lang="es-EC" altLang="es-EC" sz="18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</a:br>
            <a:r>
              <a:rPr lang="es-EC" altLang="es-EC" sz="18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  <a:t> </a:t>
            </a:r>
            <a:r>
              <a:rPr lang="es-EC" altLang="es-EC" sz="1050" b="1" dirty="0">
                <a:solidFill>
                  <a:schemeClr val="accent4">
                    <a:lumMod val="50000"/>
                  </a:schemeClr>
                </a:solidFill>
                <a:latin typeface="Poppins Light"/>
              </a:rPr>
              <a:t>(Tiempo Estimado: 85 Minutos)</a:t>
            </a:r>
            <a:endParaRPr lang="es-EC" sz="1800" dirty="0">
              <a:solidFill>
                <a:schemeClr val="accent4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7413492" y="5823626"/>
            <a:ext cx="4519535" cy="74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109" name="Rectángulo 108"/>
          <p:cNvSpPr/>
          <p:nvPr/>
        </p:nvSpPr>
        <p:spPr>
          <a:xfrm>
            <a:off x="3857869" y="1513147"/>
            <a:ext cx="2160000" cy="360000"/>
          </a:xfrm>
          <a:prstGeom prst="rect">
            <a:avLst/>
          </a:prstGeom>
          <a:ln w="31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Gerente Departamento Solicitante (Operativo)</a:t>
            </a:r>
          </a:p>
        </p:txBody>
      </p:sp>
      <p:sp>
        <p:nvSpPr>
          <p:cNvPr id="5" name="64 Marcador de número de diapositiva">
            <a:extLst>
              <a:ext uri="{FF2B5EF4-FFF2-40B4-BE49-F238E27FC236}">
                <a16:creationId xmlns:a16="http://schemas.microsoft.com/office/drawing/2014/main" id="{CAC69E5D-BB6C-5607-CF30-761E923B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701" y="6410233"/>
            <a:ext cx="526123" cy="185459"/>
          </a:xfrm>
        </p:spPr>
        <p:txBody>
          <a:bodyPr/>
          <a:lstStyle/>
          <a:p>
            <a:fld id="{441D6E30-D9F9-4EAC-B5A4-4098D45EE8AE}" type="slidenum">
              <a:rPr lang="es-ES" smtClean="0"/>
              <a:pPr/>
              <a:t>4</a:t>
            </a:fld>
            <a:r>
              <a:rPr lang="es-ES" dirty="0"/>
              <a:t>/5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4654AD1-1ED2-8720-C490-0964ACEE4461}"/>
              </a:ext>
            </a:extLst>
          </p:cNvPr>
          <p:cNvCxnSpPr>
            <a:cxnSpLocks/>
          </p:cNvCxnSpPr>
          <p:nvPr/>
        </p:nvCxnSpPr>
        <p:spPr bwMode="auto">
          <a:xfrm>
            <a:off x="1347800" y="1155172"/>
            <a:ext cx="4680000" cy="0"/>
          </a:xfrm>
          <a:prstGeom prst="line">
            <a:avLst/>
          </a:prstGeom>
          <a:ln cmpd="sng">
            <a:solidFill>
              <a:schemeClr val="accent1"/>
            </a:solidFill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C76A9A-B777-737C-9C9B-6B84410FDC9B}"/>
              </a:ext>
            </a:extLst>
          </p:cNvPr>
          <p:cNvSpPr txBox="1"/>
          <p:nvPr/>
        </p:nvSpPr>
        <p:spPr>
          <a:xfrm>
            <a:off x="3054795" y="975258"/>
            <a:ext cx="15396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+mn-lt"/>
              </a:rPr>
              <a:t>Solicitud </a:t>
            </a:r>
            <a:r>
              <a:rPr lang="es-MX" sz="1400" b="1" dirty="0"/>
              <a:t>de Tarea</a:t>
            </a:r>
            <a:endParaRPr lang="es-EC" sz="1400" b="1" dirty="0">
              <a:latin typeface="+mn-l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FD89140-2C1C-0B39-D09A-A0356CE76928}"/>
              </a:ext>
            </a:extLst>
          </p:cNvPr>
          <p:cNvSpPr txBox="1"/>
          <p:nvPr/>
        </p:nvSpPr>
        <p:spPr>
          <a:xfrm>
            <a:off x="1372594" y="1260216"/>
            <a:ext cx="45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900" dirty="0">
                <a:solidFill>
                  <a:schemeClr val="accent4">
                    <a:lumMod val="50000"/>
                  </a:schemeClr>
                </a:solidFill>
              </a:rPr>
              <a:t>30 minutos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B0AA54A-28BE-50B9-62E7-FFEDEA4CCF3E}"/>
              </a:ext>
            </a:extLst>
          </p:cNvPr>
          <p:cNvCxnSpPr>
            <a:cxnSpLocks/>
          </p:cNvCxnSpPr>
          <p:nvPr/>
        </p:nvCxnSpPr>
        <p:spPr>
          <a:xfrm>
            <a:off x="1363094" y="1452949"/>
            <a:ext cx="4680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DEBC6E1-D1AC-FD41-EB0A-8BF4EF66089E}"/>
              </a:ext>
            </a:extLst>
          </p:cNvPr>
          <p:cNvCxnSpPr>
            <a:cxnSpLocks/>
          </p:cNvCxnSpPr>
          <p:nvPr/>
        </p:nvCxnSpPr>
        <p:spPr bwMode="auto">
          <a:xfrm>
            <a:off x="6288324" y="1151378"/>
            <a:ext cx="4788000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1588105-3EB1-AE6A-FFBB-2362E33571C1}"/>
              </a:ext>
            </a:extLst>
          </p:cNvPr>
          <p:cNvSpPr txBox="1"/>
          <p:nvPr/>
        </p:nvSpPr>
        <p:spPr>
          <a:xfrm>
            <a:off x="7733575" y="971203"/>
            <a:ext cx="19746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b="1" dirty="0"/>
              <a:t>Pruebas y Aprobaciones</a:t>
            </a:r>
            <a:endParaRPr lang="es-EC" sz="1400" b="1" dirty="0">
              <a:latin typeface="+mn-lt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D0201D4-36A5-605F-A6D0-55A910055F04}"/>
              </a:ext>
            </a:extLst>
          </p:cNvPr>
          <p:cNvSpPr/>
          <p:nvPr/>
        </p:nvSpPr>
        <p:spPr>
          <a:xfrm>
            <a:off x="6316571" y="1515205"/>
            <a:ext cx="2160000" cy="36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Aplicativo TI</a:t>
            </a:r>
          </a:p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(Desarrollo)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055179D9-DC54-9E31-061C-1318C730D94D}"/>
              </a:ext>
            </a:extLst>
          </p:cNvPr>
          <p:cNvGrpSpPr/>
          <p:nvPr/>
        </p:nvGrpSpPr>
        <p:grpSpPr>
          <a:xfrm>
            <a:off x="6335575" y="3220413"/>
            <a:ext cx="2160000" cy="815820"/>
            <a:chOff x="274010" y="2107362"/>
            <a:chExt cx="2408536" cy="815820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D2222A53-C2D7-4A2F-8C5A-57F9CED3A2EC}"/>
                </a:ext>
              </a:extLst>
            </p:cNvPr>
            <p:cNvSpPr/>
            <p:nvPr/>
          </p:nvSpPr>
          <p:spPr>
            <a:xfrm>
              <a:off x="378546" y="2246382"/>
              <a:ext cx="2304000" cy="6768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Cargar y probar archivo en ambiente de desarrollo para confirmar que todo esté correcto</a:t>
              </a:r>
            </a:p>
          </p:txBody>
        </p:sp>
        <p:sp>
          <p:nvSpPr>
            <p:cNvPr id="57" name="Conector 156">
              <a:extLst>
                <a:ext uri="{FF2B5EF4-FFF2-40B4-BE49-F238E27FC236}">
                  <a16:creationId xmlns:a16="http://schemas.microsoft.com/office/drawing/2014/main" id="{8F23E079-197B-ACA0-1FCE-9523BAD26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10" y="2107362"/>
              <a:ext cx="218818" cy="237962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9BED2EA0-3559-A2B2-C31F-C2E5D226937F}"/>
              </a:ext>
            </a:extLst>
          </p:cNvPr>
          <p:cNvGrpSpPr/>
          <p:nvPr/>
        </p:nvGrpSpPr>
        <p:grpSpPr>
          <a:xfrm>
            <a:off x="6316571" y="4349847"/>
            <a:ext cx="2160000" cy="776752"/>
            <a:chOff x="242306" y="3160378"/>
            <a:chExt cx="2440240" cy="776752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796530C1-0EFE-7F31-364A-0EB6576B01A5}"/>
                </a:ext>
              </a:extLst>
            </p:cNvPr>
            <p:cNvSpPr/>
            <p:nvPr/>
          </p:nvSpPr>
          <p:spPr>
            <a:xfrm>
              <a:off x="378546" y="3261180"/>
              <a:ext cx="2304000" cy="67595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Enviar los resultados de la ejecución al Departamento Solicitante (Operativo) para su  verificación y OK requeridos</a:t>
              </a:r>
            </a:p>
          </p:txBody>
        </p:sp>
        <p:sp>
          <p:nvSpPr>
            <p:cNvPr id="64" name="Conector 156">
              <a:extLst>
                <a:ext uri="{FF2B5EF4-FFF2-40B4-BE49-F238E27FC236}">
                  <a16:creationId xmlns:a16="http://schemas.microsoft.com/office/drawing/2014/main" id="{CD342ED9-A140-3D46-54F9-60B2A48F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06" y="3160378"/>
              <a:ext cx="218818" cy="237962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5</a:t>
              </a:r>
            </a:p>
          </p:txBody>
        </p:sp>
      </p:grp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93CA051E-7C81-BE86-3E6D-8C07DB536148}"/>
              </a:ext>
            </a:extLst>
          </p:cNvPr>
          <p:cNvCxnSpPr>
            <a:stCxn id="56" idx="2"/>
            <a:endCxn id="62" idx="0"/>
          </p:cNvCxnSpPr>
          <p:nvPr/>
        </p:nvCxnSpPr>
        <p:spPr>
          <a:xfrm flipH="1">
            <a:off x="7456868" y="4036233"/>
            <a:ext cx="5582" cy="4144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7A7AD2F-DE0C-607E-216F-5A5AF0EE5762}"/>
              </a:ext>
            </a:extLst>
          </p:cNvPr>
          <p:cNvSpPr txBox="1"/>
          <p:nvPr/>
        </p:nvSpPr>
        <p:spPr>
          <a:xfrm>
            <a:off x="6253069" y="1260916"/>
            <a:ext cx="49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900" dirty="0">
                <a:solidFill>
                  <a:schemeClr val="accent4">
                    <a:lumMod val="50000"/>
                  </a:schemeClr>
                </a:solidFill>
              </a:rPr>
              <a:t>30 minutos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3A84B78-E880-156A-02B3-AF30E6B5591C}"/>
              </a:ext>
            </a:extLst>
          </p:cNvPr>
          <p:cNvCxnSpPr>
            <a:cxnSpLocks/>
          </p:cNvCxnSpPr>
          <p:nvPr/>
        </p:nvCxnSpPr>
        <p:spPr>
          <a:xfrm>
            <a:off x="6303870" y="1453648"/>
            <a:ext cx="4788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5202565D-ACCF-AAE0-2B57-55437C3B68E5}"/>
              </a:ext>
            </a:extLst>
          </p:cNvPr>
          <p:cNvSpPr/>
          <p:nvPr/>
        </p:nvSpPr>
        <p:spPr>
          <a:xfrm>
            <a:off x="8843009" y="1515205"/>
            <a:ext cx="2160000" cy="36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Auditoría</a:t>
            </a:r>
          </a:p>
        </p:txBody>
      </p: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63E0B0F9-5391-E1CA-8B0A-5CA8618F7F56}"/>
              </a:ext>
            </a:extLst>
          </p:cNvPr>
          <p:cNvCxnSpPr>
            <a:cxnSpLocks/>
            <a:stCxn id="148" idx="3"/>
            <a:endCxn id="79" idx="1"/>
          </p:cNvCxnSpPr>
          <p:nvPr/>
        </p:nvCxnSpPr>
        <p:spPr>
          <a:xfrm flipV="1">
            <a:off x="8533091" y="3676112"/>
            <a:ext cx="353399" cy="2258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011AEF02-D691-C0E7-7F2A-DCC48BB651B6}"/>
              </a:ext>
            </a:extLst>
          </p:cNvPr>
          <p:cNvGrpSpPr/>
          <p:nvPr/>
        </p:nvGrpSpPr>
        <p:grpSpPr>
          <a:xfrm>
            <a:off x="8813236" y="3212533"/>
            <a:ext cx="2160000" cy="801979"/>
            <a:chOff x="7903574" y="1999112"/>
            <a:chExt cx="2384881" cy="801979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86023876-D2D3-EC16-3B2A-ECED6B535307}"/>
                </a:ext>
              </a:extLst>
            </p:cNvPr>
            <p:cNvSpPr/>
            <p:nvPr/>
          </p:nvSpPr>
          <p:spPr>
            <a:xfrm>
              <a:off x="7984455" y="2124291"/>
              <a:ext cx="2304000" cy="6768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Recibir archivos y correos de aprobaciones, realizar revisión y enviar al Aplicativo TI aprobación para ejecución del proceso automático</a:t>
              </a:r>
            </a:p>
          </p:txBody>
        </p:sp>
        <p:sp>
          <p:nvSpPr>
            <p:cNvPr id="131" name="Conector 156">
              <a:extLst>
                <a:ext uri="{FF2B5EF4-FFF2-40B4-BE49-F238E27FC236}">
                  <a16:creationId xmlns:a16="http://schemas.microsoft.com/office/drawing/2014/main" id="{952A6FFB-D882-FD79-3FF1-0DFFDA6C2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3574" y="1999112"/>
              <a:ext cx="219019" cy="237744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1E8D1859-AE1E-43CC-8CFA-4BD22AADCA35}"/>
              </a:ext>
            </a:extLst>
          </p:cNvPr>
          <p:cNvGrpSpPr/>
          <p:nvPr/>
        </p:nvGrpSpPr>
        <p:grpSpPr>
          <a:xfrm>
            <a:off x="6172275" y="5548876"/>
            <a:ext cx="2360816" cy="723779"/>
            <a:chOff x="7213675" y="5828276"/>
            <a:chExt cx="2360816" cy="723779"/>
          </a:xfrm>
        </p:grpSpPr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F408F475-348A-B622-4F56-0227B88D19B3}"/>
                </a:ext>
              </a:extLst>
            </p:cNvPr>
            <p:cNvSpPr/>
            <p:nvPr/>
          </p:nvSpPr>
          <p:spPr>
            <a:xfrm>
              <a:off x="7414491" y="5876105"/>
              <a:ext cx="2160000" cy="67595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Recibir confirmación de Operativo y solicitar vía correo aprobación del pase a Auditoría adjuntando las aprobaciones requeridas </a:t>
              </a:r>
              <a:r>
                <a:rPr lang="es-MX" sz="1000" baseline="30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3" name="Conector 156">
              <a:extLst>
                <a:ext uri="{FF2B5EF4-FFF2-40B4-BE49-F238E27FC236}">
                  <a16:creationId xmlns:a16="http://schemas.microsoft.com/office/drawing/2014/main" id="{62A25AB0-8D81-DD68-1E17-459A31C15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75" y="5828276"/>
              <a:ext cx="219019" cy="237744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MX" altLang="en-US" sz="11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s-EC" altLang="en-US" sz="11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3ACBF27-FA82-C71E-8019-390E62622C67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3514748" y="3693104"/>
            <a:ext cx="2914576" cy="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51DBB889-E71C-6384-1B9A-D3AE9F8AF3EE}"/>
              </a:ext>
            </a:extLst>
          </p:cNvPr>
          <p:cNvGrpSpPr/>
          <p:nvPr/>
        </p:nvGrpSpPr>
        <p:grpSpPr>
          <a:xfrm>
            <a:off x="1413069" y="4305800"/>
            <a:ext cx="2134949" cy="815820"/>
            <a:chOff x="274010" y="2107362"/>
            <a:chExt cx="2380603" cy="815820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292BB88-8850-8BFC-42AA-8F2694A74BA0}"/>
                </a:ext>
              </a:extLst>
            </p:cNvPr>
            <p:cNvSpPr/>
            <p:nvPr/>
          </p:nvSpPr>
          <p:spPr>
            <a:xfrm>
              <a:off x="378546" y="2246382"/>
              <a:ext cx="2276067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Recibir archivos y confirmar que están OK</a:t>
              </a:r>
            </a:p>
          </p:txBody>
        </p:sp>
        <p:sp>
          <p:nvSpPr>
            <p:cNvPr id="11" name="Conector 156">
              <a:extLst>
                <a:ext uri="{FF2B5EF4-FFF2-40B4-BE49-F238E27FC236}">
                  <a16:creationId xmlns:a16="http://schemas.microsoft.com/office/drawing/2014/main" id="{26E3ADA3-E7AC-5CBC-9870-ECF327A8A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10" y="2107362"/>
              <a:ext cx="218818" cy="237962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BBC780E-1014-195E-0518-538E6E175014}"/>
              </a:ext>
            </a:extLst>
          </p:cNvPr>
          <p:cNvGrpSpPr/>
          <p:nvPr/>
        </p:nvGrpSpPr>
        <p:grpSpPr>
          <a:xfrm>
            <a:off x="3843055" y="2005164"/>
            <a:ext cx="2134949" cy="815820"/>
            <a:chOff x="274010" y="2107362"/>
            <a:chExt cx="2380603" cy="815820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44FAAA6-B967-5A2B-86AA-FB477B439F25}"/>
                </a:ext>
              </a:extLst>
            </p:cNvPr>
            <p:cNvSpPr/>
            <p:nvPr/>
          </p:nvSpPr>
          <p:spPr>
            <a:xfrm>
              <a:off x="378546" y="2246382"/>
              <a:ext cx="2276067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Confirmar su aprobación y copiar al Gerente de 1era Línea para mantenerlo informado de la regularización a realiza</a:t>
              </a:r>
            </a:p>
          </p:txBody>
        </p:sp>
        <p:sp>
          <p:nvSpPr>
            <p:cNvPr id="18" name="Conector 156">
              <a:extLst>
                <a:ext uri="{FF2B5EF4-FFF2-40B4-BE49-F238E27FC236}">
                  <a16:creationId xmlns:a16="http://schemas.microsoft.com/office/drawing/2014/main" id="{2E6FA39D-23AB-4286-5030-D9F99DCCC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10" y="2107362"/>
              <a:ext cx="218818" cy="237962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8BBBEAA-EB12-418A-1B64-205268D23B30}"/>
              </a:ext>
            </a:extLst>
          </p:cNvPr>
          <p:cNvGrpSpPr/>
          <p:nvPr/>
        </p:nvGrpSpPr>
        <p:grpSpPr>
          <a:xfrm>
            <a:off x="1379799" y="3145089"/>
            <a:ext cx="2134949" cy="957011"/>
            <a:chOff x="274010" y="2107362"/>
            <a:chExt cx="2380603" cy="957011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F59A521E-16D8-3DFA-C9BE-DEFFCFDC0BF6}"/>
                </a:ext>
              </a:extLst>
            </p:cNvPr>
            <p:cNvSpPr/>
            <p:nvPr/>
          </p:nvSpPr>
          <p:spPr>
            <a:xfrm>
              <a:off x="378546" y="2246381"/>
              <a:ext cx="2276067" cy="81799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Recibir aprobación, enviar los archivos con el formato establecido para que efectúen las pruebas y adjuntar correo del con el OK del Gerente 2da Línea</a:t>
              </a:r>
            </a:p>
          </p:txBody>
        </p:sp>
        <p:sp>
          <p:nvSpPr>
            <p:cNvPr id="51" name="Conector 156">
              <a:extLst>
                <a:ext uri="{FF2B5EF4-FFF2-40B4-BE49-F238E27FC236}">
                  <a16:creationId xmlns:a16="http://schemas.microsoft.com/office/drawing/2014/main" id="{08F24893-6C86-54D7-6E49-FA51EFEBB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10" y="2107362"/>
              <a:ext cx="218818" cy="237962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70" name="Conector fuera de página 119">
            <a:extLst>
              <a:ext uri="{FF2B5EF4-FFF2-40B4-BE49-F238E27FC236}">
                <a16:creationId xmlns:a16="http://schemas.microsoft.com/office/drawing/2014/main" id="{1F809F40-4372-09B3-5A17-31594BCFFE7D}"/>
              </a:ext>
            </a:extLst>
          </p:cNvPr>
          <p:cNvSpPr/>
          <p:nvPr/>
        </p:nvSpPr>
        <p:spPr>
          <a:xfrm>
            <a:off x="9795283" y="4405194"/>
            <a:ext cx="277778" cy="314054"/>
          </a:xfrm>
          <a:prstGeom prst="flowChartOffpageConnecto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17"/>
            <a:r>
              <a:rPr lang="es-US" sz="1400" dirty="0">
                <a:solidFill>
                  <a:srgbClr val="AAAAAA"/>
                </a:solidFill>
              </a:rPr>
              <a:t>A</a:t>
            </a:r>
            <a:endParaRPr lang="es-EC" sz="1400" dirty="0">
              <a:solidFill>
                <a:srgbClr val="AAAAAA"/>
              </a:solidFill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2CAD332-F1BB-7FCC-B97C-A22EDD865C67}"/>
              </a:ext>
            </a:extLst>
          </p:cNvPr>
          <p:cNvCxnSpPr>
            <a:stCxn id="79" idx="2"/>
            <a:endCxn id="70" idx="0"/>
          </p:cNvCxnSpPr>
          <p:nvPr/>
        </p:nvCxnSpPr>
        <p:spPr>
          <a:xfrm>
            <a:off x="9929863" y="4014512"/>
            <a:ext cx="4309" cy="390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BAC54FD-20D4-6ED4-3728-9A8AC2E6DB6E}"/>
              </a:ext>
            </a:extLst>
          </p:cNvPr>
          <p:cNvSpPr txBox="1"/>
          <p:nvPr/>
        </p:nvSpPr>
        <p:spPr>
          <a:xfrm>
            <a:off x="12110" y="6436694"/>
            <a:ext cx="8244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Aprobación de Gerente de Segunda Línea del departamento solicitante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A189860-FBB0-A8F3-6F3F-6B597DB2DF11}"/>
              </a:ext>
            </a:extLst>
          </p:cNvPr>
          <p:cNvSpPr/>
          <p:nvPr/>
        </p:nvSpPr>
        <p:spPr>
          <a:xfrm>
            <a:off x="1388018" y="1515205"/>
            <a:ext cx="2160000" cy="360000"/>
          </a:xfrm>
          <a:prstGeom prst="rect">
            <a:avLst/>
          </a:prstGeom>
          <a:ln w="31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Departamento Solicitante (Operativo)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80AD325-C344-B00D-8953-84C4D3C1F7CC}"/>
              </a:ext>
            </a:extLst>
          </p:cNvPr>
          <p:cNvGrpSpPr/>
          <p:nvPr/>
        </p:nvGrpSpPr>
        <p:grpSpPr>
          <a:xfrm>
            <a:off x="1388018" y="2029942"/>
            <a:ext cx="2126730" cy="795781"/>
            <a:chOff x="29426" y="1971856"/>
            <a:chExt cx="2126730" cy="795781"/>
          </a:xfrm>
        </p:grpSpPr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4AB52E1C-D7C7-ADB0-0AF4-C631D4DB26F3}"/>
                </a:ext>
              </a:extLst>
            </p:cNvPr>
            <p:cNvSpPr/>
            <p:nvPr/>
          </p:nvSpPr>
          <p:spPr>
            <a:xfrm>
              <a:off x="114956" y="2090837"/>
              <a:ext cx="2041200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Solicitar aprobación para realizar la regularización al Gerente del departamento solicitante con copia al Gerente de 1era Línea</a:t>
              </a:r>
            </a:p>
          </p:txBody>
        </p:sp>
        <p:sp>
          <p:nvSpPr>
            <p:cNvPr id="13" name="Conector 156">
              <a:extLst>
                <a:ext uri="{FF2B5EF4-FFF2-40B4-BE49-F238E27FC236}">
                  <a16:creationId xmlns:a16="http://schemas.microsoft.com/office/drawing/2014/main" id="{B25699B6-3CBE-2D81-0177-765A27826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6" y="1971856"/>
              <a:ext cx="196238" cy="237962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C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1</a:t>
              </a:r>
            </a:p>
          </p:txBody>
        </p:sp>
      </p:grp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1E19322-5E60-513A-8843-43CA1F225645}"/>
              </a:ext>
            </a:extLst>
          </p:cNvPr>
          <p:cNvCxnSpPr>
            <a:stCxn id="78" idx="3"/>
            <a:endCxn id="17" idx="1"/>
          </p:cNvCxnSpPr>
          <p:nvPr/>
        </p:nvCxnSpPr>
        <p:spPr>
          <a:xfrm flipV="1">
            <a:off x="3514748" y="2482584"/>
            <a:ext cx="422056" cy="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6F18005F-F899-BE54-7452-A81161755F75}"/>
              </a:ext>
            </a:extLst>
          </p:cNvPr>
          <p:cNvCxnSpPr>
            <a:cxnSpLocks/>
            <a:stCxn id="17" idx="2"/>
            <a:endCxn id="49" idx="0"/>
          </p:cNvCxnSpPr>
          <p:nvPr/>
        </p:nvCxnSpPr>
        <p:spPr>
          <a:xfrm rot="5400000">
            <a:off x="3494214" y="1820918"/>
            <a:ext cx="463124" cy="24632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69AAC3F3-6490-5BF3-E954-9EEB1D8B86E2}"/>
              </a:ext>
            </a:extLst>
          </p:cNvPr>
          <p:cNvCxnSpPr>
            <a:stCxn id="62" idx="1"/>
            <a:endCxn id="10" idx="3"/>
          </p:cNvCxnSpPr>
          <p:nvPr/>
        </p:nvCxnSpPr>
        <p:spPr>
          <a:xfrm flipH="1" flipV="1">
            <a:off x="3548018" y="4783220"/>
            <a:ext cx="2889147" cy="54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06A1A4D3-BDBD-E62D-DF8B-7D3BCB024858}"/>
              </a:ext>
            </a:extLst>
          </p:cNvPr>
          <p:cNvCxnSpPr>
            <a:stCxn id="10" idx="2"/>
            <a:endCxn id="148" idx="1"/>
          </p:cNvCxnSpPr>
          <p:nvPr/>
        </p:nvCxnSpPr>
        <p:spPr>
          <a:xfrm rot="16200000" flipH="1">
            <a:off x="4043724" y="3605313"/>
            <a:ext cx="813060" cy="38456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758200" y="1820005"/>
            <a:ext cx="2160000" cy="360000"/>
          </a:xfrm>
          <a:prstGeom prst="rect">
            <a:avLst/>
          </a:prstGeom>
          <a:ln w="31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Departamento Solicitante (Operativo)</a:t>
            </a:r>
          </a:p>
        </p:txBody>
      </p:sp>
      <p:sp>
        <p:nvSpPr>
          <p:cNvPr id="109" name="Rectángulo 108"/>
          <p:cNvSpPr/>
          <p:nvPr/>
        </p:nvSpPr>
        <p:spPr>
          <a:xfrm>
            <a:off x="8826726" y="1816984"/>
            <a:ext cx="2160000" cy="36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Producción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A3BCBF-6EDF-8B61-5220-17FE11E994CB}"/>
              </a:ext>
            </a:extLst>
          </p:cNvPr>
          <p:cNvSpPr/>
          <p:nvPr/>
        </p:nvSpPr>
        <p:spPr>
          <a:xfrm>
            <a:off x="3841449" y="2394233"/>
            <a:ext cx="2041200" cy="676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sz="1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Solicitar a Adm. de Cartera la carga para procesamiento de archivos y compartir las aprobaciones como soporte </a:t>
            </a:r>
            <a:r>
              <a:rPr lang="es-EC" sz="10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000" b="1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FD89140-2C1C-0B39-D09A-A0356CE76928}"/>
              </a:ext>
            </a:extLst>
          </p:cNvPr>
          <p:cNvSpPr txBox="1"/>
          <p:nvPr/>
        </p:nvSpPr>
        <p:spPr>
          <a:xfrm>
            <a:off x="4876800" y="1565016"/>
            <a:ext cx="4979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900" dirty="0">
                <a:solidFill>
                  <a:schemeClr val="accent4">
                    <a:lumMod val="50000"/>
                  </a:schemeClr>
                </a:solidFill>
              </a:rPr>
              <a:t>10 - 25 minutos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B0AA54A-28BE-50B9-62E7-FFEDEA4CCF3E}"/>
              </a:ext>
            </a:extLst>
          </p:cNvPr>
          <p:cNvCxnSpPr>
            <a:cxnSpLocks/>
          </p:cNvCxnSpPr>
          <p:nvPr/>
        </p:nvCxnSpPr>
        <p:spPr>
          <a:xfrm>
            <a:off x="3708626" y="1757749"/>
            <a:ext cx="7344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54B5EDCB-A32C-94FE-BAFF-C5B321DE309A}"/>
              </a:ext>
            </a:extLst>
          </p:cNvPr>
          <p:cNvCxnSpPr>
            <a:cxnSpLocks/>
            <a:stCxn id="10" idx="3"/>
            <a:endCxn id="19" idx="2"/>
          </p:cNvCxnSpPr>
          <p:nvPr/>
        </p:nvCxnSpPr>
        <p:spPr>
          <a:xfrm flipV="1">
            <a:off x="8547100" y="4372073"/>
            <a:ext cx="1369672" cy="804267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8C4375C-E1F1-ADAE-5460-C717D650DF3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882649" y="2732633"/>
            <a:ext cx="515672" cy="2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ector fuera de página 119">
            <a:extLst>
              <a:ext uri="{FF2B5EF4-FFF2-40B4-BE49-F238E27FC236}">
                <a16:creationId xmlns:a16="http://schemas.microsoft.com/office/drawing/2014/main" id="{024BEDA8-E23E-C7F0-166F-650825A040C4}"/>
              </a:ext>
            </a:extLst>
          </p:cNvPr>
          <p:cNvSpPr/>
          <p:nvPr/>
        </p:nvSpPr>
        <p:spPr>
          <a:xfrm>
            <a:off x="524283" y="2576394"/>
            <a:ext cx="277778" cy="314054"/>
          </a:xfrm>
          <a:prstGeom prst="flowChartOffpageConnecto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17"/>
            <a:r>
              <a:rPr lang="es-US" sz="1400" dirty="0">
                <a:solidFill>
                  <a:srgbClr val="AAAAAA"/>
                </a:solidFill>
              </a:rPr>
              <a:t>A</a:t>
            </a:r>
            <a:endParaRPr lang="es-EC" sz="1400" dirty="0">
              <a:solidFill>
                <a:srgbClr val="AAAAAA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1B9FC3D-5D6C-A243-25AB-2ACF80570E93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802061" y="2733421"/>
            <a:ext cx="417353" cy="48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onector 156">
            <a:extLst>
              <a:ext uri="{FF2B5EF4-FFF2-40B4-BE49-F238E27FC236}">
                <a16:creationId xmlns:a16="http://schemas.microsoft.com/office/drawing/2014/main" id="{2A03A426-8FB7-837D-4A18-0E2F621F86FD}"/>
              </a:ext>
            </a:extLst>
          </p:cNvPr>
          <p:cNvSpPr>
            <a:spLocks/>
          </p:cNvSpPr>
          <p:nvPr/>
        </p:nvSpPr>
        <p:spPr bwMode="auto">
          <a:xfrm>
            <a:off x="3742265" y="2298719"/>
            <a:ext cx="198367" cy="237744"/>
          </a:xfrm>
          <a:prstGeom prst="flowChartConnector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MX" altLang="en-US" sz="1000" b="1" dirty="0">
                <a:solidFill>
                  <a:schemeClr val="accent1"/>
                </a:solidFill>
                <a:cs typeface="Arial" panose="020B0604020202020204" pitchFamily="34" charset="0"/>
              </a:rPr>
              <a:t>10</a:t>
            </a:r>
            <a:endParaRPr lang="es-EC" altLang="en-US" sz="1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AC38C36-7487-D20C-15EA-68DA27D88618}"/>
              </a:ext>
            </a:extLst>
          </p:cNvPr>
          <p:cNvGrpSpPr/>
          <p:nvPr/>
        </p:nvGrpSpPr>
        <p:grpSpPr>
          <a:xfrm>
            <a:off x="6303575" y="2281920"/>
            <a:ext cx="2156825" cy="791738"/>
            <a:chOff x="6011475" y="3183620"/>
            <a:chExt cx="2156825" cy="79173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8306153-E372-BE3A-8D4A-3DC691A958A8}"/>
                </a:ext>
              </a:extLst>
            </p:cNvPr>
            <p:cNvSpPr/>
            <p:nvPr/>
          </p:nvSpPr>
          <p:spPr>
            <a:xfrm>
              <a:off x="6106221" y="3298558"/>
              <a:ext cx="2062079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Colocar en ruta compartida </a:t>
              </a:r>
              <a:r>
                <a:rPr lang="es-EC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\</a:t>
              </a:r>
              <a:r>
                <a:rPr lang="es-EC" sz="10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sftpindbsrv</a:t>
              </a:r>
              <a:r>
                <a:rPr lang="es-EC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\NCNDMASIVAS </a:t>
              </a:r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los archivos con los formatos establecidos</a:t>
              </a:r>
              <a:r>
                <a:rPr lang="es-MX" sz="1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es-MX" sz="1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onector 156">
              <a:extLst>
                <a:ext uri="{FF2B5EF4-FFF2-40B4-BE49-F238E27FC236}">
                  <a16:creationId xmlns:a16="http://schemas.microsoft.com/office/drawing/2014/main" id="{CCE4E6E6-249A-5F19-C7D5-212D381CB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475" y="3183620"/>
              <a:ext cx="198367" cy="237744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MX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11</a:t>
              </a:r>
              <a:endParaRPr lang="es-EC" altLang="en-US" sz="10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84C22E0-8FF8-3554-12A3-0DAF2654F6F4}"/>
              </a:ext>
            </a:extLst>
          </p:cNvPr>
          <p:cNvSpPr/>
          <p:nvPr/>
        </p:nvSpPr>
        <p:spPr>
          <a:xfrm>
            <a:off x="1160408" y="1855084"/>
            <a:ext cx="2160000" cy="36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Aplicativo TI</a:t>
            </a:r>
          </a:p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(Desarrollo)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CC25B4A-92F2-57ED-9313-AD2E2751D4AD}"/>
              </a:ext>
            </a:extLst>
          </p:cNvPr>
          <p:cNvSpPr/>
          <p:nvPr/>
        </p:nvSpPr>
        <p:spPr>
          <a:xfrm>
            <a:off x="1219414" y="2399873"/>
            <a:ext cx="2062079" cy="67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Recibir OK de Auditoría y enviarlo al Departamento Solicitante (Operativo)</a:t>
            </a:r>
          </a:p>
        </p:txBody>
      </p:sp>
      <p:sp>
        <p:nvSpPr>
          <p:cNvPr id="34" name="Conector 156">
            <a:extLst>
              <a:ext uri="{FF2B5EF4-FFF2-40B4-BE49-F238E27FC236}">
                <a16:creationId xmlns:a16="http://schemas.microsoft.com/office/drawing/2014/main" id="{B4773AE9-A6DA-0E85-3171-114522F469DF}"/>
              </a:ext>
            </a:extLst>
          </p:cNvPr>
          <p:cNvSpPr>
            <a:spLocks/>
          </p:cNvSpPr>
          <p:nvPr/>
        </p:nvSpPr>
        <p:spPr bwMode="auto">
          <a:xfrm>
            <a:off x="1122709" y="2250170"/>
            <a:ext cx="198367" cy="237744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MX" altLang="en-US" sz="1000" b="1" dirty="0">
                <a:solidFill>
                  <a:schemeClr val="accent2"/>
                </a:solidFill>
                <a:cs typeface="Arial" panose="020B0604020202020204" pitchFamily="34" charset="0"/>
              </a:rPr>
              <a:t>9</a:t>
            </a:r>
            <a:endParaRPr lang="es-EC" altLang="en-US" sz="1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89F6DF0-5F20-D990-0826-1C778545781D}"/>
              </a:ext>
            </a:extLst>
          </p:cNvPr>
          <p:cNvCxnSpPr>
            <a:stCxn id="25" idx="3"/>
            <a:endCxn id="7" idx="1"/>
          </p:cNvCxnSpPr>
          <p:nvPr/>
        </p:nvCxnSpPr>
        <p:spPr>
          <a:xfrm flipV="1">
            <a:off x="3281493" y="2732633"/>
            <a:ext cx="559956" cy="56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A450869-2075-93D7-4F31-BDEB896705D4}"/>
              </a:ext>
            </a:extLst>
          </p:cNvPr>
          <p:cNvCxnSpPr>
            <a:cxnSpLocks/>
          </p:cNvCxnSpPr>
          <p:nvPr/>
        </p:nvCxnSpPr>
        <p:spPr bwMode="auto">
          <a:xfrm>
            <a:off x="1081324" y="1367278"/>
            <a:ext cx="2340000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1D16C1D-61B0-52A5-C6C1-755004F0E322}"/>
              </a:ext>
            </a:extLst>
          </p:cNvPr>
          <p:cNvSpPr txBox="1"/>
          <p:nvPr/>
        </p:nvSpPr>
        <p:spPr>
          <a:xfrm>
            <a:off x="1269275" y="1187103"/>
            <a:ext cx="19746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b="1" dirty="0"/>
              <a:t>Pruebas y Aprobaciones</a:t>
            </a:r>
            <a:endParaRPr lang="es-EC" sz="1400" b="1" dirty="0">
              <a:latin typeface="+mn-lt"/>
            </a:endParaRP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199621B-E270-C327-68EB-0456BE522AB4}"/>
              </a:ext>
            </a:extLst>
          </p:cNvPr>
          <p:cNvCxnSpPr>
            <a:cxnSpLocks/>
          </p:cNvCxnSpPr>
          <p:nvPr/>
        </p:nvCxnSpPr>
        <p:spPr bwMode="auto">
          <a:xfrm>
            <a:off x="3773500" y="1371072"/>
            <a:ext cx="7236000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F71CC09F-8713-1B44-3958-90160FDAD984}"/>
              </a:ext>
            </a:extLst>
          </p:cNvPr>
          <p:cNvSpPr/>
          <p:nvPr/>
        </p:nvSpPr>
        <p:spPr>
          <a:xfrm>
            <a:off x="6336300" y="1820005"/>
            <a:ext cx="2160000" cy="360000"/>
          </a:xfrm>
          <a:prstGeom prst="rect">
            <a:avLst/>
          </a:prstGeom>
          <a:ln w="31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Administración de Cartera</a:t>
            </a:r>
            <a:r>
              <a:rPr lang="es-EC" sz="11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1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909D2E5-52BB-2D08-CF36-B74E2353E4BA}"/>
              </a:ext>
            </a:extLst>
          </p:cNvPr>
          <p:cNvCxnSpPr>
            <a:cxnSpLocks/>
            <a:stCxn id="69" idx="3"/>
            <a:endCxn id="19" idx="1"/>
          </p:cNvCxnSpPr>
          <p:nvPr/>
        </p:nvCxnSpPr>
        <p:spPr>
          <a:xfrm>
            <a:off x="8458200" y="4030015"/>
            <a:ext cx="427532" cy="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043BF20-830A-51B7-EEF9-8526CEACADDC}"/>
              </a:ext>
            </a:extLst>
          </p:cNvPr>
          <p:cNvGrpSpPr/>
          <p:nvPr/>
        </p:nvGrpSpPr>
        <p:grpSpPr>
          <a:xfrm>
            <a:off x="8796832" y="3572978"/>
            <a:ext cx="2150979" cy="799095"/>
            <a:chOff x="8796832" y="2277578"/>
            <a:chExt cx="2150979" cy="79909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A13F72D-C414-EEE8-4E70-DE6AE81D6E3D}"/>
                </a:ext>
              </a:extLst>
            </p:cNvPr>
            <p:cNvSpPr/>
            <p:nvPr/>
          </p:nvSpPr>
          <p:spPr>
            <a:xfrm>
              <a:off x="8885732" y="2399873"/>
              <a:ext cx="2062079" cy="6768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Buscar lote y ejecutar tarea Monitrán (batch automático),</a:t>
              </a:r>
            </a:p>
          </p:txBody>
        </p:sp>
        <p:sp>
          <p:nvSpPr>
            <p:cNvPr id="50" name="Conector 156">
              <a:extLst>
                <a:ext uri="{FF2B5EF4-FFF2-40B4-BE49-F238E27FC236}">
                  <a16:creationId xmlns:a16="http://schemas.microsoft.com/office/drawing/2014/main" id="{133AD021-A69C-677C-B0BE-4F2510E7C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6832" y="2277578"/>
              <a:ext cx="198367" cy="237744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MX" altLang="en-US" sz="10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13</a:t>
              </a:r>
              <a:endParaRPr lang="es-EC" altLang="en-US" sz="1000" b="1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415C0054-3B44-2930-CA38-FFCE3B6CC66A}"/>
              </a:ext>
            </a:extLst>
          </p:cNvPr>
          <p:cNvGrpSpPr/>
          <p:nvPr/>
        </p:nvGrpSpPr>
        <p:grpSpPr>
          <a:xfrm>
            <a:off x="6385837" y="4681471"/>
            <a:ext cx="2161263" cy="833269"/>
            <a:chOff x="6385837" y="3601971"/>
            <a:chExt cx="2161263" cy="83326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6D7A8E3-A285-A882-60CA-C3CF2B8DF78D}"/>
                </a:ext>
              </a:extLst>
            </p:cNvPr>
            <p:cNvSpPr/>
            <p:nvPr/>
          </p:nvSpPr>
          <p:spPr>
            <a:xfrm>
              <a:off x="6485021" y="3758440"/>
              <a:ext cx="2062079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Recibir alerta automática de confirmación de ejecución de archivos .lis y enviar el resultado al Dpto. Solicitante (Operativo)</a:t>
              </a:r>
            </a:p>
          </p:txBody>
        </p:sp>
        <p:sp>
          <p:nvSpPr>
            <p:cNvPr id="51" name="Conector 156">
              <a:extLst>
                <a:ext uri="{FF2B5EF4-FFF2-40B4-BE49-F238E27FC236}">
                  <a16:creationId xmlns:a16="http://schemas.microsoft.com/office/drawing/2014/main" id="{9E4EC7F1-5FCC-8169-917C-729115E9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5837" y="3601971"/>
              <a:ext cx="198367" cy="237744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MX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14</a:t>
              </a:r>
              <a:endParaRPr lang="es-EC" altLang="en-US" sz="10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9BB9FFC-A69C-F58D-4924-EF9472E207BA}"/>
              </a:ext>
            </a:extLst>
          </p:cNvPr>
          <p:cNvSpPr txBox="1"/>
          <p:nvPr/>
        </p:nvSpPr>
        <p:spPr>
          <a:xfrm>
            <a:off x="6469595" y="1211108"/>
            <a:ext cx="20700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b="1" dirty="0"/>
              <a:t>Implementación de Tarea</a:t>
            </a:r>
            <a:endParaRPr lang="es-EC" sz="1400" b="1" dirty="0">
              <a:latin typeface="+mn-lt"/>
            </a:endParaRP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510F16B0-6279-C282-B1F8-D0D6019B45B5}"/>
              </a:ext>
            </a:extLst>
          </p:cNvPr>
          <p:cNvCxnSpPr>
            <a:cxnSpLocks/>
          </p:cNvCxnSpPr>
          <p:nvPr/>
        </p:nvCxnSpPr>
        <p:spPr>
          <a:xfrm>
            <a:off x="1079726" y="1757749"/>
            <a:ext cx="2340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>
            <a:extLst>
              <a:ext uri="{FF2B5EF4-FFF2-40B4-BE49-F238E27FC236}">
                <a16:creationId xmlns:a16="http://schemas.microsoft.com/office/drawing/2014/main" id="{2E08ABB2-E076-A576-BD30-8A38036434B4}"/>
              </a:ext>
            </a:extLst>
          </p:cNvPr>
          <p:cNvGrpSpPr/>
          <p:nvPr/>
        </p:nvGrpSpPr>
        <p:grpSpPr>
          <a:xfrm>
            <a:off x="3796168" y="4681471"/>
            <a:ext cx="2161263" cy="833269"/>
            <a:chOff x="6385837" y="3601971"/>
            <a:chExt cx="2161263" cy="833269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3F4FAC40-74A0-4968-4AC5-2A2D3CEEFE45}"/>
                </a:ext>
              </a:extLst>
            </p:cNvPr>
            <p:cNvSpPr/>
            <p:nvPr/>
          </p:nvSpPr>
          <p:spPr>
            <a:xfrm>
              <a:off x="6485021" y="3758440"/>
              <a:ext cx="2062079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Recibir resultados, archivos .lis y verificar que se encuentren correctos</a:t>
              </a:r>
            </a:p>
          </p:txBody>
        </p:sp>
        <p:sp>
          <p:nvSpPr>
            <p:cNvPr id="59" name="Conector 156">
              <a:extLst>
                <a:ext uri="{FF2B5EF4-FFF2-40B4-BE49-F238E27FC236}">
                  <a16:creationId xmlns:a16="http://schemas.microsoft.com/office/drawing/2014/main" id="{93F8F66B-B112-D49D-6580-382EEB197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5837" y="3601971"/>
              <a:ext cx="198367" cy="237744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MX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15</a:t>
              </a:r>
              <a:endParaRPr lang="es-EC" altLang="en-US" sz="10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3D70203-C2D2-9E69-8840-6535CF23F110}"/>
              </a:ext>
            </a:extLst>
          </p:cNvPr>
          <p:cNvCxnSpPr>
            <a:cxnSpLocks/>
            <a:stCxn id="10" idx="1"/>
            <a:endCxn id="58" idx="3"/>
          </p:cNvCxnSpPr>
          <p:nvPr/>
        </p:nvCxnSpPr>
        <p:spPr>
          <a:xfrm flipH="1">
            <a:off x="5957431" y="5176340"/>
            <a:ext cx="527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ítulo 1">
            <a:extLst>
              <a:ext uri="{FF2B5EF4-FFF2-40B4-BE49-F238E27FC236}">
                <a16:creationId xmlns:a16="http://schemas.microsoft.com/office/drawing/2014/main" id="{78C084E7-93C8-14D4-D311-D6747A21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21" y="414632"/>
            <a:ext cx="10836395" cy="653777"/>
          </a:xfrm>
        </p:spPr>
        <p:txBody>
          <a:bodyPr>
            <a:noAutofit/>
          </a:bodyPr>
          <a:lstStyle/>
          <a:p>
            <a:pPr algn="r"/>
            <a:r>
              <a:rPr lang="es-EC" altLang="es-EC" sz="20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  <a:t>Flujo Propuesto: Regularizaciones Masivas por Débitos y Créditos</a:t>
            </a:r>
            <a:r>
              <a:rPr lang="es-EC" altLang="es-EC" sz="18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  <a:t> [SD Script de Datos]</a:t>
            </a:r>
            <a:br>
              <a:rPr lang="es-EC" altLang="es-EC" sz="18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</a:br>
            <a:r>
              <a:rPr lang="es-EC" altLang="es-EC" sz="1800" b="1" dirty="0">
                <a:solidFill>
                  <a:srgbClr val="828282">
                    <a:lumMod val="50000"/>
                  </a:srgbClr>
                </a:solidFill>
                <a:latin typeface="Poppins Light"/>
                <a:ea typeface="+mn-ea"/>
                <a:cs typeface="+mn-cs"/>
              </a:rPr>
              <a:t> </a:t>
            </a:r>
            <a:r>
              <a:rPr lang="es-EC" altLang="es-EC" sz="1050" b="1" dirty="0">
                <a:solidFill>
                  <a:schemeClr val="accent4">
                    <a:lumMod val="50000"/>
                  </a:schemeClr>
                </a:solidFill>
                <a:latin typeface="Poppins Light"/>
              </a:rPr>
              <a:t>(Tiempo Estimado: 85 Minutos)</a:t>
            </a:r>
            <a:endParaRPr lang="es-EC" sz="1800" dirty="0">
              <a:solidFill>
                <a:schemeClr val="accent4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92772CC7-0CDD-DD91-8B88-91C835608F84}"/>
              </a:ext>
            </a:extLst>
          </p:cNvPr>
          <p:cNvGrpSpPr/>
          <p:nvPr/>
        </p:nvGrpSpPr>
        <p:grpSpPr>
          <a:xfrm>
            <a:off x="6301375" y="3576677"/>
            <a:ext cx="2156825" cy="791738"/>
            <a:chOff x="6011475" y="3183620"/>
            <a:chExt cx="2156825" cy="791738"/>
          </a:xfrm>
        </p:grpSpPr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B06DE43B-A51A-5894-CFFA-CA05D50E51E3}"/>
                </a:ext>
              </a:extLst>
            </p:cNvPr>
            <p:cNvSpPr/>
            <p:nvPr/>
          </p:nvSpPr>
          <p:spPr>
            <a:xfrm>
              <a:off x="6106221" y="3298558"/>
              <a:ext cx="2062079" cy="676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s-MX" sz="1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Enviar correo a Operadores de Cómputo con el detalle estándar establecido para ejecución de la tarea</a:t>
              </a:r>
            </a:p>
          </p:txBody>
        </p:sp>
        <p:sp>
          <p:nvSpPr>
            <p:cNvPr id="70" name="Conector 156">
              <a:extLst>
                <a:ext uri="{FF2B5EF4-FFF2-40B4-BE49-F238E27FC236}">
                  <a16:creationId xmlns:a16="http://schemas.microsoft.com/office/drawing/2014/main" id="{47190D3F-BC38-3682-A45D-CBBE5A1C6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475" y="3183620"/>
              <a:ext cx="198367" cy="237744"/>
            </a:xfrm>
            <a:prstGeom prst="flowChartConnector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MX" altLang="en-US" sz="10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12</a:t>
              </a:r>
              <a:endParaRPr lang="es-EC" altLang="en-US" sz="10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9B94F0EC-9ED2-4431-D947-56DA14600EB9}"/>
              </a:ext>
            </a:extLst>
          </p:cNvPr>
          <p:cNvCxnSpPr>
            <a:cxnSpLocks/>
            <a:stCxn id="6" idx="2"/>
            <a:endCxn id="69" idx="0"/>
          </p:cNvCxnSpPr>
          <p:nvPr/>
        </p:nvCxnSpPr>
        <p:spPr>
          <a:xfrm flipH="1">
            <a:off x="7427161" y="3073658"/>
            <a:ext cx="2200" cy="617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77634CD-6A3D-8EAE-7969-17DD3053DFF5}"/>
              </a:ext>
            </a:extLst>
          </p:cNvPr>
          <p:cNvSpPr txBox="1"/>
          <p:nvPr/>
        </p:nvSpPr>
        <p:spPr>
          <a:xfrm>
            <a:off x="24810" y="6294194"/>
            <a:ext cx="82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s-EC" sz="1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Aprobación de Gerente de Segunda Línea del departamento solicitante y OK de Auditoría</a:t>
            </a:r>
          </a:p>
          <a:p>
            <a:pPr marL="228600" indent="-228600">
              <a:buAutoNum type="arabicPeriod"/>
            </a:pPr>
            <a:r>
              <a:rPr lang="es-EC" sz="1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División Administración de Cartera: Adm. Medios de Pagos y Adm. de Activos y Pasivos (Conciliaciones) [Por Confirmar]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848AC902-B18A-30E9-65E3-E88B66E81ED6}"/>
              </a:ext>
            </a:extLst>
          </p:cNvPr>
          <p:cNvSpPr/>
          <p:nvPr/>
        </p:nvSpPr>
        <p:spPr>
          <a:xfrm>
            <a:off x="7413492" y="5823626"/>
            <a:ext cx="4519535" cy="74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78" name="64 Marcador de número de diapositiva">
            <a:extLst>
              <a:ext uri="{FF2B5EF4-FFF2-40B4-BE49-F238E27FC236}">
                <a16:creationId xmlns:a16="http://schemas.microsoft.com/office/drawing/2014/main" id="{75CBEDC4-58A8-60A2-B933-C74F4A45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701" y="6410233"/>
            <a:ext cx="526123" cy="185459"/>
          </a:xfrm>
        </p:spPr>
        <p:txBody>
          <a:bodyPr/>
          <a:lstStyle/>
          <a:p>
            <a:fld id="{441D6E30-D9F9-4EAC-B5A4-4098D45EE8AE}" type="slidenum">
              <a:rPr lang="es-ES" smtClean="0"/>
              <a:pPr/>
              <a:t>5</a:t>
            </a:fld>
            <a:r>
              <a:rPr lang="es-ES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21756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51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4D0BF06EC1A41A66C31C0A658A238" ma:contentTypeVersion="10" ma:contentTypeDescription="Crear nuevo documento." ma:contentTypeScope="" ma:versionID="05ad1d24d3abdad8710156ddbb3ea78f">
  <xsd:schema xmlns:xsd="http://www.w3.org/2001/XMLSchema" xmlns:xs="http://www.w3.org/2001/XMLSchema" xmlns:p="http://schemas.microsoft.com/office/2006/metadata/properties" xmlns:ns2="f8c6acd7-cd2e-4157-870c-b5535e1b1654" xmlns:ns3="ecb43689-9007-480b-88c0-5772a4949efa" targetNamespace="http://schemas.microsoft.com/office/2006/metadata/properties" ma:root="true" ma:fieldsID="7569cf1510ca84268e03741b7512b26a" ns2:_="" ns3:_="">
    <xsd:import namespace="f8c6acd7-cd2e-4157-870c-b5535e1b1654"/>
    <xsd:import namespace="ecb43689-9007-480b-88c0-5772a4949e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c6acd7-cd2e-4157-870c-b5535e1b1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43689-9007-480b-88c0-5772a4949ef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972E9C-C7AA-4DB6-BC11-4FDD914B8974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cb43689-9007-480b-88c0-5772a4949efa"/>
    <ds:schemaRef ds:uri="f8c6acd7-cd2e-4157-870c-b5535e1b165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1B2A756-653A-46C0-8EEF-3C2E788EE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c6acd7-cd2e-4157-870c-b5535e1b1654"/>
    <ds:schemaRef ds:uri="ecb43689-9007-480b-88c0-5772a4949e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16558</TotalTime>
  <Words>830</Words>
  <Application>Microsoft Office PowerPoint</Application>
  <PresentationFormat>Panorámica</PresentationFormat>
  <Paragraphs>112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 Light</vt:lpstr>
      <vt:lpstr>Tema de Office</vt:lpstr>
      <vt:lpstr>Presentación de PowerPoint</vt:lpstr>
      <vt:lpstr>Flujo Actual: Regularizaciones Masivas por Débitos y Créditos [Todos]  (Tiempo Referencial de Espera: 240 minutos)</vt:lpstr>
      <vt:lpstr>Presentación de PowerPoint</vt:lpstr>
      <vt:lpstr>Flujo Propuesto: Regularizaciones Masivas por Débitos y Créditos [SD Script de Datos]  (Tiempo Estimado: 85 Minutos)</vt:lpstr>
      <vt:lpstr>Flujo Propuesto: Regularizaciones Masivas por Débitos y Créditos [SD Script de Datos]  (Tiempo Estimado: 85 Minutos)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</dc:creator>
  <cp:lastModifiedBy>Kevin Bastidas Zavala (Externo)</cp:lastModifiedBy>
  <cp:revision>452</cp:revision>
  <cp:lastPrinted>2023-07-21T19:09:31Z</cp:lastPrinted>
  <dcterms:created xsi:type="dcterms:W3CDTF">2022-05-09T18:20:01Z</dcterms:created>
  <dcterms:modified xsi:type="dcterms:W3CDTF">2023-08-23T12:36:13Z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0x010100AEB4D0BF06EC1A41A66C31C0A658A238</vt:lpwstr>
  </property>
</Properties>
</file>