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34" r:id="rId2"/>
    <p:sldId id="535" r:id="rId3"/>
    <p:sldId id="536" r:id="rId4"/>
    <p:sldId id="539" r:id="rId5"/>
    <p:sldId id="469" r:id="rId6"/>
    <p:sldId id="470" r:id="rId7"/>
    <p:sldId id="471" r:id="rId8"/>
    <p:sldId id="472" r:id="rId9"/>
    <p:sldId id="478" r:id="rId10"/>
    <p:sldId id="479" r:id="rId11"/>
    <p:sldId id="540" r:id="rId12"/>
    <p:sldId id="555" r:id="rId13"/>
    <p:sldId id="541" r:id="rId14"/>
    <p:sldId id="556" r:id="rId15"/>
    <p:sldId id="542" r:id="rId16"/>
    <p:sldId id="543" r:id="rId17"/>
    <p:sldId id="544" r:id="rId18"/>
    <p:sldId id="545" r:id="rId19"/>
    <p:sldId id="546" r:id="rId20"/>
    <p:sldId id="547" r:id="rId21"/>
    <p:sldId id="550" r:id="rId22"/>
    <p:sldId id="552" r:id="rId23"/>
    <p:sldId id="554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1"/>
    <a:srgbClr val="CCFFCC"/>
    <a:srgbClr val="FFFF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4" d="100"/>
          <a:sy n="84" d="100"/>
        </p:scale>
        <p:origin x="-173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2750F8-0E91-87DD-AF5A-E9BED67857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842F5-2B27-B10A-487B-BC05305E9D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5B81783-3204-44C6-A059-D77F0045BCE9}" type="datetimeFigureOut">
              <a:rPr lang="en-US" altLang="en-US"/>
              <a:pPr>
                <a:defRPr/>
              </a:pPr>
              <a:t>1/22/2023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01686-E7C1-7B6A-FC59-2698D5C12B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38496-A5D5-EE65-281B-9E2C3CB39C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4A60C1D-9F73-412F-8DFF-06413F36C2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5692F7-8BFC-210D-45D7-82AB6763A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D0AD9-C5B0-602D-552F-6501F81F9E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E41BB8A-DA6C-4442-833F-B4D95CC4EFA4}" type="datetimeFigureOut">
              <a:rPr lang="en-US" altLang="en-US"/>
              <a:pPr>
                <a:defRPr/>
              </a:pPr>
              <a:t>1/22/2023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B2BF67F-2D62-C103-BAE1-28E9FD483E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4A47447-825E-F610-1B9C-BD995A468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25801-5DDD-2E19-CA3F-96208DBD2B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9390F-8E8B-03E3-E2D4-31D9D53416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81B3E6C-6D38-4A1F-87B6-D5CF3F1A31D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9E61FBB2-FE34-4A68-AFFD-9199FFAE74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CCE4E1B2-2522-2139-5632-88D107EC1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+mn-cs"/>
              </a:rPr>
              <a:t>List definition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+mn-cs"/>
              </a:rPr>
              <a:t>The fields are unnamed, less clear</a:t>
            </a:r>
          </a:p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9DDADA5-642C-A825-DEDF-0D505B0642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2C2260D-2094-3E57-5FA8-B2EE772EDB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 sz="1000"/>
              <a:t>Class variable is a reference</a:t>
            </a:r>
          </a:p>
          <a:p>
            <a:r>
              <a:rPr lang="en-CA" altLang="en-US" sz="1000"/>
              <a:t>class Foo:</a:t>
            </a:r>
          </a:p>
          <a:p>
            <a:r>
              <a:rPr lang="en-CA" altLang="en-US" sz="1000"/>
              <a:t>    num = 0</a:t>
            </a:r>
          </a:p>
          <a:p>
            <a:endParaRPr lang="en-CA" altLang="en-US" sz="1000"/>
          </a:p>
          <a:p>
            <a:r>
              <a:rPr lang="en-CA" altLang="en-US" sz="1000"/>
              <a:t>def fun1 (aFoo):</a:t>
            </a:r>
          </a:p>
          <a:p>
            <a:r>
              <a:rPr lang="en-CA" altLang="en-US" sz="1000"/>
              <a:t>   aFoo.num = 1</a:t>
            </a:r>
          </a:p>
          <a:p>
            <a:r>
              <a:rPr lang="en-CA" altLang="en-US" sz="1000"/>
              <a:t>   print aFoo.num</a:t>
            </a:r>
          </a:p>
          <a:p>
            <a:endParaRPr lang="en-CA" altLang="en-US" sz="1000"/>
          </a:p>
          <a:p>
            <a:r>
              <a:rPr lang="en-CA" altLang="en-US" sz="1000"/>
              <a:t>def fun2 (aFoo):</a:t>
            </a:r>
          </a:p>
          <a:p>
            <a:r>
              <a:rPr lang="en-CA" altLang="en-US" sz="1000"/>
              <a:t>   temp = Foo ()</a:t>
            </a:r>
          </a:p>
          <a:p>
            <a:r>
              <a:rPr lang="en-CA" altLang="en-US" sz="1000"/>
              <a:t>   temp.num = 2</a:t>
            </a:r>
          </a:p>
          <a:p>
            <a:r>
              <a:rPr lang="en-CA" altLang="en-US" sz="1000"/>
              <a:t>   aFoo = temp</a:t>
            </a:r>
          </a:p>
          <a:p>
            <a:r>
              <a:rPr lang="en-CA" altLang="en-US" sz="1000"/>
              <a:t>   print aFoo.num</a:t>
            </a:r>
          </a:p>
          <a:p>
            <a:endParaRPr lang="en-CA" altLang="en-US" sz="1000"/>
          </a:p>
          <a:p>
            <a:r>
              <a:rPr lang="en-CA" altLang="en-US" sz="1000"/>
              <a:t># MAIN</a:t>
            </a:r>
          </a:p>
          <a:p>
            <a:r>
              <a:rPr lang="en-CA" altLang="en-US" sz="1000"/>
              <a:t>aFoo = Foo ()</a:t>
            </a:r>
          </a:p>
          <a:p>
            <a:r>
              <a:rPr lang="en-CA" altLang="en-US" sz="1000"/>
              <a:t>fun1 (aFoo)</a:t>
            </a:r>
          </a:p>
          <a:p>
            <a:r>
              <a:rPr lang="en-CA" altLang="en-US" sz="1000"/>
              <a:t>print aFoo.num</a:t>
            </a:r>
          </a:p>
          <a:p>
            <a:r>
              <a:rPr lang="en-CA" altLang="en-US" sz="1000"/>
              <a:t>fun2 (aFoo)</a:t>
            </a:r>
          </a:p>
          <a:p>
            <a:r>
              <a:rPr lang="en-CA" altLang="en-US" sz="1000"/>
              <a:t>print aFoo.num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887;g1c4147e5ba_0_761:notes">
            <a:extLst>
              <a:ext uri="{FF2B5EF4-FFF2-40B4-BE49-F238E27FC236}">
                <a16:creationId xmlns:a16="http://schemas.microsoft.com/office/drawing/2014/main" id="{28F104BD-9BA0-2F8D-5058-AAECEE780A6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Google Shape;888;g1c4147e5ba_0_761:notes">
            <a:extLst>
              <a:ext uri="{FF2B5EF4-FFF2-40B4-BE49-F238E27FC236}">
                <a16:creationId xmlns:a16="http://schemas.microsoft.com/office/drawing/2014/main" id="{FC1D4F39-EED1-B7A5-2516-0F45A49C0CB9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https://www.iconfinder.com/icons/4375050/logo_python_icon</a:t>
            </a:r>
          </a:p>
          <a:p>
            <a:pPr>
              <a:spcBef>
                <a:spcPct val="0"/>
              </a:spcBef>
            </a:pPr>
            <a:r>
              <a:rPr lang="en-US" altLang="en-US"/>
              <a:t>infinite thank you</a:t>
            </a:r>
          </a:p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97D9-2265-584E-59FC-A5172846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B2C6D-DA24-CA65-9AE3-97673219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08412-BE53-6678-1EA6-CB88E378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rgbClr val="898989"/>
                </a:solidFill>
                <a:ea typeface="MS PGothic" panose="020B0600070205080204" pitchFamily="34" charset="-128"/>
              </a:defRPr>
            </a:lvl1pPr>
          </a:lstStyle>
          <a:p>
            <a:fld id="{7B426A16-23F0-43EC-A450-A940C8B838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51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153AC-941F-77B0-63EE-A2948784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F943-A6F3-BC4A-4DBA-ED2F8B9E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E5B76-8FF2-4E48-8D4A-40CBCBEC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rgbClr val="898989"/>
                </a:solidFill>
                <a:ea typeface="MS PGothic" panose="020B0600070205080204" pitchFamily="34" charset="-128"/>
              </a:defRPr>
            </a:lvl1pPr>
          </a:lstStyle>
          <a:p>
            <a:fld id="{9E51C488-CD63-42AA-8BFA-9052854948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41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69E35-E4A4-2844-7579-A654AADC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7AC02-93E6-DEB9-6E9C-60DCF169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EF75C-4BA0-8CC7-40F0-AFA8CBCB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rgbClr val="898989"/>
                </a:solidFill>
                <a:ea typeface="MS PGothic" panose="020B0600070205080204" pitchFamily="34" charset="-128"/>
              </a:defRPr>
            </a:lvl1pPr>
          </a:lstStyle>
          <a:p>
            <a:fld id="{D2A2E8E1-4EA1-4C58-8DC9-0EB8A165F0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820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0CDBF3-1098-7DA3-4B3A-CEF211748DD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24800" y="6567488"/>
            <a:ext cx="12192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200" dirty="0">
                <a:ea typeface="+mn-ea"/>
                <a:cs typeface="Arial" charset="0"/>
              </a:rPr>
              <a:t>James Tam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 baseline="0"/>
            </a:lvl3pPr>
            <a:lvl4pPr>
              <a:defRPr sz="1400"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825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4FE84-3BE8-C222-FFB2-0B0D9C3F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5E3D5-1E58-855A-F89D-27F3F140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18D5D-749C-D82C-B196-14C2A6B2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rgbClr val="898989"/>
                </a:solidFill>
                <a:ea typeface="MS PGothic" panose="020B0600070205080204" pitchFamily="34" charset="-128"/>
              </a:defRPr>
            </a:lvl1pPr>
          </a:lstStyle>
          <a:p>
            <a:fld id="{4AFD429E-2EB2-48FA-AF21-ADE4643172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606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68E8E-F5CD-DBFB-032A-8CF59F15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249DA-FA95-A2EA-80A7-3D4BF8E0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C3976-954C-5937-46A3-479582A4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rgbClr val="898989"/>
                </a:solidFill>
                <a:ea typeface="MS PGothic" panose="020B0600070205080204" pitchFamily="34" charset="-128"/>
              </a:defRPr>
            </a:lvl1pPr>
          </a:lstStyle>
          <a:p>
            <a:fld id="{106B229A-53E9-48E2-A373-7DA4A8E0DD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59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9DD5D-E7E6-12C0-14C2-DE73398A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5AA71-16C7-4BB8-D413-111BD35C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AB21F5-6113-A63A-EA31-F44F64E2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rgbClr val="898989"/>
                </a:solidFill>
                <a:ea typeface="MS PGothic" panose="020B0600070205080204" pitchFamily="34" charset="-128"/>
              </a:defRPr>
            </a:lvl1pPr>
          </a:lstStyle>
          <a:p>
            <a:fld id="{4DD98F4E-91B0-4B61-A656-FFA5A2531B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77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2EA09-C4AA-3303-EA02-F18964F6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89DAF-24B3-FD95-76D7-F6A7C0AC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2D1C3-EFF9-1C05-78CF-5348208D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rgbClr val="898989"/>
                </a:solidFill>
                <a:ea typeface="MS PGothic" panose="020B0600070205080204" pitchFamily="34" charset="-128"/>
              </a:defRPr>
            </a:lvl1pPr>
          </a:lstStyle>
          <a:p>
            <a:fld id="{0F7A10C5-DEBC-443F-B41E-BF6F58461A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90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D28DF-5289-11DB-3615-AEBBDA71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15740-B950-6309-49E7-598E0860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9BF2-B3D3-7DE9-CC21-58010DCA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rgbClr val="898989"/>
                </a:solidFill>
                <a:ea typeface="MS PGothic" panose="020B0600070205080204" pitchFamily="34" charset="-128"/>
              </a:defRPr>
            </a:lvl1pPr>
          </a:lstStyle>
          <a:p>
            <a:fld id="{65F20825-11E1-45BC-9043-0B533C5488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50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F35A0-9A77-B959-9255-A4CA94BE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9F7EF-9940-0A7B-D954-0A7255A5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69F74-C036-7B00-918B-A13E92A1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rgbClr val="898989"/>
                </a:solidFill>
                <a:ea typeface="MS PGothic" panose="020B0600070205080204" pitchFamily="34" charset="-128"/>
              </a:defRPr>
            </a:lvl1pPr>
          </a:lstStyle>
          <a:p>
            <a:fld id="{F72FA9A6-F0A1-45D2-8BA2-FE6CCC1774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85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05EBE-DFFE-5868-1104-3A961886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D6E1C-1D7B-38AA-4247-1C6AAED0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AD494-DC62-EA63-EBBE-22DF61FD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rgbClr val="898989"/>
                </a:solidFill>
                <a:ea typeface="MS PGothic" panose="020B0600070205080204" pitchFamily="34" charset="-128"/>
              </a:defRPr>
            </a:lvl1pPr>
          </a:lstStyle>
          <a:p>
            <a:fld id="{D6D2E9CE-132E-4B03-A487-0D136F0B05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86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6F3ECB1-E18F-5D07-3E0B-1F6A813228C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066C27F-8E30-3521-999D-9BF5051B3E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C5C9-88F9-DF81-CECA-9FC8CA2A7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James Tam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64" r:id="rId2"/>
    <p:sldLayoutId id="2147484465" r:id="rId3"/>
    <p:sldLayoutId id="2147484466" r:id="rId4"/>
    <p:sldLayoutId id="2147484467" r:id="rId5"/>
    <p:sldLayoutId id="2147484468" r:id="rId6"/>
    <p:sldLayoutId id="2147484469" r:id="rId7"/>
    <p:sldLayoutId id="2147484470" r:id="rId8"/>
    <p:sldLayoutId id="2147484471" r:id="rId9"/>
    <p:sldLayoutId id="2147484472" r:id="rId10"/>
    <p:sldLayoutId id="21474844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7429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9715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EE57D6-FB3F-914F-A0BB-B1B67F575D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FE377486-1032-CCFE-86D2-A2A6332D70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68338" y="1439863"/>
            <a:ext cx="2241550" cy="2239962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15364" name="Title 1">
            <a:extLst>
              <a:ext uri="{FF2B5EF4-FFF2-40B4-BE49-F238E27FC236}">
                <a16:creationId xmlns:a16="http://schemas.microsoft.com/office/drawing/2014/main" id="{1F12B900-82CA-361C-2A8D-63FBBA942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738" y="1954213"/>
            <a:ext cx="2884487" cy="1027112"/>
          </a:xfrm>
        </p:spPr>
        <p:txBody>
          <a:bodyPr/>
          <a:lstStyle/>
          <a:p>
            <a:r>
              <a:rPr lang="en-US" altLang="en-US" sz="5400" b="1">
                <a:solidFill>
                  <a:srgbClr val="FFFFFF"/>
                </a:solidFill>
              </a:rPr>
              <a:t>Week- 10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21F3F-996D-010C-B773-274AA0B37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000" y="2998788"/>
            <a:ext cx="1885950" cy="73183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4050" b="1" dirty="0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76E6B5-D2CF-8ACA-906F-15578FA14B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922713" y="1131888"/>
            <a:ext cx="4592637" cy="45942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7676D00-59CC-42C6-9439-C883849A0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717" y="1888349"/>
            <a:ext cx="3081303" cy="3081303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F4A3ECD-279F-A732-5795-04B8A2DC43F0}"/>
              </a:ext>
            </a:extLst>
          </p:cNvPr>
          <p:cNvSpPr txBox="1">
            <a:spLocks/>
          </p:cNvSpPr>
          <p:nvPr/>
        </p:nvSpPr>
        <p:spPr>
          <a:xfrm>
            <a:off x="1662113" y="4894263"/>
            <a:ext cx="1887537" cy="73183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4050" b="1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98DDFB-303E-2335-4FEB-EE0DD8B42873}"/>
              </a:ext>
            </a:extLst>
          </p:cNvPr>
          <p:cNvSpPr txBox="1"/>
          <p:nvPr/>
        </p:nvSpPr>
        <p:spPr>
          <a:xfrm>
            <a:off x="111125" y="3913188"/>
            <a:ext cx="4460875" cy="7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-171450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SzPts val="1800"/>
              <a:defRPr/>
            </a:pPr>
            <a:r>
              <a:rPr lang="en-US" sz="2400" b="1" dirty="0">
                <a:solidFill>
                  <a:schemeClr val="bg1"/>
                </a:solidFill>
                <a:sym typeface="Calibri"/>
              </a:rPr>
              <a:t>4CS001</a:t>
            </a:r>
            <a:r>
              <a:rPr lang="en-US" sz="1350" b="1" dirty="0">
                <a:solidFill>
                  <a:schemeClr val="bg1"/>
                </a:solidFill>
                <a:sym typeface="Calibri"/>
              </a:rPr>
              <a:t> </a:t>
            </a:r>
          </a:p>
          <a:p>
            <a:pPr indent="-171450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SzPts val="1800"/>
              <a:defRPr/>
            </a:pPr>
            <a:r>
              <a:rPr lang="en-US" sz="1275" b="1" dirty="0">
                <a:solidFill>
                  <a:schemeClr val="bg1"/>
                </a:solidFill>
                <a:sym typeface="Calibri"/>
              </a:rPr>
              <a:t>Introductory Programming and Problem Solving </a:t>
            </a:r>
            <a:endParaRPr lang="en-US" sz="1275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66ED39F-D268-A527-652F-A06899C320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200"/>
              <a:t>Class Methods (“Behaviors”)</a:t>
            </a:r>
          </a:p>
        </p:txBody>
      </p:sp>
      <p:sp>
        <p:nvSpPr>
          <p:cNvPr id="763907" name="Rectangle 3">
            <a:extLst>
              <a:ext uri="{FF2B5EF4-FFF2-40B4-BE49-F238E27FC236}">
                <a16:creationId xmlns:a16="http://schemas.microsoft.com/office/drawing/2014/main" id="{C890E255-EF18-19D1-2A1C-8306DBE1C4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400" b="1">
                <a:solidFill>
                  <a:srgbClr val="FFC000"/>
                </a:solidFill>
              </a:rPr>
              <a:t>Functions</a:t>
            </a:r>
            <a:r>
              <a:rPr lang="en-US" altLang="en-US" sz="2400"/>
              <a:t>: not tied to a object</a:t>
            </a:r>
          </a:p>
          <a:p>
            <a:pPr lvl="1"/>
            <a:r>
              <a:rPr lang="en-US" altLang="en-US" sz="2000"/>
              <a:t>The call is ‘stand alone’, just name of function</a:t>
            </a:r>
          </a:p>
          <a:p>
            <a:pPr lvl="1"/>
            <a:r>
              <a:rPr lang="en-US" altLang="en-US" sz="2000"/>
              <a:t>E.g., </a:t>
            </a:r>
          </a:p>
          <a:p>
            <a:pPr lvl="1"/>
            <a:r>
              <a:rPr lang="en-US" altLang="en-US" sz="1800" b="1">
                <a:solidFill>
                  <a:srgbClr val="FFC000"/>
                </a:solidFill>
                <a:latin typeface="Consolas" panose="020B0609020204030204" pitchFamily="49" charset="0"/>
              </a:rPr>
              <a:t>print()</a:t>
            </a:r>
            <a:r>
              <a:rPr lang="en-US" altLang="en-US" sz="2000"/>
              <a:t>, </a:t>
            </a:r>
            <a:r>
              <a:rPr lang="en-US" altLang="en-US" sz="1800" b="1">
                <a:solidFill>
                  <a:srgbClr val="FFC000"/>
                </a:solidFill>
                <a:latin typeface="Consolas" panose="020B0609020204030204" pitchFamily="49" charset="0"/>
              </a:rPr>
              <a:t>input()</a:t>
            </a:r>
          </a:p>
          <a:p>
            <a:r>
              <a:rPr lang="en-US" altLang="en-US" sz="2400" b="1">
                <a:solidFill>
                  <a:srgbClr val="FF0000"/>
                </a:solidFill>
              </a:rPr>
              <a:t>Methods</a:t>
            </a:r>
            <a:r>
              <a:rPr lang="en-US" altLang="en-US" sz="2400"/>
              <a:t>: must be called through an instance</a:t>
            </a:r>
          </a:p>
          <a:p>
            <a:pPr lvl="1"/>
            <a:r>
              <a:rPr lang="en-US" altLang="en-US" sz="2000"/>
              <a:t>E.g.,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>
                <a:latin typeface="Consolas" panose="020B0609020204030204" pitchFamily="49" charset="0"/>
              </a:rPr>
              <a:t>filename = "foo.txt"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>
                <a:latin typeface="Consolas" panose="020B0609020204030204" pitchFamily="49" charset="0"/>
              </a:rPr>
              <a:t>name, suffix = filename.</a:t>
            </a:r>
            <a:r>
              <a:rPr lang="en-US" altLang="en-US" sz="1800" b="1">
                <a:solidFill>
                  <a:srgbClr val="FF0000"/>
                </a:solidFill>
                <a:latin typeface="Consolas" panose="020B0609020204030204" pitchFamily="49" charset="0"/>
              </a:rPr>
              <a:t>split(</a:t>
            </a:r>
            <a:r>
              <a:rPr lang="en-US" altLang="en-US" sz="1800">
                <a:latin typeface="Consolas" panose="020B0609020204030204" pitchFamily="49" charset="0"/>
              </a:rPr>
              <a:t>'.'</a:t>
            </a:r>
            <a:r>
              <a:rPr lang="en-US" altLang="en-US" sz="1800" b="1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800">
                <a:latin typeface="Consolas" panose="020B0609020204030204" pitchFamily="49" charset="0"/>
              </a:rPr>
              <a:t> </a:t>
            </a:r>
          </a:p>
          <a:p>
            <a:r>
              <a:rPr lang="en-US" altLang="en-US" sz="2400"/>
              <a:t>Unlike these pre-created functions, the ones that you associate with classes can be customized to do anything that a regular function can.</a:t>
            </a:r>
          </a:p>
          <a:p>
            <a:r>
              <a:rPr lang="en-US" altLang="en-US" sz="2400"/>
              <a:t>Functions that are associated with classes are referred to as </a:t>
            </a:r>
            <a:r>
              <a:rPr lang="en-US" altLang="en-US" sz="2400" i="1"/>
              <a:t>methods</a:t>
            </a:r>
            <a:r>
              <a:rPr lang="en-US" altLang="en-US" sz="2400"/>
              <a:t>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EEFDEE-C417-FB95-38FA-E7FC796B4DB1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476625"/>
            <a:ext cx="2362200" cy="942975"/>
            <a:chOff x="3505200" y="3476625"/>
            <a:chExt cx="2362200" cy="942975"/>
          </a:xfrm>
        </p:grpSpPr>
        <p:sp>
          <p:nvSpPr>
            <p:cNvPr id="35850" name="TextBox 1">
              <a:extLst>
                <a:ext uri="{FF2B5EF4-FFF2-40B4-BE49-F238E27FC236}">
                  <a16:creationId xmlns:a16="http://schemas.microsoft.com/office/drawing/2014/main" id="{23EBF76E-6FDD-D598-B547-56577EAB7B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476625"/>
              <a:ext cx="838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b="1" dirty="0">
                  <a:solidFill>
                    <a:schemeClr val="bg1">
                      <a:lumMod val="65000"/>
                    </a:schemeClr>
                  </a:solidFill>
                </a:rPr>
                <a:t>String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FB37D70-5306-7964-90FF-1543F9133696}"/>
                </a:ext>
              </a:extLst>
            </p:cNvPr>
            <p:cNvCxnSpPr/>
            <p:nvPr/>
          </p:nvCxnSpPr>
          <p:spPr>
            <a:xfrm flipH="1">
              <a:off x="3505200" y="3733800"/>
              <a:ext cx="1866900" cy="685800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DA8ECA-20C4-67B8-DF26-78C8DB0BE007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571875"/>
            <a:ext cx="4114800" cy="847725"/>
            <a:chOff x="4495800" y="3571875"/>
            <a:chExt cx="4114800" cy="847725"/>
          </a:xfrm>
        </p:grpSpPr>
        <p:sp>
          <p:nvSpPr>
            <p:cNvPr id="35848" name="TextBox 6">
              <a:extLst>
                <a:ext uri="{FF2B5EF4-FFF2-40B4-BE49-F238E27FC236}">
                  <a16:creationId xmlns:a16="http://schemas.microsoft.com/office/drawing/2014/main" id="{B337DC7D-0446-1BD0-6038-A29E18769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2700" y="3571875"/>
              <a:ext cx="2247900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b="1" dirty="0">
                  <a:solidFill>
                    <a:schemeClr val="bg1">
                      <a:lumMod val="65000"/>
                    </a:schemeClr>
                  </a:solidFill>
                </a:rPr>
                <a:t>Method operating on that string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BF9FE33-BC08-79C8-6A41-BEC515DE0D3C}"/>
                </a:ext>
              </a:extLst>
            </p:cNvPr>
            <p:cNvCxnSpPr/>
            <p:nvPr/>
          </p:nvCxnSpPr>
          <p:spPr>
            <a:xfrm flipH="1">
              <a:off x="4495800" y="3886200"/>
              <a:ext cx="1981200" cy="533400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630" name="TextBox 1">
            <a:extLst>
              <a:ext uri="{FF2B5EF4-FFF2-40B4-BE49-F238E27FC236}">
                <a16:creationId xmlns:a16="http://schemas.microsoft.com/office/drawing/2014/main" id="{BA50CD50-014C-FAB6-810F-0A0C320CB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6294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1CB5D682-288B-7289-B116-9D19029926A7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715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429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9715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/>
              <a:t>Defining Class Methods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A3B481F4-C1CA-ED39-B340-F75DE144B5AF}"/>
              </a:ext>
            </a:extLst>
          </p:cNvPr>
          <p:cNvSpPr txBox="1">
            <a:spLocks/>
          </p:cNvSpPr>
          <p:nvPr/>
        </p:nvSpPr>
        <p:spPr bwMode="auto">
          <a:xfrm>
            <a:off x="457200" y="11430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715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429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9715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None/>
            </a:pPr>
            <a:r>
              <a:rPr lang="en-US" altLang="en-US" b="1" dirty="0"/>
              <a:t>Format</a:t>
            </a:r>
            <a:r>
              <a:rPr lang="en-US" altLang="en-US" dirty="0"/>
              <a:t>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class &lt;</a:t>
            </a:r>
            <a:r>
              <a:rPr lang="en-US" altLang="en-US" sz="1800" i="1" dirty="0" err="1">
                <a:latin typeface="Consolas" panose="020B0609020204030204" pitchFamily="49" charset="0"/>
              </a:rPr>
              <a:t>classname</a:t>
            </a:r>
            <a:r>
              <a:rPr lang="en-US" altLang="en-US" sz="1800" dirty="0">
                <a:latin typeface="Consolas" panose="020B0609020204030204" pitchFamily="49" charset="0"/>
              </a:rPr>
              <a:t>&gt;: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 def &lt;method name&gt; (self, &lt;</a:t>
            </a:r>
            <a:r>
              <a:rPr lang="en-US" altLang="en-US" sz="1800" i="1" dirty="0">
                <a:latin typeface="Consolas" panose="020B0609020204030204" pitchFamily="49" charset="0"/>
              </a:rPr>
              <a:t>other parameters</a:t>
            </a:r>
            <a:r>
              <a:rPr lang="en-US" altLang="en-US" sz="1800" dirty="0">
                <a:latin typeface="Consolas" panose="020B0609020204030204" pitchFamily="49" charset="0"/>
              </a:rPr>
              <a:t>&gt;):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      &lt;</a:t>
            </a:r>
            <a:r>
              <a:rPr lang="en-US" altLang="en-US" sz="1800" i="1" dirty="0">
                <a:latin typeface="Consolas" panose="020B0609020204030204" pitchFamily="49" charset="0"/>
              </a:rPr>
              <a:t>method body</a:t>
            </a:r>
            <a:r>
              <a:rPr lang="en-US" altLang="en-US" sz="1800" dirty="0">
                <a:latin typeface="Consolas" panose="020B0609020204030204" pitchFamily="49" charset="0"/>
              </a:rPr>
              <a:t>&gt;</a:t>
            </a:r>
          </a:p>
          <a:p>
            <a:pPr>
              <a:buFontTx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b="1" dirty="0"/>
              <a:t>Example</a:t>
            </a:r>
            <a:r>
              <a:rPr lang="en-US" altLang="en-US" dirty="0"/>
              <a:t>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>
                <a:latin typeface="Consolas" panose="020B0609020204030204" pitchFamily="49" charset="0"/>
              </a:rPr>
              <a:t>class Person: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name = "I have no name :("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def </a:t>
            </a:r>
            <a:r>
              <a:rPr lang="en-US" altLang="en-US" sz="1800" dirty="0" err="1">
                <a:latin typeface="Consolas" panose="020B0609020204030204" pitchFamily="49" charset="0"/>
              </a:rPr>
              <a:t>sayName</a:t>
            </a:r>
            <a:r>
              <a:rPr lang="en-US" altLang="en-US" sz="1800" dirty="0">
                <a:latin typeface="Consolas" panose="020B0609020204030204" pitchFamily="49" charset="0"/>
              </a:rPr>
              <a:t> (self):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  print ("My name is...", self.name)</a:t>
            </a:r>
          </a:p>
          <a:p>
            <a:endParaRPr lang="en-US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FE359F-B0D4-58AC-A152-15942469853D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2373313"/>
            <a:ext cx="5568950" cy="2227262"/>
            <a:chOff x="3105150" y="2601913"/>
            <a:chExt cx="5568950" cy="2227262"/>
          </a:xfrm>
        </p:grpSpPr>
        <p:sp>
          <p:nvSpPr>
            <p:cNvPr id="27657" name="Line 5">
              <a:extLst>
                <a:ext uri="{FF2B5EF4-FFF2-40B4-BE49-F238E27FC236}">
                  <a16:creationId xmlns:a16="http://schemas.microsoft.com/office/drawing/2014/main" id="{B60E3398-112E-5E4A-A48A-B0203F08E8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38625" y="2601913"/>
              <a:ext cx="1447800" cy="965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Line 6">
              <a:extLst>
                <a:ext uri="{FF2B5EF4-FFF2-40B4-BE49-F238E27FC236}">
                  <a16:creationId xmlns:a16="http://schemas.microsoft.com/office/drawing/2014/main" id="{04948BD0-F3F3-2CDA-40BA-30E6DB4FC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5150" y="3579813"/>
              <a:ext cx="2593975" cy="12493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Text Box 8">
              <a:extLst>
                <a:ext uri="{FF2B5EF4-FFF2-40B4-BE49-F238E27FC236}">
                  <a16:creationId xmlns:a16="http://schemas.microsoft.com/office/drawing/2014/main" id="{F56BB85A-26A4-A00E-B4BA-B57A8C074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6425" y="3121025"/>
              <a:ext cx="2987675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FF0000"/>
                  </a:solidFill>
                  <a:latin typeface="Arial" panose="020B0604020202020204" pitchFamily="34" charset="0"/>
                </a:rPr>
                <a:t>Unlike functions, every method of a class must have the ‘</a:t>
              </a:r>
              <a:r>
                <a:rPr lang="en-US" altLang="ja-JP" b="1">
                  <a:solidFill>
                    <a:srgbClr val="FF0000"/>
                  </a:solidFill>
                  <a:latin typeface="Consolas" panose="020B0609020204030204" pitchFamily="49" charset="0"/>
                </a:rPr>
                <a:t>self</a:t>
              </a:r>
              <a:r>
                <a:rPr lang="en-US" altLang="en-US" b="1">
                  <a:solidFill>
                    <a:srgbClr val="FF0000"/>
                  </a:solidFill>
                  <a:latin typeface="Arial" panose="020B0604020202020204" pitchFamily="34" charset="0"/>
                </a:rPr>
                <a:t>’</a:t>
              </a:r>
              <a:r>
                <a:rPr lang="en-US" altLang="ja-JP" b="1">
                  <a:solidFill>
                    <a:srgbClr val="FF0000"/>
                  </a:solidFill>
                  <a:latin typeface="Arial" panose="020B0604020202020204" pitchFamily="34" charset="0"/>
                </a:rPr>
                <a:t> parameter (more on this later)</a:t>
              </a:r>
              <a:endParaRPr lang="en-US" altLang="en-US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FF23F8E1-AB08-7B41-7FDB-83BB290AC8A5}"/>
              </a:ext>
            </a:extLst>
          </p:cNvPr>
          <p:cNvGrpSpPr>
            <a:grpSpLocks/>
          </p:cNvGrpSpPr>
          <p:nvPr/>
        </p:nvGrpSpPr>
        <p:grpSpPr bwMode="auto">
          <a:xfrm>
            <a:off x="4568825" y="4821238"/>
            <a:ext cx="4575175" cy="1946275"/>
            <a:chOff x="2232" y="2552"/>
            <a:chExt cx="2882" cy="1226"/>
          </a:xfrm>
        </p:grpSpPr>
        <p:sp>
          <p:nvSpPr>
            <p:cNvPr id="27654" name="Oval 4">
              <a:extLst>
                <a:ext uri="{FF2B5EF4-FFF2-40B4-BE49-F238E27FC236}">
                  <a16:creationId xmlns:a16="http://schemas.microsoft.com/office/drawing/2014/main" id="{94374FC8-1C58-2245-322C-428F73F5F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" y="2552"/>
              <a:ext cx="912" cy="3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7655" name="Line 10">
              <a:extLst>
                <a:ext uri="{FF2B5EF4-FFF2-40B4-BE49-F238E27FC236}">
                  <a16:creationId xmlns:a16="http://schemas.microsoft.com/office/drawing/2014/main" id="{7D1C6398-3DE1-71A1-7DE5-BE2FCC103D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64" y="2888"/>
              <a:ext cx="202" cy="3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Text Box 11">
              <a:extLst>
                <a:ext uri="{FF2B5EF4-FFF2-40B4-BE49-F238E27FC236}">
                  <a16:creationId xmlns:a16="http://schemas.microsoft.com/office/drawing/2014/main" id="{CB0994A9-C916-C74D-3538-BA0465C62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2" y="2847"/>
              <a:ext cx="2032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FF0000"/>
                  </a:solidFill>
                  <a:latin typeface="Arial" panose="020B0604020202020204" pitchFamily="34" charset="0"/>
                </a:rPr>
                <a:t>When the attributes are accessed inside the methods of a class they MUST be preceded by the suffix “</a:t>
              </a:r>
              <a:r>
                <a:rPr lang="en-US" altLang="ja-JP" b="1">
                  <a:solidFill>
                    <a:srgbClr val="FF0000"/>
                  </a:solidFill>
                  <a:latin typeface="Consolas" panose="020B0609020204030204" pitchFamily="49" charset="0"/>
                </a:rPr>
                <a:t>.self</a:t>
              </a:r>
              <a:r>
                <a:rPr lang="en-US" altLang="en-US" b="1">
                  <a:solidFill>
                    <a:srgbClr val="FF0000"/>
                  </a:solidFill>
                  <a:latin typeface="Arial" panose="020B0604020202020204" pitchFamily="34" charset="0"/>
                </a:rPr>
                <a:t>”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0B6D899E-1D59-6F0F-538B-B1201AA166F8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715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429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9715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/>
              <a:t>Defining Class Methods: Full Example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0108DC10-FE3F-C0CF-AFA0-6175DAC3D246}"/>
              </a:ext>
            </a:extLst>
          </p:cNvPr>
          <p:cNvSpPr txBox="1">
            <a:spLocks/>
          </p:cNvSpPr>
          <p:nvPr/>
        </p:nvSpPr>
        <p:spPr bwMode="auto">
          <a:xfrm>
            <a:off x="457200" y="11430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715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429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9715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class Dog: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    def __init__(self, name, age):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        self.name = name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        self.age = age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    def bark(self):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        print("Woof woof!")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    def get_age(self):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        return self.age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00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dog1 = Dog("Fido", 3)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dog1.bark() # Output: "Woof woof!"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print(dog1.get_age()) # Output: 3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528964FC-5526-7283-4AC7-3BF870696B56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715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429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9715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/>
              <a:t>What Is The ‘</a:t>
            </a:r>
            <a:r>
              <a:rPr lang="en-US" altLang="ja-JP" sz="4400">
                <a:latin typeface="Consolas" panose="020B0609020204030204" pitchFamily="49" charset="0"/>
              </a:rPr>
              <a:t>Self</a:t>
            </a:r>
            <a:r>
              <a:rPr lang="en-US" altLang="en-US" sz="4400"/>
              <a:t>’</a:t>
            </a:r>
            <a:r>
              <a:rPr lang="en-US" altLang="ja-JP" sz="4400"/>
              <a:t> Parameter</a:t>
            </a:r>
            <a:endParaRPr lang="en-US" altLang="en-US" sz="4400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8A5C0018-5102-53A2-DFE0-B00C8B9B8352}"/>
              </a:ext>
            </a:extLst>
          </p:cNvPr>
          <p:cNvSpPr txBox="1">
            <a:spLocks/>
          </p:cNvSpPr>
          <p:nvPr/>
        </p:nvSpPr>
        <p:spPr bwMode="auto">
          <a:xfrm>
            <a:off x="457200" y="11430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715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429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9715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Reminder: When defining/calling methods of a class there is always at least one parameter.</a:t>
            </a:r>
          </a:p>
          <a:p>
            <a:r>
              <a:rPr lang="en-US" altLang="en-US"/>
              <a:t>This parameter is called the ‘</a:t>
            </a:r>
            <a:r>
              <a:rPr lang="en-US" altLang="ja-JP">
                <a:latin typeface="Consolas" panose="020B0609020204030204" pitchFamily="49" charset="0"/>
              </a:rPr>
              <a:t>self</a:t>
            </a:r>
            <a:r>
              <a:rPr lang="en-US" altLang="en-US"/>
              <a:t>’</a:t>
            </a:r>
            <a:r>
              <a:rPr lang="en-US" altLang="ja-JP"/>
              <a:t> reference which allows an object to access  attributes inside its methods.</a:t>
            </a:r>
          </a:p>
          <a:p>
            <a:r>
              <a:rPr lang="en-US" altLang="en-US">
                <a:latin typeface="Consolas" panose="020B0609020204030204" pitchFamily="49" charset="0"/>
              </a:rPr>
              <a:t>‘Self’</a:t>
            </a:r>
            <a:r>
              <a:rPr lang="en-US" altLang="en-US"/>
              <a:t> needed to distinguish the attributes of different objects of the same class.</a:t>
            </a:r>
          </a:p>
          <a:p>
            <a:r>
              <a:rPr lang="en-US" altLang="en-US"/>
              <a:t>Example: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>
                <a:latin typeface="Consolas" panose="020B0609020204030204" pitchFamily="49" charset="0"/>
              </a:rPr>
              <a:t>bart = Person()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>
                <a:latin typeface="Consolas" panose="020B0609020204030204" pitchFamily="49" charset="0"/>
              </a:rPr>
              <a:t>lisa = Person()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>
                <a:latin typeface="Consolas" panose="020B0609020204030204" pitchFamily="49" charset="0"/>
              </a:rPr>
              <a:t>lisa.sayName()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528964FC-5526-7283-4AC7-3BF870696B56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715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429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9715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/>
              <a:t>The ‘</a:t>
            </a:r>
            <a:r>
              <a:rPr lang="en-US" altLang="ja-JP" sz="4400" dirty="0">
                <a:latin typeface="Consolas" panose="020B0609020204030204" pitchFamily="49" charset="0"/>
              </a:rPr>
              <a:t>Self</a:t>
            </a:r>
            <a:r>
              <a:rPr lang="en-US" altLang="en-US" sz="4400" dirty="0"/>
              <a:t>’</a:t>
            </a:r>
            <a:r>
              <a:rPr lang="en-US" altLang="ja-JP" sz="4400" dirty="0"/>
              <a:t> Parameter</a:t>
            </a:r>
            <a:endParaRPr lang="en-US" altLang="en-US" sz="4400" dirty="0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8A5C0018-5102-53A2-DFE0-B00C8B9B8352}"/>
              </a:ext>
            </a:extLst>
          </p:cNvPr>
          <p:cNvSpPr txBox="1">
            <a:spLocks/>
          </p:cNvSpPr>
          <p:nvPr/>
        </p:nvSpPr>
        <p:spPr bwMode="auto">
          <a:xfrm>
            <a:off x="457200" y="11430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715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429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9715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altLang="en-US" sz="2000" dirty="0"/>
              <a:t>__</a:t>
            </a:r>
            <a:r>
              <a:rPr lang="en-US" altLang="en-US" sz="2000" dirty="0" err="1"/>
              <a:t>init</a:t>
            </a:r>
            <a:r>
              <a:rPr lang="en-US" altLang="en-US" sz="2000" dirty="0"/>
              <a:t>__ is a special method in Python classes, also known as a constructor. It is automatically called when an object of the class is created, and it allows you to set the initial state of the object. </a:t>
            </a:r>
          </a:p>
          <a:p>
            <a:pPr algn="just"/>
            <a:r>
              <a:rPr lang="en-US" altLang="en-US" sz="2000" dirty="0"/>
              <a:t>The __</a:t>
            </a:r>
            <a:r>
              <a:rPr lang="en-US" altLang="en-US" sz="2000" dirty="0" err="1"/>
              <a:t>init</a:t>
            </a:r>
            <a:r>
              <a:rPr lang="en-US" altLang="en-US" sz="2000" dirty="0"/>
              <a:t>__ method takes at least one argument, self, which refers to the object being created. self is a convention in Python, and it is used to refer to the current object.</a:t>
            </a:r>
          </a:p>
          <a:p>
            <a:pPr marL="0" indent="0" algn="just">
              <a:buNone/>
            </a:pPr>
            <a:r>
              <a:rPr lang="en-US" altLang="en-US" sz="1600" dirty="0">
                <a:highlight>
                  <a:srgbClr val="FFFF00"/>
                </a:highlight>
              </a:rPr>
              <a:t>class Dog:</a:t>
            </a:r>
          </a:p>
          <a:p>
            <a:pPr marL="0" indent="0" algn="just">
              <a:buNone/>
            </a:pPr>
            <a:r>
              <a:rPr lang="en-US" altLang="en-US" sz="1600" dirty="0"/>
              <a:t>    def __</a:t>
            </a:r>
            <a:r>
              <a:rPr lang="en-US" altLang="en-US" sz="1600" dirty="0" err="1"/>
              <a:t>init</a:t>
            </a:r>
            <a:r>
              <a:rPr lang="en-US" altLang="en-US" sz="1600" dirty="0"/>
              <a:t>__(self, name, age):</a:t>
            </a:r>
          </a:p>
          <a:p>
            <a:pPr marL="0" indent="0" algn="just">
              <a:buNone/>
            </a:pPr>
            <a:r>
              <a:rPr lang="en-US" altLang="en-US" sz="1600" dirty="0"/>
              <a:t>        self.name = name</a:t>
            </a:r>
          </a:p>
          <a:p>
            <a:pPr marL="0" indent="0" algn="just"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self.age</a:t>
            </a:r>
            <a:r>
              <a:rPr lang="en-US" altLang="en-US" sz="1600" dirty="0"/>
              <a:t> = age</a:t>
            </a:r>
          </a:p>
          <a:p>
            <a:pPr marL="0" indent="0" algn="just">
              <a:buNone/>
            </a:pPr>
            <a:r>
              <a:rPr lang="en-US" altLang="en-US" sz="1600" dirty="0"/>
              <a:t>        </a:t>
            </a:r>
          </a:p>
          <a:p>
            <a:pPr marL="0" indent="0" algn="just">
              <a:buNone/>
            </a:pPr>
            <a:r>
              <a:rPr lang="en-US" altLang="en-US" sz="1600" dirty="0"/>
              <a:t>    def bark(self):</a:t>
            </a:r>
          </a:p>
          <a:p>
            <a:pPr marL="0" indent="0" algn="just">
              <a:buNone/>
            </a:pPr>
            <a:r>
              <a:rPr lang="en-US" altLang="en-US" sz="1600" dirty="0"/>
              <a:t>        print("My name is " + self.name + " and I am " + str(</a:t>
            </a:r>
            <a:r>
              <a:rPr lang="en-US" altLang="en-US" sz="1600" dirty="0" err="1"/>
              <a:t>self.age</a:t>
            </a:r>
            <a:r>
              <a:rPr lang="en-US" altLang="en-US" sz="1600" dirty="0"/>
              <a:t>) + " years old.")</a:t>
            </a:r>
          </a:p>
          <a:p>
            <a:pPr marL="0" indent="0" algn="just">
              <a:buNone/>
            </a:pPr>
            <a:endParaRPr lang="en-US" altLang="en-US" sz="1600" dirty="0"/>
          </a:p>
          <a:p>
            <a:pPr marL="0" indent="0" algn="just">
              <a:buNone/>
            </a:pPr>
            <a:r>
              <a:rPr lang="en-US" altLang="en-US" sz="1600" dirty="0"/>
              <a:t>dog1 = Dog("Fido", 3)</a:t>
            </a:r>
          </a:p>
          <a:p>
            <a:pPr marL="0" indent="0" algn="just">
              <a:buNone/>
            </a:pPr>
            <a:r>
              <a:rPr lang="en-US" altLang="en-US" sz="1600" dirty="0"/>
              <a:t>dog1.bark() # Output: "My name is Fido, and I am 3 years old."</a:t>
            </a:r>
          </a:p>
          <a:p>
            <a:pPr marL="0" indent="0" algn="just">
              <a:buNone/>
            </a:pPr>
            <a:endParaRPr lang="en-US" altLang="en-US" sz="1600" dirty="0"/>
          </a:p>
          <a:p>
            <a:pPr algn="just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3523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5109637D-836B-AAE2-3361-E22505A7EABA}"/>
              </a:ext>
            </a:extLst>
          </p:cNvPr>
          <p:cNvSpPr txBox="1">
            <a:spLocks/>
          </p:cNvSpPr>
          <p:nvPr/>
        </p:nvSpPr>
        <p:spPr bwMode="auto">
          <a:xfrm>
            <a:off x="457200" y="206214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715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429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9715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/>
              <a:t>The </a:t>
            </a:r>
            <a:r>
              <a:rPr lang="en-US" altLang="en-US" sz="4400" dirty="0">
                <a:latin typeface="Consolas" panose="020B0609020204030204" pitchFamily="49" charset="0"/>
              </a:rPr>
              <a:t>Self</a:t>
            </a:r>
            <a:r>
              <a:rPr lang="en-US" altLang="en-US" sz="4400" dirty="0"/>
              <a:t> Parameter: Example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80944B78-67E7-274A-E4B6-C3BAA41675B0}"/>
              </a:ext>
            </a:extLst>
          </p:cNvPr>
          <p:cNvSpPr txBox="1">
            <a:spLocks/>
          </p:cNvSpPr>
          <p:nvPr/>
        </p:nvSpPr>
        <p:spPr bwMode="auto">
          <a:xfrm>
            <a:off x="457200" y="878633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715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429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9715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class Dog: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400" b="1" i="0" dirty="0">
                <a:effectLst/>
                <a:highlight>
                  <a:srgbClr val="FFFF00"/>
                </a:highlight>
                <a:latin typeface="Söhne Mono"/>
              </a:rPr>
              <a:t># Define an initializer method that sets the name and age of the dog when an object of the class is created</a:t>
            </a:r>
            <a:endParaRPr lang="en-US" altLang="en-US" sz="2400" b="1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    def __</a:t>
            </a:r>
            <a:r>
              <a:rPr lang="en-US" altLang="en-US" sz="2400" dirty="0" err="1"/>
              <a:t>init</a:t>
            </a:r>
            <a:r>
              <a:rPr lang="en-US" altLang="en-US" sz="2400" dirty="0"/>
              <a:t>__(self, name, age):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        self.name = name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        </a:t>
            </a:r>
            <a:r>
              <a:rPr lang="en-US" altLang="en-US" sz="2400" dirty="0" err="1"/>
              <a:t>self.age</a:t>
            </a:r>
            <a:r>
              <a:rPr lang="en-US" altLang="en-US" sz="2400" dirty="0"/>
              <a:t> = age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400" b="1" i="0" dirty="0">
                <a:effectLst/>
                <a:highlight>
                  <a:srgbClr val="FFFF00"/>
                </a:highlight>
                <a:latin typeface="Söhne Mono"/>
              </a:rPr>
              <a:t># Define a method called 'bark' that will print the name and age of the dog</a:t>
            </a:r>
            <a:endParaRPr lang="en-US" altLang="en-US" sz="2400" b="1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    def bark(self):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        print("My name is " + self.name + " and I am " + str(</a:t>
            </a:r>
            <a:r>
              <a:rPr lang="en-US" altLang="en-US" sz="2400" dirty="0" err="1"/>
              <a:t>self.age</a:t>
            </a:r>
            <a:r>
              <a:rPr lang="en-US" altLang="en-US" sz="2400" dirty="0"/>
              <a:t>) + " years old.")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400" b="1" i="0" dirty="0">
                <a:effectLst/>
                <a:highlight>
                  <a:srgbClr val="FFFF00"/>
                </a:highlight>
                <a:latin typeface="Söhne Mono"/>
              </a:rPr>
              <a:t># Create an object of the class 'Dog' with the name "Fido" and age 3</a:t>
            </a:r>
            <a:endParaRPr lang="en-US" altLang="en-US" sz="2400" b="1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dog1 = Dog("Fido", 3)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 dirty="0"/>
          </a:p>
          <a:p>
            <a:pPr>
              <a:buFont typeface="Arial" panose="020B0604020202020204" pitchFamily="34" charset="0"/>
              <a:buNone/>
            </a:pPr>
            <a:r>
              <a:rPr lang="en-US" sz="1400" b="1" i="0" dirty="0">
                <a:effectLst/>
                <a:highlight>
                  <a:srgbClr val="FFFF00"/>
                </a:highlight>
                <a:latin typeface="Söhne Mono"/>
              </a:rPr>
              <a:t># Call the 'bark' method of the dog object</a:t>
            </a:r>
            <a:endParaRPr lang="en-US" altLang="en-US" sz="2400" b="1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dog1.bark() </a:t>
            </a:r>
            <a:r>
              <a:rPr lang="en-US" altLang="en-US" sz="1800" b="1" dirty="0">
                <a:highlight>
                  <a:srgbClr val="FFFF00"/>
                </a:highlight>
              </a:rPr>
              <a:t># Output: "My name is Fido and I am 3 years old."</a:t>
            </a:r>
            <a:endParaRPr lang="en-US" altLang="en-US" sz="2400" b="1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86060D46-41EB-1EB0-88DC-C6090ABE3C85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715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429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9715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/>
              <a:t>Recap: Accessing Attributes &amp; Methods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DED372B-92D3-ACC8-F984-75EC2FB99CCE}"/>
              </a:ext>
            </a:extLst>
          </p:cNvPr>
          <p:cNvSpPr txBox="1">
            <a:spLocks/>
          </p:cNvSpPr>
          <p:nvPr/>
        </p:nvSpPr>
        <p:spPr bwMode="auto">
          <a:xfrm>
            <a:off x="464976" y="1447800"/>
            <a:ext cx="441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715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429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9715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1500" dirty="0"/>
              <a:t>class Dog: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/>
              <a:t>    def __</a:t>
            </a:r>
            <a:r>
              <a:rPr lang="en-US" altLang="en-US" sz="1500" dirty="0" err="1"/>
              <a:t>init</a:t>
            </a:r>
            <a:r>
              <a:rPr lang="en-US" altLang="en-US" sz="1500" dirty="0"/>
              <a:t>__(self, name, age):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/>
              <a:t>        self.name = name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/>
              <a:t>        </a:t>
            </a:r>
            <a:r>
              <a:rPr lang="en-US" altLang="en-US" sz="1500" dirty="0" err="1"/>
              <a:t>self.age</a:t>
            </a:r>
            <a:r>
              <a:rPr lang="en-US" altLang="en-US" sz="1500" dirty="0"/>
              <a:t> = age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/>
              <a:t>    def bark(self):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/>
              <a:t>        print("Woof woof!")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/>
              <a:t>    def </a:t>
            </a:r>
            <a:r>
              <a:rPr lang="en-US" altLang="en-US" sz="1500" dirty="0" err="1"/>
              <a:t>get_age</a:t>
            </a:r>
            <a:r>
              <a:rPr lang="en-US" altLang="en-US" sz="1500" dirty="0"/>
              <a:t>(self):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/>
              <a:t>        return </a:t>
            </a:r>
            <a:r>
              <a:rPr lang="en-US" altLang="en-US" sz="1500" dirty="0" err="1"/>
              <a:t>self.age</a:t>
            </a:r>
            <a:r>
              <a:rPr lang="en-US" altLang="en-US" sz="1500" dirty="0"/>
              <a:t>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/>
              <a:t>    def </a:t>
            </a:r>
            <a:r>
              <a:rPr lang="en-US" altLang="en-US" sz="1500" dirty="0" err="1"/>
              <a:t>set_age</a:t>
            </a:r>
            <a:r>
              <a:rPr lang="en-US" altLang="en-US" sz="1500" dirty="0"/>
              <a:t>(self, age):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/>
              <a:t>        </a:t>
            </a:r>
            <a:r>
              <a:rPr lang="en-US" altLang="en-US" sz="1500" dirty="0" err="1"/>
              <a:t>self.age</a:t>
            </a:r>
            <a:r>
              <a:rPr lang="en-US" altLang="en-US" sz="1500" dirty="0"/>
              <a:t> = age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/>
              <a:t>dog1 = Dog("Fido", 3)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>
                <a:highlight>
                  <a:srgbClr val="FFFF00"/>
                </a:highlight>
              </a:rPr>
              <a:t># Accessing attribute "name" from outside the class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/>
              <a:t>print(dog1.name) # Output: "Fido"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>
                <a:highlight>
                  <a:srgbClr val="FFFF00"/>
                </a:highlight>
              </a:rPr>
              <a:t># Accessing attribute "age" from outside the class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/>
              <a:t>print(dog1.age) # Output: 3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>
                <a:highlight>
                  <a:srgbClr val="FFFF00"/>
                </a:highlight>
              </a:rPr>
              <a:t># Accessing method "bark" from outside the class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/>
              <a:t>dog1.bark() # Output: "Woof </a:t>
            </a:r>
            <a:r>
              <a:rPr lang="en-US" altLang="en-US" sz="1500" dirty="0" err="1"/>
              <a:t>woof</a:t>
            </a:r>
            <a:r>
              <a:rPr lang="en-US" altLang="en-US" sz="1500" dirty="0"/>
              <a:t>!"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>
                <a:highlight>
                  <a:srgbClr val="FFFF00"/>
                </a:highlight>
              </a:rPr>
              <a:t># Accessing method "</a:t>
            </a:r>
            <a:r>
              <a:rPr lang="en-US" altLang="en-US" sz="1500" dirty="0" err="1">
                <a:highlight>
                  <a:srgbClr val="FFFF00"/>
                </a:highlight>
              </a:rPr>
              <a:t>get_age</a:t>
            </a:r>
            <a:r>
              <a:rPr lang="en-US" altLang="en-US" sz="1500" dirty="0">
                <a:highlight>
                  <a:srgbClr val="FFFF00"/>
                </a:highlight>
              </a:rPr>
              <a:t>" from outside the class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/>
              <a:t>print(dog1.get_age()) # Output: 3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500" dirty="0"/>
          </a:p>
        </p:txBody>
      </p:sp>
      <p:sp>
        <p:nvSpPr>
          <p:cNvPr id="31748" name="TextBox 3">
            <a:extLst>
              <a:ext uri="{FF2B5EF4-FFF2-40B4-BE49-F238E27FC236}">
                <a16:creationId xmlns:a16="http://schemas.microsoft.com/office/drawing/2014/main" id="{6626D7CF-66D6-E85B-E53E-D3EB88D87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752600"/>
            <a:ext cx="396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highlight>
                  <a:srgbClr val="FFFF00"/>
                </a:highlight>
              </a:rPr>
              <a:t># Changing the attribute "age" from outside the class</a:t>
            </a:r>
          </a:p>
          <a:p>
            <a:r>
              <a:rPr lang="en-US" altLang="en-US" dirty="0"/>
              <a:t>dog1.age = 4</a:t>
            </a:r>
          </a:p>
          <a:p>
            <a:endParaRPr lang="en-US" altLang="en-US" dirty="0"/>
          </a:p>
          <a:p>
            <a:r>
              <a:rPr lang="en-US" altLang="en-US" dirty="0">
                <a:highlight>
                  <a:srgbClr val="FFFF00"/>
                </a:highlight>
              </a:rPr>
              <a:t># Accessing attribute "age" from inside the class</a:t>
            </a:r>
          </a:p>
          <a:p>
            <a:r>
              <a:rPr lang="en-US" altLang="en-US" dirty="0"/>
              <a:t>print(dog1.get_age()) # Output: 4</a:t>
            </a:r>
          </a:p>
          <a:p>
            <a:endParaRPr lang="en-US" altLang="en-US" dirty="0"/>
          </a:p>
          <a:p>
            <a:r>
              <a:rPr lang="en-US" altLang="en-US" dirty="0">
                <a:highlight>
                  <a:srgbClr val="FFFF00"/>
                </a:highlight>
              </a:rPr>
              <a:t># Changing the attribute "age" from inside the class</a:t>
            </a:r>
          </a:p>
          <a:p>
            <a:r>
              <a:rPr lang="en-US" altLang="en-US" dirty="0"/>
              <a:t>dog1.set_age(5)</a:t>
            </a:r>
          </a:p>
          <a:p>
            <a:endParaRPr lang="en-US" altLang="en-US" dirty="0"/>
          </a:p>
          <a:p>
            <a:r>
              <a:rPr lang="en-US" altLang="en-US" dirty="0">
                <a:highlight>
                  <a:srgbClr val="FFFF00"/>
                </a:highlight>
              </a:rPr>
              <a:t># Accessing attribute "age" from outside the class</a:t>
            </a:r>
          </a:p>
          <a:p>
            <a:r>
              <a:rPr lang="en-US" altLang="en-US" dirty="0"/>
              <a:t>print(dog1.age) # Output: 5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5378D30C-2F37-0672-F7F3-691A4316372B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715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429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9715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/>
              <a:t>Initializing The Attributes Of A Class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152051A-F5A6-7A0A-350A-1881DC63BA63}"/>
              </a:ext>
            </a:extLst>
          </p:cNvPr>
          <p:cNvSpPr txBox="1">
            <a:spLocks/>
          </p:cNvSpPr>
          <p:nvPr/>
        </p:nvSpPr>
        <p:spPr bwMode="auto">
          <a:xfrm>
            <a:off x="457200" y="1069975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715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429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9715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/>
              <a:t>Classes have a special method that can be used to initialize the starting values of a class to some specific values.</a:t>
            </a:r>
          </a:p>
          <a:p>
            <a:r>
              <a:rPr lang="en-US" altLang="en-US" sz="2400"/>
              <a:t>This method is automatically called whenever an object is created.</a:t>
            </a:r>
          </a:p>
          <a:p>
            <a:r>
              <a:rPr lang="en-US" altLang="en-US" sz="2400" b="1"/>
              <a:t>Format</a:t>
            </a:r>
            <a:r>
              <a:rPr lang="en-US" altLang="en-US" sz="2400"/>
              <a:t>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>
                <a:latin typeface="Consolas" panose="020B0609020204030204" pitchFamily="49" charset="0"/>
              </a:rPr>
              <a:t>class &lt;</a:t>
            </a:r>
            <a:r>
              <a:rPr lang="en-US" altLang="en-US" sz="2400" i="1">
                <a:latin typeface="Consolas" panose="020B0609020204030204" pitchFamily="49" charset="0"/>
              </a:rPr>
              <a:t>Class name</a:t>
            </a:r>
            <a:r>
              <a:rPr lang="en-US" altLang="en-US" sz="2400">
                <a:latin typeface="Consolas" panose="020B0609020204030204" pitchFamily="49" charset="0"/>
              </a:rPr>
              <a:t>&gt;: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>
                <a:latin typeface="Consolas" panose="020B0609020204030204" pitchFamily="49" charset="0"/>
              </a:rPr>
              <a:t>def __init__(self, &lt;</a:t>
            </a:r>
            <a:r>
              <a:rPr lang="en-US" altLang="en-US" sz="2400" i="1">
                <a:latin typeface="Consolas" panose="020B0609020204030204" pitchFamily="49" charset="0"/>
              </a:rPr>
              <a:t>other parameters</a:t>
            </a:r>
            <a:r>
              <a:rPr lang="en-US" altLang="en-US" sz="2400">
                <a:latin typeface="Consolas" panose="020B0609020204030204" pitchFamily="49" charset="0"/>
              </a:rPr>
              <a:t>&gt;):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>
                <a:latin typeface="Consolas" panose="020B0609020204030204" pitchFamily="49" charset="0"/>
              </a:rPr>
              <a:t>     &lt;</a:t>
            </a:r>
            <a:r>
              <a:rPr lang="en-US" altLang="en-US" sz="2400" i="1">
                <a:latin typeface="Consolas" panose="020B0609020204030204" pitchFamily="49" charset="0"/>
              </a:rPr>
              <a:t>body of the method</a:t>
            </a:r>
            <a:r>
              <a:rPr lang="en-US" altLang="en-US" sz="2400">
                <a:latin typeface="Consolas" panose="020B0609020204030204" pitchFamily="49" charset="0"/>
              </a:rPr>
              <a:t>&gt;</a:t>
            </a:r>
          </a:p>
          <a:p>
            <a:r>
              <a:rPr lang="en-US" altLang="en-US" sz="2400" b="1"/>
              <a:t>Example</a:t>
            </a:r>
            <a:r>
              <a:rPr lang="en-US" altLang="en-US" sz="2400"/>
              <a:t>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>
                <a:latin typeface="Consolas" panose="020B0609020204030204" pitchFamily="49" charset="0"/>
              </a:rPr>
              <a:t>class Person: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>
                <a:latin typeface="Consolas" panose="020B0609020204030204" pitchFamily="49" charset="0"/>
              </a:rPr>
              <a:t>   name = ""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>
                <a:latin typeface="Consolas" panose="020B0609020204030204" pitchFamily="49" charset="0"/>
              </a:rPr>
              <a:t>   def __init__(self):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>
                <a:latin typeface="Consolas" panose="020B0609020204030204" pitchFamily="49" charset="0"/>
              </a:rPr>
              <a:t>       self.name = "No name"</a:t>
            </a:r>
          </a:p>
          <a:p>
            <a:endParaRPr lang="en-US" altLang="en-US" sz="24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872441-D925-FA0D-C2FF-05E673D8697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362200"/>
            <a:ext cx="3213100" cy="1295400"/>
            <a:chOff x="1600200" y="2895600"/>
            <a:chExt cx="3213100" cy="1295400"/>
          </a:xfrm>
        </p:grpSpPr>
        <p:sp>
          <p:nvSpPr>
            <p:cNvPr id="32773" name="Line 5">
              <a:extLst>
                <a:ext uri="{FF2B5EF4-FFF2-40B4-BE49-F238E27FC236}">
                  <a16:creationId xmlns:a16="http://schemas.microsoft.com/office/drawing/2014/main" id="{1D3CC1FE-3509-116F-772D-DB0D18E731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0200" y="3162300"/>
              <a:ext cx="1765300" cy="10287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4" name="Line 6">
              <a:extLst>
                <a:ext uri="{FF2B5EF4-FFF2-40B4-BE49-F238E27FC236}">
                  <a16:creationId xmlns:a16="http://schemas.microsoft.com/office/drawing/2014/main" id="{78D00077-28FD-1C73-0377-E37DEDDB1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3187700"/>
              <a:ext cx="1206500" cy="10033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Text Box 7">
              <a:extLst>
                <a:ext uri="{FF2B5EF4-FFF2-40B4-BE49-F238E27FC236}">
                  <a16:creationId xmlns:a16="http://schemas.microsoft.com/office/drawing/2014/main" id="{59214C34-F4A1-8CA2-E2C1-CFA911941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500" y="2895600"/>
              <a:ext cx="1955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CC3300"/>
                  </a:solidFill>
                  <a:latin typeface="Arial" panose="020B0604020202020204" pitchFamily="34" charset="0"/>
                </a:rPr>
                <a:t>No spaces here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1E8E8439-A7E3-E87C-86B9-5F279FEF20CF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715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429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9715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/>
              <a:t>Constructor: A Special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9A8F0-83F9-3A69-9D25-25243E2A55F7}"/>
              </a:ext>
            </a:extLst>
          </p:cNvPr>
          <p:cNvSpPr txBox="1">
            <a:spLocks/>
          </p:cNvSpPr>
          <p:nvPr/>
        </p:nvSpPr>
        <p:spPr>
          <a:xfrm>
            <a:off x="457200" y="1143000"/>
            <a:ext cx="8229600" cy="54102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571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742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715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dirty="0"/>
              <a:t>Constructor method: a special method that is used when defining a class and it is automatically called when an object of that class has been created.</a:t>
            </a:r>
          </a:p>
          <a:p>
            <a:pPr>
              <a:defRPr/>
            </a:pPr>
            <a:endParaRPr lang="en-US" altLang="en-US" sz="2400" dirty="0"/>
          </a:p>
          <a:p>
            <a:pPr lvl="1">
              <a:defRPr/>
            </a:pPr>
            <a:endParaRPr lang="en-US" altLang="en-US" sz="24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en-US" sz="2400" dirty="0"/>
              <a:t>In Python this method is named ‘</a:t>
            </a:r>
            <a:r>
              <a:rPr lang="en-US" altLang="ja-JP" sz="2400" dirty="0" err="1">
                <a:latin typeface="Consolas" panose="020B0609020204030204" pitchFamily="49" charset="0"/>
              </a:rPr>
              <a:t>init</a:t>
            </a:r>
            <a:r>
              <a:rPr lang="en-US" altLang="en-US" sz="2400" dirty="0"/>
              <a:t>’</a:t>
            </a:r>
            <a:r>
              <a:rPr lang="en-US" altLang="ja-JP" sz="2400" dirty="0"/>
              <a:t>.</a:t>
            </a:r>
          </a:p>
          <a:p>
            <a:pPr>
              <a:defRPr/>
            </a:pP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ja-JP" sz="2400" dirty="0"/>
          </a:p>
          <a:p>
            <a:pPr>
              <a:defRPr/>
            </a:pPr>
            <a:r>
              <a:rPr lang="en-US" altLang="en-US" sz="2400" dirty="0"/>
              <a:t>This method should never have a return statement that returns a value.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CE60302B-BAE4-0689-92AD-685836DBEBC8}"/>
              </a:ext>
            </a:extLst>
          </p:cNvPr>
          <p:cNvSpPr txBox="1">
            <a:spLocks/>
          </p:cNvSpPr>
          <p:nvPr/>
        </p:nvSpPr>
        <p:spPr bwMode="auto">
          <a:xfrm>
            <a:off x="457200" y="52872"/>
            <a:ext cx="8229600" cy="632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715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429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9715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/>
              <a:t>Constructor Example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C9CFFF39-820A-962D-0387-049E3B1271DC}"/>
              </a:ext>
            </a:extLst>
          </p:cNvPr>
          <p:cNvSpPr txBox="1">
            <a:spLocks/>
          </p:cNvSpPr>
          <p:nvPr/>
        </p:nvSpPr>
        <p:spPr bwMode="auto">
          <a:xfrm>
            <a:off x="304800" y="685798"/>
            <a:ext cx="8610600" cy="6119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715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429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9715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class Dog: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b="1" dirty="0">
                <a:highlight>
                  <a:srgbClr val="FFFF00"/>
                </a:highlight>
              </a:rPr>
              <a:t># Define an initializer method that sets the name and age of the dog when an object of the class is created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    def __</a:t>
            </a:r>
            <a:r>
              <a:rPr lang="en-US" altLang="en-US" sz="2000" dirty="0" err="1"/>
              <a:t>init</a:t>
            </a:r>
            <a:r>
              <a:rPr lang="en-US" altLang="en-US" sz="2000" dirty="0"/>
              <a:t>__(self, name, age):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        self.name = name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        </a:t>
            </a:r>
            <a:r>
              <a:rPr lang="en-US" altLang="en-US" sz="2000" dirty="0" err="1"/>
              <a:t>self.age</a:t>
            </a:r>
            <a:r>
              <a:rPr lang="en-US" altLang="en-US" sz="2000" dirty="0"/>
              <a:t> = age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b="1" dirty="0">
                <a:highlight>
                  <a:srgbClr val="FFFF00"/>
                </a:highlight>
              </a:rPr>
              <a:t># Define a method called 'bark' that will print "Woof </a:t>
            </a:r>
            <a:r>
              <a:rPr lang="en-US" altLang="en-US" sz="1600" b="1" dirty="0" err="1">
                <a:highlight>
                  <a:srgbClr val="FFFF00"/>
                </a:highlight>
              </a:rPr>
              <a:t>woof</a:t>
            </a:r>
            <a:r>
              <a:rPr lang="en-US" altLang="en-US" sz="1600" b="1" dirty="0">
                <a:highlight>
                  <a:srgbClr val="FFFF00"/>
                </a:highlight>
              </a:rPr>
              <a:t>!" when called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    def bark(self):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        print("Woof woof!")</a:t>
            </a:r>
          </a:p>
          <a:p>
            <a:pPr>
              <a:buNone/>
            </a:pPr>
            <a:r>
              <a:rPr lang="en-US" sz="1600" b="1" dirty="0">
                <a:highlight>
                  <a:srgbClr val="FFFF00"/>
                </a:highlight>
              </a:rPr>
              <a:t># Define a method called '</a:t>
            </a:r>
            <a:r>
              <a:rPr lang="en-US" sz="1600" b="1" dirty="0" err="1">
                <a:highlight>
                  <a:srgbClr val="FFFF00"/>
                </a:highlight>
              </a:rPr>
              <a:t>get_age</a:t>
            </a:r>
            <a:r>
              <a:rPr lang="en-US" sz="1600" b="1" dirty="0">
                <a:highlight>
                  <a:srgbClr val="FFFF00"/>
                </a:highlight>
              </a:rPr>
              <a:t>' that will return the age of the dog</a:t>
            </a:r>
            <a:r>
              <a:rPr lang="en-US" altLang="en-US" sz="1600" b="1" dirty="0">
                <a:highlight>
                  <a:srgbClr val="FFFF00"/>
                </a:highlight>
              </a:rPr>
              <a:t>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    def </a:t>
            </a:r>
            <a:r>
              <a:rPr lang="en-US" altLang="en-US" sz="2000" dirty="0" err="1"/>
              <a:t>get_age</a:t>
            </a:r>
            <a:r>
              <a:rPr lang="en-US" altLang="en-US" sz="2000" dirty="0"/>
              <a:t>(self):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        return </a:t>
            </a:r>
            <a:r>
              <a:rPr lang="en-US" altLang="en-US" sz="2000" dirty="0" err="1"/>
              <a:t>self.age</a:t>
            </a:r>
            <a:endParaRPr lang="en-US" altLang="en-US" sz="2000" dirty="0"/>
          </a:p>
          <a:p>
            <a:pPr>
              <a:buNone/>
            </a:pPr>
            <a:r>
              <a:rPr lang="en-US" sz="1600" b="1" dirty="0">
                <a:highlight>
                  <a:srgbClr val="FFFF00"/>
                </a:highlight>
              </a:rPr>
              <a:t># Create an object of the class 'Dog' with the name "Fido" and age 3</a:t>
            </a:r>
            <a:endParaRPr lang="en-US" altLang="en-US" sz="1600" b="1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dog1 = Dog("Fido", 3)</a:t>
            </a:r>
          </a:p>
          <a:p>
            <a:pPr>
              <a:buNone/>
            </a:pPr>
            <a:r>
              <a:rPr lang="en-US" altLang="en-US" sz="1600" b="1" dirty="0">
                <a:highlight>
                  <a:srgbClr val="FFFF00"/>
                </a:highlight>
              </a:rPr>
              <a:t># Print the name of the dog, age, bark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print(dog1.name) # Output: "Fido"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print(dog1.age) # Output: 3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dog1.bark() # Output: "Woof </a:t>
            </a:r>
            <a:r>
              <a:rPr lang="en-US" altLang="en-US" sz="2000" dirty="0" err="1"/>
              <a:t>woof</a:t>
            </a:r>
            <a:r>
              <a:rPr lang="en-US" altLang="en-US" sz="2000" dirty="0"/>
              <a:t>!“ </a:t>
            </a:r>
            <a:r>
              <a:rPr lang="en-US" altLang="en-US" sz="2000" b="1" dirty="0">
                <a:highlight>
                  <a:srgbClr val="FFFF00"/>
                </a:highlight>
              </a:rPr>
              <a:t># Call the 'bark' method of the dog object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0A0FFD0-EB60-DC46-5144-FC6F94F537FC}"/>
              </a:ext>
            </a:extLst>
          </p:cNvPr>
          <p:cNvSpPr txBox="1">
            <a:spLocks/>
          </p:cNvSpPr>
          <p:nvPr/>
        </p:nvSpPr>
        <p:spPr bwMode="auto">
          <a:xfrm>
            <a:off x="-1600200" y="4175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715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429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9715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/>
              <a:t>Classes and Objects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0CB0E12F-23B3-9413-455B-24F31D754CDA}"/>
              </a:ext>
            </a:extLst>
          </p:cNvPr>
          <p:cNvSpPr txBox="1">
            <a:spLocks/>
          </p:cNvSpPr>
          <p:nvPr/>
        </p:nvSpPr>
        <p:spPr bwMode="auto">
          <a:xfrm>
            <a:off x="0" y="1611313"/>
            <a:ext cx="105156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715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429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9715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>
                <a:latin typeface="Georgia" panose="02040502050405020303" pitchFamily="18" charset="0"/>
              </a:rPr>
              <a:t>A class is a description of/template for </a:t>
            </a:r>
            <a:r>
              <a:rPr lang="en-US" altLang="en-US" i="1">
                <a:latin typeface="Georgia" panose="02040502050405020303" pitchFamily="18" charset="0"/>
              </a:rPr>
              <a:t>something</a:t>
            </a:r>
            <a:r>
              <a:rPr lang="en-US" altLang="en-US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129586-C346-178F-E2F6-4DBD95BC586E}"/>
              </a:ext>
            </a:extLst>
          </p:cNvPr>
          <p:cNvSpPr/>
          <p:nvPr/>
        </p:nvSpPr>
        <p:spPr>
          <a:xfrm>
            <a:off x="179388" y="2511425"/>
            <a:ext cx="4392612" cy="28241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B412FB-50E2-B0F3-3D19-0D9ECE318A9B}"/>
              </a:ext>
            </a:extLst>
          </p:cNvPr>
          <p:cNvSpPr/>
          <p:nvPr/>
        </p:nvSpPr>
        <p:spPr>
          <a:xfrm>
            <a:off x="581025" y="2741613"/>
            <a:ext cx="1552575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75CEED-230D-EFFB-33A6-AB1F0EC9C4BF}"/>
              </a:ext>
            </a:extLst>
          </p:cNvPr>
          <p:cNvSpPr/>
          <p:nvPr/>
        </p:nvSpPr>
        <p:spPr>
          <a:xfrm>
            <a:off x="1092200" y="4056063"/>
            <a:ext cx="1041400" cy="9858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63DA08-A5B7-D8D8-9E17-5F078D40CEA4}"/>
              </a:ext>
            </a:extLst>
          </p:cNvPr>
          <p:cNvSpPr/>
          <p:nvPr/>
        </p:nvSpPr>
        <p:spPr>
          <a:xfrm>
            <a:off x="3051175" y="2779713"/>
            <a:ext cx="1212850" cy="1916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392" name="Content Placeholder 2">
            <a:extLst>
              <a:ext uri="{FF2B5EF4-FFF2-40B4-BE49-F238E27FC236}">
                <a16:creationId xmlns:a16="http://schemas.microsoft.com/office/drawing/2014/main" id="{F02E8E0C-0EBD-AA2A-3ADD-44D3B7CF1111}"/>
              </a:ext>
            </a:extLst>
          </p:cNvPr>
          <p:cNvSpPr txBox="1">
            <a:spLocks/>
          </p:cNvSpPr>
          <p:nvPr/>
        </p:nvSpPr>
        <p:spPr bwMode="auto">
          <a:xfrm>
            <a:off x="4843463" y="5775325"/>
            <a:ext cx="70040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6858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sv-SE" altLang="en-US" sz="2800">
                <a:solidFill>
                  <a:schemeClr val="bg1"/>
                </a:solidFill>
                <a:latin typeface="Georgia" panose="02040502050405020303" pitchFamily="18" charset="0"/>
              </a:rPr>
              <a:t>Objects are instances of classes.</a:t>
            </a:r>
          </a:p>
        </p:txBody>
      </p:sp>
      <p:sp>
        <p:nvSpPr>
          <p:cNvPr id="16393" name="Content Placeholder 2">
            <a:extLst>
              <a:ext uri="{FF2B5EF4-FFF2-40B4-BE49-F238E27FC236}">
                <a16:creationId xmlns:a16="http://schemas.microsoft.com/office/drawing/2014/main" id="{EDD56A7A-9B66-8A0F-E362-367FF5A99500}"/>
              </a:ext>
            </a:extLst>
          </p:cNvPr>
          <p:cNvSpPr txBox="1">
            <a:spLocks/>
          </p:cNvSpPr>
          <p:nvPr/>
        </p:nvSpPr>
        <p:spPr bwMode="auto">
          <a:xfrm>
            <a:off x="7132638" y="2395538"/>
            <a:ext cx="4038600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6858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chemeClr val="bg1"/>
                </a:solidFill>
                <a:latin typeface="Georgia" panose="02040502050405020303" pitchFamily="18" charset="0"/>
              </a:rPr>
              <a:t>Use a class to describe a rectangle: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bg1"/>
                </a:solidFill>
                <a:latin typeface="Georgia" panose="02040502050405020303" pitchFamily="18" charset="0"/>
              </a:rPr>
              <a:t>Width &amp; height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bg1"/>
                </a:solidFill>
                <a:latin typeface="Georgia" panose="02040502050405020303" pitchFamily="18" charset="0"/>
              </a:rPr>
              <a:t>Position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bg1"/>
                </a:solidFill>
                <a:latin typeface="Georgia" panose="02040502050405020303" pitchFamily="18" charset="0"/>
              </a:rPr>
              <a:t>Color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chemeClr val="bg1"/>
                </a:solidFill>
                <a:latin typeface="Georgia" panose="02040502050405020303" pitchFamily="18" charset="0"/>
              </a:rPr>
              <a:t>Create 3 instances to represent your actual rectangles.</a:t>
            </a:r>
          </a:p>
        </p:txBody>
      </p:sp>
      <p:sp>
        <p:nvSpPr>
          <p:cNvPr id="16394" name="Content Placeholder 2">
            <a:extLst>
              <a:ext uri="{FF2B5EF4-FFF2-40B4-BE49-F238E27FC236}">
                <a16:creationId xmlns:a16="http://schemas.microsoft.com/office/drawing/2014/main" id="{94C31839-8DF0-41C2-74C6-7281144854E2}"/>
              </a:ext>
            </a:extLst>
          </p:cNvPr>
          <p:cNvSpPr txBox="1">
            <a:spLocks/>
          </p:cNvSpPr>
          <p:nvPr/>
        </p:nvSpPr>
        <p:spPr bwMode="auto">
          <a:xfrm>
            <a:off x="1273175" y="5384800"/>
            <a:ext cx="532606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6858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sv-SE" altLang="en-US" sz="1800">
                <a:solidFill>
                  <a:schemeClr val="bg1"/>
                </a:solidFill>
                <a:latin typeface="Georgia" panose="02040502050405020303" pitchFamily="18" charset="0"/>
              </a:rPr>
              <a:t>Screen.</a:t>
            </a:r>
          </a:p>
        </p:txBody>
      </p:sp>
      <p:sp>
        <p:nvSpPr>
          <p:cNvPr id="16395" name="Content Placeholder 2">
            <a:extLst>
              <a:ext uri="{FF2B5EF4-FFF2-40B4-BE49-F238E27FC236}">
                <a16:creationId xmlns:a16="http://schemas.microsoft.com/office/drawing/2014/main" id="{F73949EE-1183-0DA5-CC44-1E6097F71F86}"/>
              </a:ext>
            </a:extLst>
          </p:cNvPr>
          <p:cNvSpPr txBox="1">
            <a:spLocks/>
          </p:cNvSpPr>
          <p:nvPr/>
        </p:nvSpPr>
        <p:spPr bwMode="auto">
          <a:xfrm>
            <a:off x="4876800" y="2373313"/>
            <a:ext cx="40386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6858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2800">
                <a:latin typeface="Georgia" panose="02040502050405020303" pitchFamily="18" charset="0"/>
              </a:rPr>
              <a:t>Use a class to describe a rectangle: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Georgia" panose="02040502050405020303" pitchFamily="18" charset="0"/>
              </a:rPr>
              <a:t>Width &amp; height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Georgia" panose="02040502050405020303" pitchFamily="18" charset="0"/>
              </a:rPr>
              <a:t>Position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Georgia" panose="02040502050405020303" pitchFamily="18" charset="0"/>
              </a:rPr>
              <a:t>Color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2800">
                <a:latin typeface="Georgia" panose="02040502050405020303" pitchFamily="18" charset="0"/>
              </a:rPr>
              <a:t>3 instances to represent your actual rectangles.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8D8DCB46-B30B-98F8-2F56-4AB9EAEA7661}"/>
              </a:ext>
            </a:extLst>
          </p:cNvPr>
          <p:cNvSpPr txBox="1">
            <a:spLocks/>
          </p:cNvSpPr>
          <p:nvPr/>
        </p:nvSpPr>
        <p:spPr bwMode="auto">
          <a:xfrm>
            <a:off x="485192" y="152400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715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429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9715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/>
              <a:t>Inheritance Example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31B316D0-0560-157F-D54E-D945A1E63E27}"/>
              </a:ext>
            </a:extLst>
          </p:cNvPr>
          <p:cNvSpPr txBox="1">
            <a:spLocks/>
          </p:cNvSpPr>
          <p:nvPr/>
        </p:nvSpPr>
        <p:spPr bwMode="auto">
          <a:xfrm>
            <a:off x="303245" y="801493"/>
            <a:ext cx="82296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715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429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9715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class Animal: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b="1" dirty="0">
                <a:highlight>
                  <a:srgbClr val="FFFF00"/>
                </a:highlight>
              </a:rPr>
              <a:t># Define an initializer method that sets the name of the animal when an object of the class is created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    def __</a:t>
            </a:r>
            <a:r>
              <a:rPr lang="en-US" altLang="en-US" sz="2000" dirty="0" err="1"/>
              <a:t>init</a:t>
            </a:r>
            <a:r>
              <a:rPr lang="en-US" altLang="en-US" sz="2000" dirty="0"/>
              <a:t>__(self, name):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        self.name = name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    def speak(self):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        pass</a:t>
            </a:r>
          </a:p>
          <a:p>
            <a:pPr>
              <a:buNone/>
            </a:pPr>
            <a:r>
              <a:rPr lang="en-US" altLang="en-US" sz="1600" b="1" dirty="0">
                <a:highlight>
                  <a:srgbClr val="FFFF00"/>
                </a:highlight>
              </a:rPr>
              <a:t># Define an abstract method called 'speak' that will be overridden by subclasses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class Dog(Animal):</a:t>
            </a:r>
          </a:p>
          <a:p>
            <a:pPr>
              <a:buNone/>
            </a:pPr>
            <a:r>
              <a:rPr lang="en-US" sz="1600" b="1" dirty="0">
                <a:highlight>
                  <a:srgbClr val="FFFF00"/>
                </a:highlight>
              </a:rPr>
              <a:t># Override the 'speak' method to return "Woof!"</a:t>
            </a:r>
            <a:endParaRPr lang="en-US" altLang="en-US" sz="1600" b="1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    def speak(self):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        return "Woof!"</a:t>
            </a:r>
          </a:p>
          <a:p>
            <a:pPr>
              <a:buNone/>
            </a:pPr>
            <a:r>
              <a:rPr lang="en-US" sz="1600" b="1" dirty="0">
                <a:highlight>
                  <a:srgbClr val="FFFF00"/>
                </a:highlight>
              </a:rPr>
              <a:t># Define a 'Cat' class that inherits from the 'Animals' class</a:t>
            </a:r>
            <a:endParaRPr lang="en-US" altLang="en-US" sz="1600" b="1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class Cat(Animal):</a:t>
            </a:r>
          </a:p>
          <a:p>
            <a:pPr>
              <a:buNone/>
            </a:pPr>
            <a:r>
              <a:rPr lang="en-US" sz="1600" b="1" dirty="0">
                <a:highlight>
                  <a:srgbClr val="FFFF00"/>
                </a:highlight>
              </a:rPr>
              <a:t># Override the 'speak' method to return "Meow!"</a:t>
            </a:r>
            <a:endParaRPr lang="en-US" altLang="en-US" sz="1600" b="1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    def speak(self):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        return "Meow!"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D407140B-C3A6-401C-EB45-C04418F4B84C}"/>
              </a:ext>
            </a:extLst>
          </p:cNvPr>
          <p:cNvSpPr txBox="1">
            <a:spLocks/>
          </p:cNvSpPr>
          <p:nvPr/>
        </p:nvSpPr>
        <p:spPr bwMode="auto">
          <a:xfrm>
            <a:off x="457200" y="67809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715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429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9715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/>
              <a:t>Polymorphism Example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AFA92657-CCD8-4616-98D0-1A30B429AB9A}"/>
              </a:ext>
            </a:extLst>
          </p:cNvPr>
          <p:cNvSpPr txBox="1">
            <a:spLocks/>
          </p:cNvSpPr>
          <p:nvPr/>
        </p:nvSpPr>
        <p:spPr bwMode="auto">
          <a:xfrm>
            <a:off x="228600" y="533399"/>
            <a:ext cx="8610600" cy="625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715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429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9715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1700" dirty="0"/>
              <a:t>class Animal: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dirty="0">
                <a:highlight>
                  <a:srgbClr val="FFFF00"/>
                </a:highlight>
              </a:rPr>
              <a:t># Define an initializer method that sets the name of the animal when an object of the class is created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700" dirty="0"/>
              <a:t>    def __</a:t>
            </a:r>
            <a:r>
              <a:rPr lang="en-US" altLang="en-US" sz="1700" dirty="0" err="1"/>
              <a:t>init</a:t>
            </a:r>
            <a:r>
              <a:rPr lang="en-US" altLang="en-US" sz="1700" dirty="0"/>
              <a:t>__(self, name):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700" dirty="0"/>
              <a:t>        self.name = name</a:t>
            </a:r>
          </a:p>
          <a:p>
            <a:pPr>
              <a:buNone/>
            </a:pPr>
            <a:r>
              <a:rPr lang="en-US" sz="1400" b="1" dirty="0">
                <a:highlight>
                  <a:srgbClr val="FFFF00"/>
                </a:highlight>
              </a:rPr>
              <a:t># Define an abstract method called 'speak' that will be overridden by subclasses</a:t>
            </a:r>
            <a:endParaRPr lang="en-US" altLang="en-US" sz="1400" b="1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700" dirty="0"/>
              <a:t>    def speak(self):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700" dirty="0"/>
              <a:t>        pass</a:t>
            </a:r>
          </a:p>
          <a:p>
            <a:pPr>
              <a:buNone/>
            </a:pPr>
            <a:r>
              <a:rPr lang="en-US" sz="1400" b="1" dirty="0">
                <a:highlight>
                  <a:srgbClr val="FFFF00"/>
                </a:highlight>
              </a:rPr>
              <a:t># Define a 'Dog' class that inherits from the 'Animals' class</a:t>
            </a:r>
            <a:endParaRPr lang="en-US" altLang="en-US" sz="1400" b="1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700" dirty="0"/>
              <a:t>class Dog(Animal):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700" dirty="0"/>
              <a:t>    def speak(self):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700" dirty="0"/>
              <a:t>        return "Woof!"</a:t>
            </a:r>
          </a:p>
          <a:p>
            <a:pPr>
              <a:buNone/>
            </a:pPr>
            <a:r>
              <a:rPr lang="en-US" sz="1400" b="1" dirty="0">
                <a:highlight>
                  <a:srgbClr val="FFFF00"/>
                </a:highlight>
              </a:rPr>
              <a:t># Define a 'Cat' class that inherits from the 'Animals' class</a:t>
            </a:r>
            <a:endParaRPr lang="en-US" altLang="en-US" sz="1400" b="1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700" dirty="0"/>
              <a:t>class Cat(Animal):</a:t>
            </a:r>
          </a:p>
          <a:p>
            <a:pPr>
              <a:buNone/>
            </a:pPr>
            <a:r>
              <a:rPr lang="en-US" sz="1400" b="1" dirty="0">
                <a:highlight>
                  <a:srgbClr val="FFFF00"/>
                </a:highlight>
              </a:rPr>
              <a:t># Override the 'speak' method to return "Meow!"</a:t>
            </a:r>
            <a:endParaRPr lang="en-US" altLang="en-US" sz="1400" b="1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700" dirty="0"/>
              <a:t>    def speak(self):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700" dirty="0"/>
              <a:t>        return "Meow!"</a:t>
            </a:r>
          </a:p>
          <a:p>
            <a:pPr>
              <a:buNone/>
            </a:pPr>
            <a:r>
              <a:rPr lang="en-US" sz="1400" b="1" dirty="0">
                <a:highlight>
                  <a:srgbClr val="FFFF00"/>
                </a:highlight>
              </a:rPr>
              <a:t># Create a list of animal objects</a:t>
            </a:r>
            <a:endParaRPr lang="en-US" altLang="en-US" sz="1400" b="1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700" dirty="0"/>
              <a:t>animals = [Dog("Fido"), Cat("Whiskers"), Dog("Buddy")]</a:t>
            </a:r>
          </a:p>
          <a:p>
            <a:pPr>
              <a:buNone/>
            </a:pPr>
            <a:r>
              <a:rPr lang="en-US" sz="1400" b="1" dirty="0">
                <a:highlight>
                  <a:srgbClr val="FFFF00"/>
                </a:highlight>
              </a:rPr>
              <a:t># Iterate through the list of animals and print the name and the sound they make</a:t>
            </a:r>
            <a:endParaRPr lang="en-US" altLang="en-US" sz="1400" b="1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700" dirty="0"/>
              <a:t>for animal in animals: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700" dirty="0"/>
              <a:t>    print(animal.name + " says " + </a:t>
            </a:r>
            <a:r>
              <a:rPr lang="en-US" altLang="en-US" sz="1700" dirty="0" err="1"/>
              <a:t>animal.speak</a:t>
            </a:r>
            <a:r>
              <a:rPr lang="en-US" altLang="en-US" sz="1700" dirty="0"/>
              <a:t>())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665635C9-DDB2-331D-D057-83BCA98CD40D}"/>
              </a:ext>
            </a:extLst>
          </p:cNvPr>
          <p:cNvSpPr txBox="1">
            <a:spLocks/>
          </p:cNvSpPr>
          <p:nvPr/>
        </p:nvSpPr>
        <p:spPr bwMode="auto">
          <a:xfrm>
            <a:off x="457200" y="152400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715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429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9715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/>
              <a:t>Encapsulation Example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D54CA461-69CA-C6AE-D9CB-2FD3B13EA3C1}"/>
              </a:ext>
            </a:extLst>
          </p:cNvPr>
          <p:cNvSpPr txBox="1">
            <a:spLocks/>
          </p:cNvSpPr>
          <p:nvPr/>
        </p:nvSpPr>
        <p:spPr bwMode="auto">
          <a:xfrm>
            <a:off x="457200" y="1143000"/>
            <a:ext cx="3657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715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429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9715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1800" dirty="0"/>
              <a:t>class </a:t>
            </a:r>
            <a:r>
              <a:rPr lang="en-US" altLang="en-US" sz="1800" dirty="0" err="1"/>
              <a:t>BankAccount</a:t>
            </a:r>
            <a:r>
              <a:rPr lang="en-US" altLang="en-US" sz="1800" dirty="0"/>
              <a:t>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200" b="1" i="0" dirty="0">
                <a:effectLst/>
                <a:highlight>
                  <a:srgbClr val="FFFF00"/>
                </a:highlight>
                <a:latin typeface="Söhne Mono"/>
              </a:rPr>
              <a:t># Define an initializer method that sets the balance of the account when an object of the class is created</a:t>
            </a:r>
            <a:endParaRPr lang="en-US" altLang="en-US" sz="2000" b="1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/>
              <a:t>    def __</a:t>
            </a:r>
            <a:r>
              <a:rPr lang="en-US" altLang="en-US" sz="1800" dirty="0" err="1"/>
              <a:t>init</a:t>
            </a:r>
            <a:r>
              <a:rPr lang="en-US" altLang="en-US" sz="1800" dirty="0"/>
              <a:t>__(self, balance):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self.__balance</a:t>
            </a:r>
            <a:r>
              <a:rPr lang="en-US" altLang="en-US" sz="1800" dirty="0"/>
              <a:t> = balance</a:t>
            </a:r>
          </a:p>
          <a:p>
            <a:pPr>
              <a:buNone/>
            </a:pPr>
            <a:r>
              <a:rPr lang="en-US" sz="1200" b="1" dirty="0">
                <a:highlight>
                  <a:srgbClr val="FFFF00"/>
                </a:highlight>
                <a:latin typeface="Söhne Mono"/>
              </a:rPr>
              <a:t># Define a method that allows the user to deposit a certain amount to the account</a:t>
            </a:r>
            <a:endParaRPr lang="en-US" altLang="en-US" sz="1200" b="1" dirty="0">
              <a:highlight>
                <a:srgbClr val="FFFF00"/>
              </a:highlight>
              <a:latin typeface="Söhne Mono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/>
              <a:t>    def deposit(self, amount):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self.__balance</a:t>
            </a:r>
            <a:r>
              <a:rPr lang="en-US" altLang="en-US" sz="1800" dirty="0"/>
              <a:t> += amount</a:t>
            </a:r>
          </a:p>
          <a:p>
            <a:pPr>
              <a:buNone/>
            </a:pPr>
            <a:r>
              <a:rPr lang="en-US" sz="1200" b="1" dirty="0">
                <a:highlight>
                  <a:srgbClr val="FFFF00"/>
                </a:highlight>
                <a:latin typeface="Söhne Mono"/>
              </a:rPr>
              <a:t># Define a method that allows the user to withdraw a certain amount from the account</a:t>
            </a:r>
            <a:endParaRPr lang="en-US" altLang="en-US" sz="1200" b="1" dirty="0">
              <a:highlight>
                <a:srgbClr val="FFFF00"/>
              </a:highlight>
              <a:latin typeface="Söhne Mono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/>
              <a:t>    def withdraw(self, amount):</a:t>
            </a:r>
          </a:p>
          <a:p>
            <a:pPr>
              <a:buNone/>
            </a:pPr>
            <a:r>
              <a:rPr lang="en-US" sz="1200" b="1" dirty="0">
                <a:highlight>
                  <a:srgbClr val="FFFF00"/>
                </a:highlight>
                <a:latin typeface="Söhne Mono"/>
              </a:rPr>
              <a:t># check if the amount to be withdrawn is greater than the balance of the account</a:t>
            </a:r>
            <a:endParaRPr lang="en-US" altLang="en-US" sz="1200" b="1" dirty="0">
              <a:highlight>
                <a:srgbClr val="FFFF00"/>
              </a:highlight>
              <a:latin typeface="Söhne Mono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/>
              <a:t>        if amount &gt; </a:t>
            </a:r>
            <a:r>
              <a:rPr lang="en-US" altLang="en-US" sz="1800" dirty="0" err="1"/>
              <a:t>self.__balance</a:t>
            </a:r>
            <a:r>
              <a:rPr lang="en-US" altLang="en-US" sz="1800" dirty="0"/>
              <a:t>:</a:t>
            </a:r>
          </a:p>
          <a:p>
            <a:pPr>
              <a:buNone/>
            </a:pPr>
            <a:r>
              <a:rPr lang="en-US" sz="1200" b="1" dirty="0">
                <a:highlight>
                  <a:srgbClr val="FFFF00"/>
                </a:highlight>
                <a:latin typeface="Söhne Mono"/>
              </a:rPr>
              <a:t># if it is, raise an error</a:t>
            </a:r>
            <a:endParaRPr lang="en-US" altLang="en-US" sz="1200" b="1" dirty="0">
              <a:highlight>
                <a:srgbClr val="FFFF00"/>
              </a:highlight>
              <a:latin typeface="Söhne Mono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/>
              <a:t>            raise </a:t>
            </a:r>
            <a:r>
              <a:rPr lang="en-US" altLang="en-US" sz="1800" dirty="0" err="1"/>
              <a:t>ValueError</a:t>
            </a:r>
            <a:r>
              <a:rPr lang="en-US" altLang="en-US" sz="1800" dirty="0"/>
              <a:t>("Insufficient funds")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self.__balance</a:t>
            </a:r>
            <a:r>
              <a:rPr lang="en-US" altLang="en-US" sz="1800" dirty="0"/>
              <a:t> -= amount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400" dirty="0"/>
          </a:p>
        </p:txBody>
      </p:sp>
      <p:sp>
        <p:nvSpPr>
          <p:cNvPr id="37892" name="TextBox 3">
            <a:extLst>
              <a:ext uri="{FF2B5EF4-FFF2-40B4-BE49-F238E27FC236}">
                <a16:creationId xmlns:a16="http://schemas.microsoft.com/office/drawing/2014/main" id="{CC6528B1-0E27-5D0D-DA1B-8E4C599B2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179512"/>
            <a:ext cx="4419600" cy="522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200" b="1" dirty="0">
                <a:highlight>
                  <a:srgbClr val="FFFF00"/>
                </a:highlight>
                <a:latin typeface="Söhne Mono"/>
              </a:rPr>
              <a:t># Define a method that returns the current balance of the account</a:t>
            </a:r>
            <a:r>
              <a:rPr lang="en-US" altLang="en-US" sz="1200" b="1" dirty="0">
                <a:highlight>
                  <a:srgbClr val="FFFF00"/>
                </a:highlight>
                <a:latin typeface="Söhne Mono"/>
              </a:rPr>
              <a:t> </a:t>
            </a:r>
          </a:p>
          <a:p>
            <a:r>
              <a:rPr lang="en-US" altLang="en-US" dirty="0"/>
              <a:t>def </a:t>
            </a:r>
            <a:r>
              <a:rPr lang="en-US" altLang="en-US" dirty="0" err="1"/>
              <a:t>get_balance</a:t>
            </a:r>
            <a:r>
              <a:rPr lang="en-US" altLang="en-US" dirty="0"/>
              <a:t>(self):</a:t>
            </a:r>
          </a:p>
          <a:p>
            <a:r>
              <a:rPr lang="en-US" altLang="en-US" dirty="0"/>
              <a:t>        return </a:t>
            </a:r>
            <a:r>
              <a:rPr lang="en-US" altLang="en-US" dirty="0" err="1"/>
              <a:t>self.__balance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sz="1400" b="1" dirty="0">
                <a:highlight>
                  <a:srgbClr val="FFFF00"/>
                </a:highlight>
              </a:rPr>
              <a:t># create a new bank account with a balance of $1000</a:t>
            </a:r>
          </a:p>
          <a:p>
            <a:r>
              <a:rPr lang="en-US" altLang="en-US" dirty="0"/>
              <a:t>account = </a:t>
            </a:r>
            <a:r>
              <a:rPr lang="en-US" altLang="en-US" dirty="0" err="1"/>
              <a:t>BankAccount</a:t>
            </a:r>
            <a:r>
              <a:rPr lang="en-US" altLang="en-US" dirty="0"/>
              <a:t>(1000)</a:t>
            </a:r>
          </a:p>
          <a:p>
            <a:endParaRPr lang="en-US" altLang="en-US" dirty="0"/>
          </a:p>
          <a:p>
            <a:r>
              <a:rPr lang="en-US" altLang="en-US" dirty="0">
                <a:highlight>
                  <a:srgbClr val="FFFF00"/>
                </a:highlight>
              </a:rPr>
              <a:t># deposit $500</a:t>
            </a:r>
          </a:p>
          <a:p>
            <a:r>
              <a:rPr lang="en-US" altLang="en-US" dirty="0" err="1"/>
              <a:t>account.deposit</a:t>
            </a:r>
            <a:r>
              <a:rPr lang="en-US" altLang="en-US" dirty="0"/>
              <a:t>(500)</a:t>
            </a:r>
          </a:p>
          <a:p>
            <a:endParaRPr lang="en-US" altLang="en-US" dirty="0"/>
          </a:p>
          <a:p>
            <a:r>
              <a:rPr lang="en-US" altLang="en-US" dirty="0">
                <a:highlight>
                  <a:srgbClr val="FFFF00"/>
                </a:highlight>
              </a:rPr>
              <a:t># withdraw $200</a:t>
            </a:r>
          </a:p>
          <a:p>
            <a:r>
              <a:rPr lang="en-US" altLang="en-US" dirty="0" err="1"/>
              <a:t>account.withdraw</a:t>
            </a:r>
            <a:r>
              <a:rPr lang="en-US" altLang="en-US" dirty="0"/>
              <a:t>(200)</a:t>
            </a:r>
          </a:p>
          <a:p>
            <a:endParaRPr lang="en-US" altLang="en-US" dirty="0"/>
          </a:p>
          <a:p>
            <a:r>
              <a:rPr lang="en-US" altLang="en-US" dirty="0">
                <a:highlight>
                  <a:srgbClr val="FFFF00"/>
                </a:highlight>
              </a:rPr>
              <a:t># check the balance</a:t>
            </a:r>
          </a:p>
          <a:p>
            <a:r>
              <a:rPr lang="en-US" altLang="en-US" dirty="0"/>
              <a:t>print(</a:t>
            </a:r>
            <a:r>
              <a:rPr lang="en-US" altLang="en-US" dirty="0" err="1"/>
              <a:t>account.get_balance</a:t>
            </a:r>
            <a:r>
              <a:rPr lang="en-US" altLang="en-US" dirty="0"/>
              <a:t>()) # 1300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35E13-C82C-EFA0-3E4D-B3976CD97A0A}"/>
              </a:ext>
            </a:extLst>
          </p:cNvPr>
          <p:cNvSpPr txBox="1"/>
          <p:nvPr/>
        </p:nvSpPr>
        <p:spPr>
          <a:xfrm>
            <a:off x="0" y="4191000"/>
            <a:ext cx="93868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The double underscore (__) before "balance" indicates that this is a "private" variable. In Python, this is just a naming convention, and it doesn't actually prevent external access to the variable, but it indicates to other developers that the variable should not be accessed or modified outside the class.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#so, this line is creating the instance variable "__balance" and initializing it with the value passed as the argument "balance" during the object instantiation.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3">
            <a:extLst>
              <a:ext uri="{FF2B5EF4-FFF2-40B4-BE49-F238E27FC236}">
                <a16:creationId xmlns:a16="http://schemas.microsoft.com/office/drawing/2014/main" id="{AB375586-951D-7CCE-4771-C1AC671A9A3B}"/>
              </a:ext>
            </a:extLst>
          </p:cNvPr>
          <p:cNvGrpSpPr>
            <a:grpSpLocks/>
          </p:cNvGrpSpPr>
          <p:nvPr/>
        </p:nvGrpSpPr>
        <p:grpSpPr bwMode="auto">
          <a:xfrm>
            <a:off x="3741738" y="1001713"/>
            <a:ext cx="1660525" cy="1660525"/>
            <a:chOff x="3742050" y="1094500"/>
            <a:chExt cx="1659900" cy="1659900"/>
          </a:xfrm>
        </p:grpSpPr>
        <p:sp>
          <p:nvSpPr>
            <p:cNvPr id="890" name="Google Shape;890;p52">
              <a:extLst>
                <a:ext uri="{FF2B5EF4-FFF2-40B4-BE49-F238E27FC236}">
                  <a16:creationId xmlns:a16="http://schemas.microsoft.com/office/drawing/2014/main" id="{52611135-637D-8FB9-98CD-B4B7097187E3}"/>
                </a:ext>
              </a:extLst>
            </p:cNvPr>
            <p:cNvSpPr/>
            <p:nvPr/>
          </p:nvSpPr>
          <p:spPr>
            <a:xfrm>
              <a:off x="3742050" y="1094500"/>
              <a:ext cx="1659900" cy="1659900"/>
            </a:xfrm>
            <a:prstGeom prst="ellipse">
              <a:avLst/>
            </a:prstGeom>
            <a:noFill/>
            <a:ln w="9525" cap="flat" cmpd="sng">
              <a:solidFill>
                <a:schemeClr val="bg1">
                  <a:lumMod val="9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pic>
          <p:nvPicPr>
            <p:cNvPr id="38918" name="Picture 2" descr="logo, python icon">
              <a:extLst>
                <a:ext uri="{FF2B5EF4-FFF2-40B4-BE49-F238E27FC236}">
                  <a16:creationId xmlns:a16="http://schemas.microsoft.com/office/drawing/2014/main" id="{097212B4-E560-20AC-C51B-6C89682129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173" y="1294097"/>
              <a:ext cx="1277654" cy="1277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Google Shape;252;p33">
            <a:extLst>
              <a:ext uri="{FF2B5EF4-FFF2-40B4-BE49-F238E27FC236}">
                <a16:creationId xmlns:a16="http://schemas.microsoft.com/office/drawing/2014/main" id="{C432265A-5E69-A935-0345-2F26FE40865E}"/>
              </a:ext>
            </a:extLst>
          </p:cNvPr>
          <p:cNvSpPr txBox="1"/>
          <p:nvPr/>
        </p:nvSpPr>
        <p:spPr>
          <a:xfrm>
            <a:off x="247650" y="2846388"/>
            <a:ext cx="8648700" cy="1952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defRPr/>
            </a:pPr>
            <a:r>
              <a:rPr lang="en-ID" sz="1600" b="1" dirty="0">
                <a:latin typeface="Consolas" panose="020B0609020204030204" pitchFamily="49" charset="0"/>
              </a:rPr>
              <a:t>class </a:t>
            </a:r>
            <a:r>
              <a:rPr lang="en-ID" sz="1600" b="1" dirty="0" err="1">
                <a:latin typeface="Consolas" panose="020B0609020204030204" pitchFamily="49" charset="0"/>
              </a:rPr>
              <a:t>ThankYou</a:t>
            </a:r>
            <a:r>
              <a:rPr lang="en-ID" sz="1600" b="1" dirty="0">
                <a:latin typeface="Consolas" panose="020B0609020204030204" pitchFamily="49" charset="0"/>
              </a:rPr>
              <a:t>:</a:t>
            </a:r>
          </a:p>
          <a:p>
            <a:pPr>
              <a:defRPr/>
            </a:pPr>
            <a:endParaRPr lang="en-ID" sz="1600" b="1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ID" sz="1600" b="1" dirty="0">
                <a:latin typeface="Consolas" panose="020B0609020204030204" pitchFamily="49" charset="0"/>
              </a:rPr>
              <a:t>    def __</a:t>
            </a:r>
            <a:r>
              <a:rPr lang="en-ID" sz="1600" b="1" dirty="0" err="1">
                <a:latin typeface="Consolas" panose="020B0609020204030204" pitchFamily="49" charset="0"/>
              </a:rPr>
              <a:t>init</a:t>
            </a:r>
            <a:r>
              <a:rPr lang="en-ID" sz="1600" b="1" dirty="0">
                <a:latin typeface="Consolas" panose="020B0609020204030204" pitchFamily="49" charset="0"/>
              </a:rPr>
              <a:t>__(self):</a:t>
            </a:r>
          </a:p>
          <a:p>
            <a:pPr>
              <a:defRPr/>
            </a:pPr>
            <a:r>
              <a:rPr lang="en-ID" sz="1600" b="1" dirty="0">
                <a:latin typeface="Consolas" panose="020B0609020204030204" pitchFamily="49" charset="0"/>
              </a:rPr>
              <a:t>        print("Thank you!")</a:t>
            </a:r>
          </a:p>
          <a:p>
            <a:pPr>
              <a:defRPr/>
            </a:pPr>
            <a:endParaRPr lang="en-ID" sz="1600" b="1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ID" sz="1600" b="1" dirty="0">
                <a:latin typeface="Consolas" panose="020B0609020204030204" pitchFamily="49" charset="0"/>
              </a:rPr>
              <a:t>thanks = </a:t>
            </a:r>
            <a:r>
              <a:rPr lang="en-ID" sz="1600" b="1" dirty="0" err="1">
                <a:latin typeface="Consolas" panose="020B0609020204030204" pitchFamily="49" charset="0"/>
              </a:rPr>
              <a:t>ThankYou</a:t>
            </a:r>
            <a:r>
              <a:rPr lang="en-ID" sz="1600" b="1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38916" name="Picture 5">
            <a:extLst>
              <a:ext uri="{FF2B5EF4-FFF2-40B4-BE49-F238E27FC236}">
                <a16:creationId xmlns:a16="http://schemas.microsoft.com/office/drawing/2014/main" id="{E9527536-4789-8486-1402-B1742B7EA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13371"/>
          <a:stretch>
            <a:fillRect/>
          </a:stretch>
        </p:blipFill>
        <p:spPr bwMode="auto">
          <a:xfrm>
            <a:off x="292100" y="5041900"/>
            <a:ext cx="2022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11149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14EC534-8251-2C0D-3429-1912AEA262B3}"/>
              </a:ext>
            </a:extLst>
          </p:cNvPr>
          <p:cNvSpPr txBox="1">
            <a:spLocks/>
          </p:cNvSpPr>
          <p:nvPr/>
        </p:nvSpPr>
        <p:spPr bwMode="auto">
          <a:xfrm>
            <a:off x="457200" y="381000"/>
            <a:ext cx="73914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715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429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9715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/>
              <a:t>Objects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88656C1F-FB9F-4B1F-D454-DDAAAC1563C9}"/>
              </a:ext>
            </a:extLst>
          </p:cNvPr>
          <p:cNvSpPr txBox="1">
            <a:spLocks/>
          </p:cNvSpPr>
          <p:nvPr/>
        </p:nvSpPr>
        <p:spPr bwMode="auto">
          <a:xfrm>
            <a:off x="609600" y="3962400"/>
            <a:ext cx="1051560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715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429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9715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latin typeface="Georgia" panose="02040502050405020303" pitchFamily="18" charset="0"/>
              </a:rPr>
              <a:t>Methods (defines what you can do with the objects).</a:t>
            </a:r>
          </a:p>
          <a:p>
            <a:pPr lvl="1"/>
            <a:r>
              <a:rPr lang="en-US" altLang="en-US" sz="2400"/>
              <a:t>Constructor.</a:t>
            </a:r>
          </a:p>
          <a:p>
            <a:pPr lvl="1"/>
            <a:r>
              <a:rPr lang="en-US" altLang="en-US" sz="2400">
                <a:latin typeface="Georgia" panose="02040502050405020303" pitchFamily="18" charset="0"/>
              </a:rPr>
              <a:t>Operations.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34213F-9592-65F1-B05D-6AF1C27717E8}"/>
              </a:ext>
            </a:extLst>
          </p:cNvPr>
          <p:cNvSpPr txBox="1">
            <a:spLocks/>
          </p:cNvSpPr>
          <p:nvPr/>
        </p:nvSpPr>
        <p:spPr>
          <a:xfrm>
            <a:off x="762000" y="1763713"/>
            <a:ext cx="10515600" cy="180816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Objects are instances of classes.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Consists of: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Data fields (Attributes).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2A03B3D-7312-8BF7-30F0-9B611817A95F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715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429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9715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/>
              <a:t>Attributes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392DF9FD-97E0-999C-0E83-144BBDA60360}"/>
              </a:ext>
            </a:extLst>
          </p:cNvPr>
          <p:cNvSpPr txBox="1">
            <a:spLocks/>
          </p:cNvSpPr>
          <p:nvPr/>
        </p:nvSpPr>
        <p:spPr bwMode="auto">
          <a:xfrm>
            <a:off x="457200" y="11430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715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429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9715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  <a:p>
            <a:endParaRPr lang="en-US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96D0B93-C6D1-AE87-3857-6CBA66C50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101850"/>
            <a:ext cx="3200400" cy="8937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Name: </a:t>
            </a:r>
          </a:p>
          <a:p>
            <a:pPr eaLnBrk="1" hangingPunct="1"/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Phone: </a:t>
            </a:r>
          </a:p>
          <a:p>
            <a:pPr eaLnBrk="1" hangingPunct="1"/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Email: </a:t>
            </a:r>
          </a:p>
          <a:p>
            <a:pPr eaLnBrk="1" hangingPunct="1"/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Purchases:</a:t>
            </a:r>
          </a:p>
        </p:txBody>
      </p:sp>
      <p:sp>
        <p:nvSpPr>
          <p:cNvPr id="5" name="Line 11">
            <a:extLst>
              <a:ext uri="{FF2B5EF4-FFF2-40B4-BE49-F238E27FC236}">
                <a16:creationId xmlns:a16="http://schemas.microsoft.com/office/drawing/2014/main" id="{FEC6AD07-4352-71B8-1F6B-5C0BBDF9CA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08100" y="2547938"/>
            <a:ext cx="1282700" cy="838200"/>
          </a:xfrm>
          <a:prstGeom prst="line">
            <a:avLst/>
          </a:prstGeom>
          <a:noFill/>
          <a:ln w="38100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13" descr="j0195812">
            <a:extLst>
              <a:ext uri="{FF2B5EF4-FFF2-40B4-BE49-F238E27FC236}">
                <a16:creationId xmlns:a16="http://schemas.microsoft.com/office/drawing/2014/main" id="{6CA3DAAD-AB82-80CE-760E-8429E141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5429250"/>
            <a:ext cx="987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5">
            <a:extLst>
              <a:ext uri="{FF2B5EF4-FFF2-40B4-BE49-F238E27FC236}">
                <a16:creationId xmlns:a16="http://schemas.microsoft.com/office/drawing/2014/main" id="{C442EF22-EDE0-334D-A8CB-72C7EF745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200" y="3386138"/>
            <a:ext cx="3200400" cy="8937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Name: </a:t>
            </a:r>
          </a:p>
          <a:p>
            <a:pPr eaLnBrk="1" hangingPunct="1"/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Phone: </a:t>
            </a:r>
          </a:p>
          <a:p>
            <a:pPr eaLnBrk="1" hangingPunct="1"/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Email: </a:t>
            </a:r>
          </a:p>
          <a:p>
            <a:pPr eaLnBrk="1" hangingPunct="1"/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Purchases:</a:t>
            </a:r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A1E20591-1386-77D9-D3AF-5E9410161F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3832225"/>
            <a:ext cx="1244600" cy="771525"/>
          </a:xfrm>
          <a:prstGeom prst="line">
            <a:avLst/>
          </a:prstGeom>
          <a:noFill/>
          <a:ln w="38100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3C17835E-BF1A-CB06-15D5-3F9AE1CC1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200" y="4889500"/>
            <a:ext cx="3200400" cy="8937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Name: </a:t>
            </a:r>
          </a:p>
          <a:p>
            <a:pPr eaLnBrk="1" hangingPunct="1"/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Phone: </a:t>
            </a:r>
          </a:p>
          <a:p>
            <a:pPr eaLnBrk="1" hangingPunct="1"/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Email: </a:t>
            </a:r>
          </a:p>
          <a:p>
            <a:pPr eaLnBrk="1" hangingPunct="1"/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Purchases:</a:t>
            </a:r>
          </a:p>
        </p:txBody>
      </p:sp>
      <p:sp>
        <p:nvSpPr>
          <p:cNvPr id="10" name="Line 18">
            <a:extLst>
              <a:ext uri="{FF2B5EF4-FFF2-40B4-BE49-F238E27FC236}">
                <a16:creationId xmlns:a16="http://schemas.microsoft.com/office/drawing/2014/main" id="{9DF3C193-9F12-7518-9551-6334B7A172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149850"/>
            <a:ext cx="1168400" cy="914400"/>
          </a:xfrm>
          <a:prstGeom prst="line">
            <a:avLst/>
          </a:prstGeom>
          <a:noFill/>
          <a:ln w="38100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" name="Picture 13" descr="C:\Users\tamj\AppData\Local\Microsoft\Windows\Temporary Internet Files\Content.IE5\HEMAB8KC\MC900440675[1].png">
            <a:extLst>
              <a:ext uri="{FF2B5EF4-FFF2-40B4-BE49-F238E27FC236}">
                <a16:creationId xmlns:a16="http://schemas.microsoft.com/office/drawing/2014/main" id="{038E610B-269D-9F00-8107-3597CC27E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2995613"/>
            <a:ext cx="838200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C:\Users\tamj\AppData\Local\Microsoft\Windows\Temporary Internet Files\Content.IE5\NXE19V4B\MC900440673[1].png">
            <a:extLst>
              <a:ext uri="{FF2B5EF4-FFF2-40B4-BE49-F238E27FC236}">
                <a16:creationId xmlns:a16="http://schemas.microsoft.com/office/drawing/2014/main" id="{01BAA3BD-94F1-F2CE-8469-5952FF811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465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8F4A612-6CA2-CCFA-678B-2D6E9AAAB9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47650"/>
            <a:ext cx="8229600" cy="1143000"/>
          </a:xfrm>
        </p:spPr>
        <p:txBody>
          <a:bodyPr/>
          <a:lstStyle/>
          <a:p>
            <a:r>
              <a:rPr lang="en-US" altLang="en-US" sz="3200"/>
              <a:t>Defining A Class</a:t>
            </a:r>
            <a:endParaRPr lang="en-US" altLang="en-US" sz="3200" baseline="3000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14DFEC1-E013-092B-0FAD-DE34775D7A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44500" y="1433513"/>
            <a:ext cx="8229600" cy="4525962"/>
          </a:xfrm>
        </p:spPr>
        <p:txBody>
          <a:bodyPr/>
          <a:lstStyle/>
          <a:p>
            <a:r>
              <a:rPr lang="en-US" altLang="en-US" sz="2400" b="1" dirty="0"/>
              <a:t>Format:</a:t>
            </a:r>
          </a:p>
          <a:p>
            <a:pPr lvl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class &lt;</a:t>
            </a:r>
            <a:r>
              <a:rPr lang="en-US" altLang="en-US" sz="1800" i="1" dirty="0">
                <a:latin typeface="Consolas" panose="020B0609020204030204" pitchFamily="49" charset="0"/>
              </a:rPr>
              <a:t>Name of the class</a:t>
            </a:r>
            <a:r>
              <a:rPr lang="en-US" altLang="en-US" sz="1800" dirty="0">
                <a:latin typeface="Consolas" panose="020B0609020204030204" pitchFamily="49" charset="0"/>
              </a:rPr>
              <a:t>&gt;:</a:t>
            </a:r>
          </a:p>
          <a:p>
            <a:pPr lvl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 </a:t>
            </a:r>
            <a:r>
              <a:rPr lang="en-US" altLang="en-US" sz="1800" i="1" dirty="0">
                <a:latin typeface="Consolas" panose="020B0609020204030204" pitchFamily="49" charset="0"/>
              </a:rPr>
              <a:t>name of first field</a:t>
            </a:r>
            <a:r>
              <a:rPr lang="en-US" altLang="en-US" sz="1800" dirty="0">
                <a:latin typeface="Consolas" panose="020B0609020204030204" pitchFamily="49" charset="0"/>
              </a:rPr>
              <a:t> = &lt;</a:t>
            </a:r>
            <a:r>
              <a:rPr lang="en-US" altLang="en-US" sz="1800" i="1" dirty="0">
                <a:latin typeface="Consolas" panose="020B0609020204030204" pitchFamily="49" charset="0"/>
              </a:rPr>
              <a:t>default value</a:t>
            </a:r>
            <a:r>
              <a:rPr lang="en-US" altLang="en-US" sz="1800" dirty="0">
                <a:latin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 </a:t>
            </a:r>
            <a:r>
              <a:rPr lang="en-US" altLang="en-US" sz="1800" i="1" dirty="0">
                <a:latin typeface="Consolas" panose="020B0609020204030204" pitchFamily="49" charset="0"/>
              </a:rPr>
              <a:t>name of second field</a:t>
            </a:r>
            <a:r>
              <a:rPr lang="en-US" altLang="en-US" sz="1800" dirty="0">
                <a:latin typeface="Consolas" panose="020B0609020204030204" pitchFamily="49" charset="0"/>
              </a:rPr>
              <a:t> = &lt;</a:t>
            </a:r>
            <a:r>
              <a:rPr lang="en-US" altLang="en-US" sz="1800" i="1" dirty="0">
                <a:latin typeface="Consolas" panose="020B0609020204030204" pitchFamily="49" charset="0"/>
              </a:rPr>
              <a:t>default value</a:t>
            </a:r>
            <a:r>
              <a:rPr lang="en-US" altLang="en-US" sz="1800" dirty="0">
                <a:latin typeface="Consolas" panose="020B0609020204030204" pitchFamily="49" charset="0"/>
              </a:rPr>
              <a:t>&gt;</a:t>
            </a:r>
            <a:endParaRPr lang="en-US" altLang="en-US" dirty="0"/>
          </a:p>
          <a:p>
            <a:r>
              <a:rPr lang="en-US" altLang="en-US" sz="2400" b="1" dirty="0"/>
              <a:t>Example:</a:t>
            </a:r>
          </a:p>
          <a:p>
            <a:pPr lvl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class Client:</a:t>
            </a:r>
          </a:p>
          <a:p>
            <a:pPr lvl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name = "default"</a:t>
            </a:r>
          </a:p>
          <a:p>
            <a:pPr lvl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phone = "(123)456-7890"</a:t>
            </a:r>
          </a:p>
          <a:p>
            <a:pPr lvl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email = "foo@bar.com"</a:t>
            </a:r>
          </a:p>
          <a:p>
            <a:pPr lvl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purchases = 0</a:t>
            </a:r>
          </a:p>
          <a:p>
            <a:endParaRPr lang="en-US" altLang="en-US" sz="1800" b="1" dirty="0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71A04A63-DB32-0468-87A4-A56A7987CBC5}"/>
              </a:ext>
            </a:extLst>
          </p:cNvPr>
          <p:cNvGrpSpPr>
            <a:grpSpLocks/>
          </p:cNvGrpSpPr>
          <p:nvPr/>
        </p:nvGrpSpPr>
        <p:grpSpPr bwMode="auto">
          <a:xfrm>
            <a:off x="4411663" y="3103563"/>
            <a:ext cx="4102100" cy="1574800"/>
            <a:chOff x="2120" y="1976"/>
            <a:chExt cx="2584" cy="992"/>
          </a:xfrm>
        </p:grpSpPr>
        <p:sp>
          <p:nvSpPr>
            <p:cNvPr id="19465" name="AutoShape 5">
              <a:extLst>
                <a:ext uri="{FF2B5EF4-FFF2-40B4-BE49-F238E27FC236}">
                  <a16:creationId xmlns:a16="http://schemas.microsoft.com/office/drawing/2014/main" id="{137B4880-B64B-51EF-3254-15838EE70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" y="1976"/>
              <a:ext cx="432" cy="992"/>
            </a:xfrm>
            <a:prstGeom prst="rightBrace">
              <a:avLst>
                <a:gd name="adj1" fmla="val 19136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9466" name="Text Box 6">
              <a:extLst>
                <a:ext uri="{FF2B5EF4-FFF2-40B4-BE49-F238E27FC236}">
                  <a16:creationId xmlns:a16="http://schemas.microsoft.com/office/drawing/2014/main" id="{776D3C07-B4C1-24A6-7DB7-7DE58BF99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112"/>
              <a:ext cx="2160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CC3300"/>
                  </a:solidFill>
                  <a:latin typeface="Arial" panose="020B0604020202020204" pitchFamily="34" charset="0"/>
                </a:rPr>
                <a:t>Describes what information that would be tracked by a “Client” but doesn’t actually create a client variable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9550E76-9B0D-0CED-4B26-5E70D89F74D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990600"/>
            <a:ext cx="6921500" cy="2171700"/>
            <a:chOff x="1752600" y="1409700"/>
            <a:chExt cx="6921500" cy="2019300"/>
          </a:xfrm>
        </p:grpSpPr>
        <p:sp>
          <p:nvSpPr>
            <p:cNvPr id="19462" name="Line 8">
              <a:extLst>
                <a:ext uri="{FF2B5EF4-FFF2-40B4-BE49-F238E27FC236}">
                  <a16:creationId xmlns:a16="http://schemas.microsoft.com/office/drawing/2014/main" id="{0498FFFF-3E34-4483-BA7D-FE4387DA5B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6900" y="1663700"/>
              <a:ext cx="3403600" cy="5461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Line 9">
              <a:extLst>
                <a:ext uri="{FF2B5EF4-FFF2-40B4-BE49-F238E27FC236}">
                  <a16:creationId xmlns:a16="http://schemas.microsoft.com/office/drawing/2014/main" id="{08BDB11F-9BA9-FFA2-F8BC-EBE23C123F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2600" y="1676400"/>
              <a:ext cx="3492500" cy="1752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Text Box 12">
              <a:extLst>
                <a:ext uri="{FF2B5EF4-FFF2-40B4-BE49-F238E27FC236}">
                  <a16:creationId xmlns:a16="http://schemas.microsoft.com/office/drawing/2014/main" id="{1891435E-451F-747E-B9B8-AF69724CF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100" y="1409700"/>
              <a:ext cx="34290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CC3300"/>
                  </a:solidFill>
                  <a:latin typeface="Arial" panose="020B0604020202020204" pitchFamily="34" charset="0"/>
                </a:rPr>
                <a:t>Note the convention: The first letter is capitalized.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17724D3-9983-E158-64BF-5FBEFEA203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200"/>
              <a:t>Creating An Instance Of A Class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ED312C4-A6F6-85EA-4165-ED568B7557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400" dirty="0"/>
              <a:t>Creating an actual instance (instance = object) is referred to as</a:t>
            </a:r>
          </a:p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                     </a:t>
            </a:r>
          </a:p>
          <a:p>
            <a:r>
              <a:rPr lang="en-US" altLang="en-US" sz="2400" b="1" dirty="0"/>
              <a:t>Format: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&lt;</a:t>
            </a:r>
            <a:r>
              <a:rPr lang="en-US" altLang="en-US" sz="1800" i="1" dirty="0">
                <a:latin typeface="Consolas" panose="020B0609020204030204" pitchFamily="49" charset="0"/>
              </a:rPr>
              <a:t>reference name</a:t>
            </a:r>
            <a:r>
              <a:rPr lang="en-US" altLang="en-US" sz="1800" dirty="0">
                <a:latin typeface="Consolas" panose="020B0609020204030204" pitchFamily="49" charset="0"/>
              </a:rPr>
              <a:t>&gt; = &lt;</a:t>
            </a:r>
            <a:r>
              <a:rPr lang="en-US" altLang="en-US" sz="1800" i="1" dirty="0">
                <a:latin typeface="Consolas" panose="020B0609020204030204" pitchFamily="49" charset="0"/>
              </a:rPr>
              <a:t>name of class</a:t>
            </a:r>
            <a:r>
              <a:rPr lang="en-US" altLang="en-US" sz="1800" dirty="0">
                <a:latin typeface="Consolas" panose="020B0609020204030204" pitchFamily="49" charset="0"/>
              </a:rPr>
              <a:t>&gt;()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Example: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 err="1">
                <a:latin typeface="Consolas" panose="020B0609020204030204" pitchFamily="49" charset="0"/>
              </a:rPr>
              <a:t>firstClient</a:t>
            </a:r>
            <a:r>
              <a:rPr lang="en-US" altLang="en-US" sz="1800" dirty="0">
                <a:latin typeface="Consolas" panose="020B0609020204030204" pitchFamily="49" charset="0"/>
              </a:rPr>
              <a:t> = Client()</a:t>
            </a:r>
          </a:p>
          <a:p>
            <a:endParaRPr lang="en-US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29C298-3465-1B86-1E95-50BBC363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81200"/>
            <a:ext cx="1841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i="1">
                <a:latin typeface="Times New Roman" panose="02020603050405020304" pitchFamily="18" charset="0"/>
              </a:rPr>
              <a:t>instantiation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E75F71B-EDE6-9E39-3BE1-A5040FF17E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200"/>
              <a:t>Defining A Class Vs. Creating An Instance Of That Class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1EA3084-D5AD-5F7C-38E9-D718FD45B49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7838" y="1398588"/>
            <a:ext cx="4008437" cy="5368925"/>
          </a:xfrm>
        </p:spPr>
        <p:txBody>
          <a:bodyPr/>
          <a:lstStyle/>
          <a:p>
            <a:r>
              <a:rPr lang="en-US" altLang="en-US" sz="2400"/>
              <a:t>Defining a class</a:t>
            </a:r>
          </a:p>
          <a:p>
            <a:pPr lvl="1">
              <a:spcAft>
                <a:spcPts val="600"/>
              </a:spcAft>
            </a:pPr>
            <a:r>
              <a:rPr lang="en-US" altLang="en-US" sz="2000"/>
              <a:t>A template that describes that class: how many fields, what type of information will be stored by each field, what default information will be stored in a field.</a:t>
            </a:r>
          </a:p>
          <a:p>
            <a:endParaRPr lang="en-US" altLang="en-US" sz="2000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2DCD2C2-DF89-03CE-E0A2-B71F8254FAB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398588"/>
            <a:ext cx="4008438" cy="5368925"/>
          </a:xfrm>
        </p:spPr>
        <p:txBody>
          <a:bodyPr/>
          <a:lstStyle/>
          <a:p>
            <a:r>
              <a:rPr lang="en-US" altLang="en-US" sz="2400"/>
              <a:t>Creating an object</a:t>
            </a:r>
          </a:p>
          <a:p>
            <a:pPr lvl="1">
              <a:spcAft>
                <a:spcPts val="600"/>
              </a:spcAft>
            </a:pPr>
            <a:r>
              <a:rPr lang="en-US" altLang="en-US" sz="2000"/>
              <a:t>Instances of that class (during instantiation) which can take on different forms.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B9D54F-45B3-1827-395B-C2335F97E37E}"/>
              </a:ext>
            </a:extLst>
          </p:cNvPr>
          <p:cNvGrpSpPr>
            <a:grpSpLocks/>
          </p:cNvGrpSpPr>
          <p:nvPr/>
        </p:nvGrpSpPr>
        <p:grpSpPr bwMode="auto">
          <a:xfrm>
            <a:off x="3055938" y="2925763"/>
            <a:ext cx="4097337" cy="3632200"/>
            <a:chOff x="3055938" y="2926337"/>
            <a:chExt cx="4098016" cy="3631626"/>
          </a:xfrm>
        </p:grpSpPr>
        <p:cxnSp>
          <p:nvCxnSpPr>
            <p:cNvPr id="23561" name="AutoShape 9">
              <a:extLst>
                <a:ext uri="{FF2B5EF4-FFF2-40B4-BE49-F238E27FC236}">
                  <a16:creationId xmlns:a16="http://schemas.microsoft.com/office/drawing/2014/main" id="{332C8261-A2D0-D51B-6D36-B6B669659E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055938" y="3796122"/>
              <a:ext cx="2057334" cy="6537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2" name="AutoShape 10">
              <a:extLst>
                <a:ext uri="{FF2B5EF4-FFF2-40B4-BE49-F238E27FC236}">
                  <a16:creationId xmlns:a16="http://schemas.microsoft.com/office/drawing/2014/main" id="{16073A5A-92C8-2D82-96F6-0481C6DA7E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55938" y="4449887"/>
              <a:ext cx="2133532" cy="11028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3563" name="Picture 5" descr="C:\Users\tamj\AppData\Local\Microsoft\Windows\Temporary Internet Files\Content.IE5\2O9FXVIN\MP900305796[1].jpg">
              <a:extLst>
                <a:ext uri="{FF2B5EF4-FFF2-40B4-BE49-F238E27FC236}">
                  <a16:creationId xmlns:a16="http://schemas.microsoft.com/office/drawing/2014/main" id="{A4DD2ACD-5A61-E831-A53A-ADC03A28E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3272" y="5034626"/>
              <a:ext cx="1391875" cy="1523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4" name="Picture 11" descr="C:\Users\tamj\AppData\Local\Microsoft\Windows\Temporary Internet Files\Content.IE5\LZWJTDG0\MP900387598[1].jpg">
              <a:extLst>
                <a:ext uri="{FF2B5EF4-FFF2-40B4-BE49-F238E27FC236}">
                  <a16:creationId xmlns:a16="http://schemas.microsoft.com/office/drawing/2014/main" id="{30E0C545-9B04-CD12-5F50-3F700A2F46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45" t="7732" r="8751" b="7208"/>
            <a:stretch>
              <a:fillRect/>
            </a:stretch>
          </p:blipFill>
          <p:spPr bwMode="auto">
            <a:xfrm>
              <a:off x="5113272" y="2926337"/>
              <a:ext cx="2040682" cy="1509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CBD4F9B-EDB7-D6BA-1094-57F6066162DB}"/>
              </a:ext>
            </a:extLst>
          </p:cNvPr>
          <p:cNvGrpSpPr>
            <a:grpSpLocks/>
          </p:cNvGrpSpPr>
          <p:nvPr/>
        </p:nvGrpSpPr>
        <p:grpSpPr bwMode="auto">
          <a:xfrm>
            <a:off x="1150938" y="3878263"/>
            <a:ext cx="2133600" cy="1350962"/>
            <a:chOff x="1150938" y="3878263"/>
            <a:chExt cx="2133600" cy="1351640"/>
          </a:xfrm>
        </p:grpSpPr>
        <p:pic>
          <p:nvPicPr>
            <p:cNvPr id="23559" name="Picture 4" descr="blueprint">
              <a:extLst>
                <a:ext uri="{FF2B5EF4-FFF2-40B4-BE49-F238E27FC236}">
                  <a16:creationId xmlns:a16="http://schemas.microsoft.com/office/drawing/2014/main" id="{549288E8-D985-9BD7-4ED0-9A6DBB9E2F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938" y="3878263"/>
              <a:ext cx="1905000" cy="1116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0" name="TextBox 3">
              <a:extLst>
                <a:ext uri="{FF2B5EF4-FFF2-40B4-BE49-F238E27FC236}">
                  <a16:creationId xmlns:a16="http://schemas.microsoft.com/office/drawing/2014/main" id="{3F549793-0FD8-F9A1-00A3-8ED3F98B6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938" y="5001303"/>
              <a:ext cx="21336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/>
                <a:t>Image copyright unknown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/>
      <p:bldP spid="819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9D95A91-B5C7-7FB6-E453-A21B528F79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200"/>
              <a:t>Accessing And Changing The Attributes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FC2B238-1019-9ADC-E91A-992ACD23E7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/>
              <a:t>class Dog: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/>
              <a:t>    def __init__(self, name, age):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/>
              <a:t>        self.name = name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/>
              <a:t>        self.age = age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2000" b="1"/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/>
              <a:t>dog1 = Dog("Fido", 3)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/>
              <a:t>print(dog1.name) # Output: "Fido"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/>
              <a:t>print(dog1.age) # Output: 3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2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63644B1-ABA5-2AA4-9AEB-5BE9C39D46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200"/>
              <a:t>Classes Have </a:t>
            </a:r>
            <a:r>
              <a:rPr lang="en-US" altLang="en-US" sz="3200" b="1">
                <a:solidFill>
                  <a:srgbClr val="FF0000"/>
                </a:solidFill>
              </a:rPr>
              <a:t>Attributes</a:t>
            </a:r>
            <a:br>
              <a:rPr lang="en-US" altLang="en-US" sz="3200"/>
            </a:br>
            <a:endParaRPr lang="en-US" altLang="en-US" sz="3200"/>
          </a:p>
        </p:txBody>
      </p:sp>
      <p:pic>
        <p:nvPicPr>
          <p:cNvPr id="59396" name="Picture 4" descr="Hi">
            <a:extLst>
              <a:ext uri="{FF2B5EF4-FFF2-40B4-BE49-F238E27FC236}">
                <a16:creationId xmlns:a16="http://schemas.microsoft.com/office/drawing/2014/main" id="{AF0780C6-4FF7-A674-C192-1570B3BD9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4064000"/>
            <a:ext cx="3725863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5">
            <a:extLst>
              <a:ext uri="{FF2B5EF4-FFF2-40B4-BE49-F238E27FC236}">
                <a16:creationId xmlns:a16="http://schemas.microsoft.com/office/drawing/2014/main" id="{1BE2CBF0-22E3-3C82-48E0-946FBD808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1549400"/>
            <a:ext cx="1930400" cy="15113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702030302020204" pitchFamily="66" charset="0"/>
              </a:rPr>
              <a:t>ATTRIBUTES</a:t>
            </a:r>
          </a:p>
          <a:p>
            <a:pPr eaLnBrk="1" hangingPunct="1"/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Name: </a:t>
            </a:r>
          </a:p>
          <a:p>
            <a:pPr eaLnBrk="1" hangingPunct="1"/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Phone: </a:t>
            </a:r>
          </a:p>
          <a:p>
            <a:pPr eaLnBrk="1" hangingPunct="1"/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Email: </a:t>
            </a:r>
          </a:p>
          <a:p>
            <a:pPr eaLnBrk="1" hangingPunct="1"/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Purchases</a:t>
            </a:r>
            <a:r>
              <a:rPr lang="en-US" altLang="en-US" sz="1600">
                <a:latin typeface="Comic Sans MS" panose="030F0702030302020204" pitchFamily="66" charset="0"/>
              </a:rPr>
              <a:t>:</a:t>
            </a:r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FAAA735E-25F6-590E-CFC5-EF17D4A94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0" y="1714500"/>
            <a:ext cx="1930400" cy="15113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702030302020204" pitchFamily="66" charset="0"/>
              </a:rPr>
              <a:t>BEHAVIORS</a:t>
            </a:r>
          </a:p>
          <a:p>
            <a:pPr eaLnBrk="1" hangingPunct="1"/>
            <a:r>
              <a:rPr lang="en-US" altLang="en-US" sz="1600" b="1">
                <a:solidFill>
                  <a:srgbClr val="FFC000"/>
                </a:solidFill>
                <a:latin typeface="Comic Sans MS" panose="030F0702030302020204" pitchFamily="66" charset="0"/>
              </a:rPr>
              <a:t>Open account</a:t>
            </a:r>
          </a:p>
          <a:p>
            <a:pPr eaLnBrk="1" hangingPunct="1"/>
            <a:r>
              <a:rPr lang="en-US" altLang="en-US" sz="1600" b="1">
                <a:solidFill>
                  <a:srgbClr val="FFC000"/>
                </a:solidFill>
                <a:latin typeface="Comic Sans MS" panose="030F0702030302020204" pitchFamily="66" charset="0"/>
              </a:rPr>
              <a:t>Buy investments</a:t>
            </a:r>
          </a:p>
          <a:p>
            <a:pPr eaLnBrk="1" hangingPunct="1"/>
            <a:r>
              <a:rPr lang="en-US" altLang="en-US" sz="1600" b="1">
                <a:solidFill>
                  <a:srgbClr val="FFC000"/>
                </a:solidFill>
                <a:latin typeface="Comic Sans MS" panose="030F0702030302020204" pitchFamily="66" charset="0"/>
              </a:rPr>
              <a:t>Sell investments</a:t>
            </a:r>
          </a:p>
          <a:p>
            <a:pPr eaLnBrk="1" hangingPunct="1"/>
            <a:r>
              <a:rPr lang="en-US" altLang="en-US" sz="1600" b="1">
                <a:solidFill>
                  <a:srgbClr val="FFC000"/>
                </a:solidFill>
                <a:latin typeface="Comic Sans MS" panose="030F0702030302020204" pitchFamily="66" charset="0"/>
              </a:rPr>
              <a:t>Close account </a:t>
            </a:r>
          </a:p>
          <a:p>
            <a:pPr eaLnBrk="1" hangingPunct="1"/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9398" name="Line 6">
            <a:extLst>
              <a:ext uri="{FF2B5EF4-FFF2-40B4-BE49-F238E27FC236}">
                <a16:creationId xmlns:a16="http://schemas.microsoft.com/office/drawing/2014/main" id="{0752E11D-AA70-772F-DE54-5DB83510EF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5600" y="3098800"/>
            <a:ext cx="2171700" cy="1219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0" name="Line 8">
            <a:extLst>
              <a:ext uri="{FF2B5EF4-FFF2-40B4-BE49-F238E27FC236}">
                <a16:creationId xmlns:a16="http://schemas.microsoft.com/office/drawing/2014/main" id="{DF8E9414-1D33-6BD7-D6E8-0199E9F786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2300" y="3225800"/>
            <a:ext cx="3378200" cy="10795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BB9DB-5A99-F1B8-E2D9-156BB401C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838200"/>
            <a:ext cx="3429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/>
              <a:t>But Also </a:t>
            </a:r>
            <a:r>
              <a:rPr lang="en-US" altLang="en-US" sz="3200" b="1">
                <a:solidFill>
                  <a:srgbClr val="FFC000"/>
                </a:solidFill>
              </a:rPr>
              <a:t>Behaviors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animBg="1"/>
      <p:bldP spid="59399" grpId="0" animBg="1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28345</TotalTime>
  <Words>2441</Words>
  <Application>Microsoft Office PowerPoint</Application>
  <PresentationFormat>On-screen Show (4:3)</PresentationFormat>
  <Paragraphs>337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Comic Sans MS</vt:lpstr>
      <vt:lpstr>Consolas</vt:lpstr>
      <vt:lpstr>Georgia</vt:lpstr>
      <vt:lpstr>Söhne Mono</vt:lpstr>
      <vt:lpstr>Times New Roman</vt:lpstr>
      <vt:lpstr>Office Theme</vt:lpstr>
      <vt:lpstr>Week- 10</vt:lpstr>
      <vt:lpstr>PowerPoint Presentation</vt:lpstr>
      <vt:lpstr>PowerPoint Presentation</vt:lpstr>
      <vt:lpstr>PowerPoint Presentation</vt:lpstr>
      <vt:lpstr>Defining A Class</vt:lpstr>
      <vt:lpstr>Creating An Instance Of A Class</vt:lpstr>
      <vt:lpstr>Defining A Class Vs. Creating An Instance Of That Class</vt:lpstr>
      <vt:lpstr>Accessing And Changing The Attributes</vt:lpstr>
      <vt:lpstr>Classes Have Attributes </vt:lpstr>
      <vt:lpstr>Class Methods (“Behaviors”)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James Tam</dc:creator>
  <cp:keywords>classes;objects;object-oriented programming;object-oriented programming;object-oriented design</cp:keywords>
  <cp:lastModifiedBy>Sujan Aryal</cp:lastModifiedBy>
  <cp:revision>724</cp:revision>
  <dcterms:created xsi:type="dcterms:W3CDTF">2013-08-26T22:54:00Z</dcterms:created>
  <dcterms:modified xsi:type="dcterms:W3CDTF">2023-01-22T12:49:34Z</dcterms:modified>
</cp:coreProperties>
</file>