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1CDD-6391-0D45-61A8-62A36FC1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6D617-1786-0712-4706-3E7747AD0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80C9-8C97-2B4F-DFA6-C29FAC51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335A6-96C6-2DA5-1DED-A3176B8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D74F8-6666-FA25-3C12-BA899351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3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D136-5BEB-CCDA-6B15-60F1675A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C6B01-8BB4-062F-53D7-BAEE10440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0C67-030B-9ED9-A7D7-950DC1B5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C8E5-232F-9294-E87D-6BEF3735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FD90-F433-1020-E247-50A6319B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6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10117-20CB-8D93-961B-FFEF95165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DF31-4F2A-4DAA-56F3-6BC2A610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34B4-12F1-9E40-95B1-A7E214DA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9867A-4032-E259-3162-AE25C496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A0857-8DBE-BA51-5F7C-F4F9D3E1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28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77BF-3141-AF16-7E24-28164A07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96C1C-80DD-2261-4D22-AEA1E635F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5CFCB-1DEC-E671-906D-418427F6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06552-F7B6-A358-14AC-689922D8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855DD-F568-2D73-C377-77F7E6DA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2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1F98-2DB0-4E2A-24E5-F9EF37C3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B8B99-56B2-7E38-635F-8A8F22FE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A33C-6FE9-3401-20C6-40F246A7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C6D1-1AB6-A94F-F92C-3DB28224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B6F0-140B-8F67-3A96-C7415825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12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0FF9-7B0A-A3E2-7DC1-B77F153D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D80A-FF84-1454-C3D2-EAA1EA7B6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8ACFA-E85A-A96A-5B37-5F6373ACD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09C3C-D3A1-7A1F-4ADB-66385AAE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C6802-74EF-FABA-1E80-600674F4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0D2B0-5558-70E2-412B-ABD0EA0E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74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F782-7429-193D-B46F-B590ED95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EC90-CBEF-0180-DDC3-02677B886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29478-4A5E-153B-79EA-E6B5C3F6A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D2F3D-B5D0-B817-5354-C93D59D85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56C42-00A7-2D9B-8751-BF9F90EED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B93A4-BB3B-F350-6AF3-387DF827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52C9A-FD2A-F406-AA73-F1DDBD27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3CD2-FF49-A79C-9B4D-DB4F384B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2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B279-4F24-685B-6EED-69EF6AA8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C9C62-B128-7E36-1DE8-E34320F6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F525C-F55C-A71F-678F-8AB56B4A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09B7B-C6FE-CA32-DD6D-5EA70BDD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298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49980-CDC5-1A68-B47A-9D9EB842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22BA4F-09D6-0036-BCA0-E9D8BD80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82EEA-3BCE-2069-0FED-C9630EF6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903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5E17-74EA-C705-BAA3-A95040B3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7E58-9487-4DD9-45D1-1310E4DD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1CCF-179E-46EA-EC74-49F046077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EC493-9F09-2E82-9D7C-DC23E27A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25E9-9304-D57B-FCD6-F2DB7156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044-F330-A725-FCAD-6A01C26D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43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57BA-2319-FC0F-FDDF-12B2B06A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160F9-33E3-4FB0-1706-B0E811A4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C1788-3403-A409-00C3-FA3311CC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2D0D4-4F08-7C49-B166-2C714CF8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03C3-DC79-7E66-94FB-B5108331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8462F-C7D5-7C75-79D4-8BC0DE0B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57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465AB-15A4-527F-072B-0D61D31C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EDF0-EC06-17E0-E559-5FAA729A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1BE7-877F-DDC9-0357-31C5EEB5B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EC2CB-9EA4-4006-A089-0F49F6AC4DCB}" type="datetimeFigureOut">
              <a:rPr lang="en-SG" smtClean="0"/>
              <a:t>26/10/2025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DDC6-D7A2-91B6-CF2A-B8C97C603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1019A-83BF-CF48-4F99-120FEBC06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2DEC5-2B79-4130-9C9B-44F2F32301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6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16DC-EB9B-7449-D1DA-360B03611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DA903-19DF-1852-7869-57135BD17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451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EE89594-C045-8AF4-F4C7-7A5582AAD226}"/>
              </a:ext>
            </a:extLst>
          </p:cNvPr>
          <p:cNvGrpSpPr/>
          <p:nvPr/>
        </p:nvGrpSpPr>
        <p:grpSpPr>
          <a:xfrm>
            <a:off x="586849" y="550562"/>
            <a:ext cx="10460975" cy="5756875"/>
            <a:chOff x="-217823" y="635991"/>
            <a:chExt cx="10460975" cy="575687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47D9A59-BEAE-193F-BB83-A149BEDE4569}"/>
                </a:ext>
              </a:extLst>
            </p:cNvPr>
            <p:cNvSpPr/>
            <p:nvPr/>
          </p:nvSpPr>
          <p:spPr>
            <a:xfrm>
              <a:off x="54864" y="2332166"/>
              <a:ext cx="1669996" cy="23593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D12B58-4FF6-97D6-FABB-C2899038CD4F}"/>
                </a:ext>
              </a:extLst>
            </p:cNvPr>
            <p:cNvSpPr txBox="1"/>
            <p:nvPr/>
          </p:nvSpPr>
          <p:spPr>
            <a:xfrm>
              <a:off x="-37038" y="3907018"/>
              <a:ext cx="19418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Field description</a:t>
              </a:r>
            </a:p>
            <a:p>
              <a:pPr algn="ctr"/>
              <a:r>
                <a:rPr lang="en-SG" sz="1000" i="1" dirty="0"/>
                <a:t>Data type</a:t>
              </a:r>
            </a:p>
            <a:p>
              <a:pPr algn="ctr"/>
              <a:r>
                <a:rPr lang="en-SG" sz="1000" i="1" dirty="0"/>
                <a:t>Matching method</a:t>
              </a:r>
            </a:p>
          </p:txBody>
        </p:sp>
        <p:pic>
          <p:nvPicPr>
            <p:cNvPr id="16" name="Graphic 15" descr="User outline">
              <a:extLst>
                <a:ext uri="{FF2B5EF4-FFF2-40B4-BE49-F238E27FC236}">
                  <a16:creationId xmlns:a16="http://schemas.microsoft.com/office/drawing/2014/main" id="{1304DE48-CB4B-4032-3706-E2A44C0C8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7864" y="635991"/>
              <a:ext cx="914400" cy="9144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27C4C80-511C-3A4C-53F3-83C822AC75A1}"/>
                </a:ext>
              </a:extLst>
            </p:cNvPr>
            <p:cNvGrpSpPr/>
            <p:nvPr/>
          </p:nvGrpSpPr>
          <p:grpSpPr>
            <a:xfrm>
              <a:off x="152092" y="1570535"/>
              <a:ext cx="1463040" cy="649224"/>
              <a:chOff x="1069848" y="5138928"/>
              <a:chExt cx="1463040" cy="649224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005F9C7B-3F18-3E6F-0E8E-452FCB200CEC}"/>
                  </a:ext>
                </a:extLst>
              </p:cNvPr>
              <p:cNvSpPr/>
              <p:nvPr/>
            </p:nvSpPr>
            <p:spPr>
              <a:xfrm>
                <a:off x="1069848" y="5138928"/>
                <a:ext cx="1463040" cy="649224"/>
              </a:xfrm>
              <a:prstGeom prst="downArrow">
                <a:avLst>
                  <a:gd name="adj1" fmla="val 75000"/>
                  <a:gd name="adj2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EDB2B9-505D-DA76-D465-0541F06D9A8A}"/>
                  </a:ext>
                </a:extLst>
              </p:cNvPr>
              <p:cNvSpPr txBox="1"/>
              <p:nvPr/>
            </p:nvSpPr>
            <p:spPr>
              <a:xfrm>
                <a:off x="1200128" y="5198847"/>
                <a:ext cx="1232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i="1" dirty="0"/>
                  <a:t>Use case team to provide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51509D-DF2B-DC24-DB56-4DBE44DF439A}"/>
                </a:ext>
              </a:extLst>
            </p:cNvPr>
            <p:cNvGrpSpPr/>
            <p:nvPr/>
          </p:nvGrpSpPr>
          <p:grpSpPr>
            <a:xfrm>
              <a:off x="-217823" y="2348126"/>
              <a:ext cx="2303453" cy="1157999"/>
              <a:chOff x="398181" y="4880676"/>
              <a:chExt cx="2303453" cy="115799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AF3B4F-F5E6-EC98-F441-015622C90905}"/>
                  </a:ext>
                </a:extLst>
              </p:cNvPr>
              <p:cNvSpPr txBox="1"/>
              <p:nvPr/>
            </p:nvSpPr>
            <p:spPr>
              <a:xfrm>
                <a:off x="758952" y="5165570"/>
                <a:ext cx="1581912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/>
                  <a:t>MIIT Template</a:t>
                </a:r>
              </a:p>
              <a:p>
                <a:pPr algn="ctr"/>
                <a:r>
                  <a:rPr lang="en-SG" sz="1000" i="1" dirty="0"/>
                  <a:t>Evaluation samples</a:t>
                </a:r>
              </a:p>
              <a:p>
                <a:pPr algn="ctr"/>
                <a:r>
                  <a:rPr lang="en-SG" sz="1000" i="1" dirty="0"/>
                  <a:t>Category (Scenario)</a:t>
                </a:r>
              </a:p>
            </p:txBody>
          </p:sp>
          <p:pic>
            <p:nvPicPr>
              <p:cNvPr id="20" name="Graphic 19" descr="Paper outline">
                <a:extLst>
                  <a:ext uri="{FF2B5EF4-FFF2-40B4-BE49-F238E27FC236}">
                    <a16:creationId xmlns:a16="http://schemas.microsoft.com/office/drawing/2014/main" id="{E3F4D1D2-C4F4-C5CB-C359-4CAF15FD6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8181" y="4880676"/>
                <a:ext cx="2303453" cy="1157999"/>
              </a:xfrm>
              <a:prstGeom prst="rect">
                <a:avLst/>
              </a:prstGeom>
            </p:spPr>
          </p:pic>
        </p:grpSp>
        <p:pic>
          <p:nvPicPr>
            <p:cNvPr id="24" name="Graphic 23" descr="Paper outline">
              <a:extLst>
                <a:ext uri="{FF2B5EF4-FFF2-40B4-BE49-F238E27FC236}">
                  <a16:creationId xmlns:a16="http://schemas.microsoft.com/office/drawing/2014/main" id="{BAFB1526-45A2-C5E8-9EBC-4C18B33D9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217823" y="3533467"/>
              <a:ext cx="2303453" cy="1157999"/>
            </a:xfrm>
            <a:prstGeom prst="rect">
              <a:avLst/>
            </a:prstGeom>
          </p:spPr>
        </p:pic>
        <p:sp>
          <p:nvSpPr>
            <p:cNvPr id="29" name="Arrow: Down 28">
              <a:extLst>
                <a:ext uri="{FF2B5EF4-FFF2-40B4-BE49-F238E27FC236}">
                  <a16:creationId xmlns:a16="http://schemas.microsoft.com/office/drawing/2014/main" id="{59AB6FD2-7E81-21C8-B609-FCD94E280C90}"/>
                </a:ext>
              </a:extLst>
            </p:cNvPr>
            <p:cNvSpPr/>
            <p:nvPr/>
          </p:nvSpPr>
          <p:spPr>
            <a:xfrm rot="16200000">
              <a:off x="1986186" y="2957773"/>
              <a:ext cx="865762" cy="1267330"/>
            </a:xfrm>
            <a:prstGeom prst="downArrow">
              <a:avLst>
                <a:gd name="adj1" fmla="val 43414"/>
                <a:gd name="adj2" fmla="val 356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82F938-007B-C8A7-37D4-5D0C8119055D}"/>
                </a:ext>
              </a:extLst>
            </p:cNvPr>
            <p:cNvSpPr txBox="1"/>
            <p:nvPr/>
          </p:nvSpPr>
          <p:spPr>
            <a:xfrm>
              <a:off x="1679610" y="3329621"/>
              <a:ext cx="1393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200" dirty="0"/>
                <a:t>Go into</a:t>
              </a:r>
            </a:p>
            <a:p>
              <a:pPr algn="ctr"/>
              <a:r>
                <a:rPr lang="en-SG" sz="1200" i="1" dirty="0"/>
                <a:t>quality_check.py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CE642BB-840B-4952-3367-90F764302259}"/>
                </a:ext>
              </a:extLst>
            </p:cNvPr>
            <p:cNvGrpSpPr/>
            <p:nvPr/>
          </p:nvGrpSpPr>
          <p:grpSpPr>
            <a:xfrm>
              <a:off x="3113275" y="2120509"/>
              <a:ext cx="2084832" cy="2825915"/>
              <a:chOff x="3363123" y="2178049"/>
              <a:chExt cx="2084832" cy="2825915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6D2D08E-2B17-3F41-5BA3-76BAEF40E56D}"/>
                  </a:ext>
                </a:extLst>
              </p:cNvPr>
              <p:cNvSpPr/>
              <p:nvPr/>
            </p:nvSpPr>
            <p:spPr>
              <a:xfrm>
                <a:off x="3392497" y="2178049"/>
                <a:ext cx="2038350" cy="282591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F78695-E187-DE30-678E-B704A154F2A8}"/>
                  </a:ext>
                </a:extLst>
              </p:cNvPr>
              <p:cNvSpPr txBox="1"/>
              <p:nvPr/>
            </p:nvSpPr>
            <p:spPr>
              <a:xfrm>
                <a:off x="3363123" y="2332809"/>
                <a:ext cx="2084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 err="1"/>
                  <a:t>AutoEval</a:t>
                </a:r>
                <a:r>
                  <a:rPr lang="en-SG" sz="1400" dirty="0"/>
                  <a:t> performs quality checks</a:t>
                </a:r>
                <a:endParaRPr lang="en-SG" sz="1400" i="1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A0395B6-BA2F-AAF9-B20F-F1981BE687D0}"/>
                  </a:ext>
                </a:extLst>
              </p:cNvPr>
              <p:cNvGrpSpPr/>
              <p:nvPr/>
            </p:nvGrpSpPr>
            <p:grpSpPr>
              <a:xfrm>
                <a:off x="3728720" y="2949904"/>
                <a:ext cx="1242896" cy="430887"/>
                <a:chOff x="3588675" y="2950134"/>
                <a:chExt cx="1242896" cy="43088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171A92A-7F6F-01F2-0DD9-AD7C77FC5249}"/>
                    </a:ext>
                  </a:extLst>
                </p:cNvPr>
                <p:cNvSpPr txBox="1"/>
                <p:nvPr/>
              </p:nvSpPr>
              <p:spPr>
                <a:xfrm>
                  <a:off x="3850115" y="2950134"/>
                  <a:ext cx="98145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dirty="0"/>
                    <a:t>Structural</a:t>
                  </a:r>
                </a:p>
                <a:p>
                  <a:pPr algn="ctr"/>
                  <a:r>
                    <a:rPr lang="en-SG" sz="1000" i="1" dirty="0"/>
                    <a:t>Columns</a:t>
                  </a:r>
                </a:p>
              </p:txBody>
            </p:sp>
            <p:pic>
              <p:nvPicPr>
                <p:cNvPr id="34" name="Graphic 33" descr="Badge Tick1 with solid fill">
                  <a:extLst>
                    <a:ext uri="{FF2B5EF4-FFF2-40B4-BE49-F238E27FC236}">
                      <a16:creationId xmlns:a16="http://schemas.microsoft.com/office/drawing/2014/main" id="{CAE4415B-E79E-46C4-E029-1F890C19C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88675" y="2975788"/>
                  <a:ext cx="335421" cy="335421"/>
                </a:xfrm>
                <a:prstGeom prst="rect">
                  <a:avLst/>
                </a:prstGeom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493CA46-A993-CB25-96BF-DDD15B32F455}"/>
                  </a:ext>
                </a:extLst>
              </p:cNvPr>
              <p:cNvGrpSpPr/>
              <p:nvPr/>
            </p:nvGrpSpPr>
            <p:grpSpPr>
              <a:xfrm>
                <a:off x="3614039" y="3577274"/>
                <a:ext cx="1651218" cy="584775"/>
                <a:chOff x="3493572" y="3577274"/>
                <a:chExt cx="1651218" cy="584775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6D88A0-F4C1-67CC-65C5-6223E125FD30}"/>
                    </a:ext>
                  </a:extLst>
                </p:cNvPr>
                <p:cNvSpPr txBox="1"/>
                <p:nvPr/>
              </p:nvSpPr>
              <p:spPr>
                <a:xfrm>
                  <a:off x="3562878" y="3577274"/>
                  <a:ext cx="15819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dirty="0"/>
                    <a:t>Sample</a:t>
                  </a:r>
                </a:p>
                <a:p>
                  <a:pPr algn="ctr"/>
                  <a:r>
                    <a:rPr lang="en-SG" sz="1000" i="1" dirty="0"/>
                    <a:t>Missing annotation</a:t>
                  </a:r>
                </a:p>
                <a:p>
                  <a:pPr algn="ctr"/>
                  <a:r>
                    <a:rPr lang="en-SG" sz="1000" i="1" dirty="0"/>
                    <a:t>Missing field names</a:t>
                  </a:r>
                </a:p>
              </p:txBody>
            </p:sp>
            <p:pic>
              <p:nvPicPr>
                <p:cNvPr id="35" name="Graphic 34" descr="Badge Tick1 with solid fill">
                  <a:extLst>
                    <a:ext uri="{FF2B5EF4-FFF2-40B4-BE49-F238E27FC236}">
                      <a16:creationId xmlns:a16="http://schemas.microsoft.com/office/drawing/2014/main" id="{595A2641-8C72-5555-AFD9-0D5076D0C0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93572" y="3778301"/>
                  <a:ext cx="335421" cy="335421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2D125E8-14EB-499D-8F38-501E030D1C01}"/>
                  </a:ext>
                </a:extLst>
              </p:cNvPr>
              <p:cNvGrpSpPr/>
              <p:nvPr/>
            </p:nvGrpSpPr>
            <p:grpSpPr>
              <a:xfrm>
                <a:off x="3682211" y="4358302"/>
                <a:ext cx="1583046" cy="584775"/>
                <a:chOff x="3514500" y="4354961"/>
                <a:chExt cx="1583046" cy="58477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7E34DFD-346F-0022-E16F-4C7D5640B3A6}"/>
                    </a:ext>
                  </a:extLst>
                </p:cNvPr>
                <p:cNvSpPr txBox="1"/>
                <p:nvPr/>
              </p:nvSpPr>
              <p:spPr>
                <a:xfrm>
                  <a:off x="3515634" y="4354961"/>
                  <a:ext cx="15819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200" dirty="0"/>
                    <a:t>Sample Size</a:t>
                  </a:r>
                </a:p>
                <a:p>
                  <a:pPr algn="ctr"/>
                  <a:r>
                    <a:rPr lang="en-SG" sz="1000" i="1" dirty="0"/>
                    <a:t>Per task category</a:t>
                  </a:r>
                </a:p>
                <a:p>
                  <a:pPr algn="ctr"/>
                  <a:r>
                    <a:rPr lang="en-SG" sz="1000" i="1" dirty="0"/>
                    <a:t>Per task</a:t>
                  </a:r>
                </a:p>
              </p:txBody>
            </p:sp>
            <p:pic>
              <p:nvPicPr>
                <p:cNvPr id="36" name="Graphic 35" descr="Badge Tick1 with solid fill">
                  <a:extLst>
                    <a:ext uri="{FF2B5EF4-FFF2-40B4-BE49-F238E27FC236}">
                      <a16:creationId xmlns:a16="http://schemas.microsoft.com/office/drawing/2014/main" id="{C6438E80-75EF-DC42-F126-EFD300C510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4500" y="4468719"/>
                  <a:ext cx="335421" cy="33542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5B0305E-6B50-2B63-233E-CD982B4EBF5F}"/>
                </a:ext>
              </a:extLst>
            </p:cNvPr>
            <p:cNvGrpSpPr/>
            <p:nvPr/>
          </p:nvGrpSpPr>
          <p:grpSpPr>
            <a:xfrm>
              <a:off x="5192229" y="3704727"/>
              <a:ext cx="964693" cy="1081549"/>
              <a:chOff x="5510557" y="1920457"/>
              <a:chExt cx="964693" cy="1081549"/>
            </a:xfrm>
          </p:grpSpPr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4B4C3853-5C83-AFB2-C957-69B7241AC2C5}"/>
                  </a:ext>
                </a:extLst>
              </p:cNvPr>
              <p:cNvSpPr/>
              <p:nvPr/>
            </p:nvSpPr>
            <p:spPr>
              <a:xfrm rot="16200000">
                <a:off x="5473027" y="2065086"/>
                <a:ext cx="1081549" cy="792291"/>
              </a:xfrm>
              <a:prstGeom prst="downArrow">
                <a:avLst>
                  <a:gd name="adj1" fmla="val 43414"/>
                  <a:gd name="adj2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77A3C2-67F2-FB83-1B91-858A5AA75137}"/>
                  </a:ext>
                </a:extLst>
              </p:cNvPr>
              <p:cNvSpPr txBox="1"/>
              <p:nvPr/>
            </p:nvSpPr>
            <p:spPr>
              <a:xfrm>
                <a:off x="5510557" y="2316569"/>
                <a:ext cx="9646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dirty="0"/>
                  <a:t>No error</a:t>
                </a:r>
                <a:endParaRPr lang="en-SG" sz="1200" i="1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A7A3789-3F45-8F9F-4265-E6451C5D22B8}"/>
                </a:ext>
              </a:extLst>
            </p:cNvPr>
            <p:cNvGrpSpPr/>
            <p:nvPr/>
          </p:nvGrpSpPr>
          <p:grpSpPr>
            <a:xfrm>
              <a:off x="8448586" y="3924613"/>
              <a:ext cx="1150968" cy="571621"/>
              <a:chOff x="8448586" y="3924613"/>
              <a:chExt cx="1150968" cy="57162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946E691A-4993-07C1-F224-44A7AF7A625F}"/>
                  </a:ext>
                </a:extLst>
              </p:cNvPr>
              <p:cNvSpPr/>
              <p:nvPr/>
            </p:nvSpPr>
            <p:spPr>
              <a:xfrm>
                <a:off x="8448586" y="3924613"/>
                <a:ext cx="1150968" cy="57162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D1BCC2-7D70-329B-BAE4-8EC044A9F7B0}"/>
                  </a:ext>
                </a:extLst>
              </p:cNvPr>
              <p:cNvSpPr txBox="1"/>
              <p:nvPr/>
            </p:nvSpPr>
            <p:spPr>
              <a:xfrm>
                <a:off x="8489436" y="3933269"/>
                <a:ext cx="10750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/>
                  <a:t>Evaluate each task</a:t>
                </a:r>
                <a:endParaRPr lang="en-SG" sz="1400" i="1" dirty="0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AD4A87C4-B024-5347-BEB4-D4B3EAB25A14}"/>
                </a:ext>
              </a:extLst>
            </p:cNvPr>
            <p:cNvGrpSpPr/>
            <p:nvPr/>
          </p:nvGrpSpPr>
          <p:grpSpPr>
            <a:xfrm>
              <a:off x="8305804" y="5586349"/>
              <a:ext cx="1587852" cy="571621"/>
              <a:chOff x="8305804" y="5586349"/>
              <a:chExt cx="1587852" cy="571621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9BDD51B1-19F4-3EBD-FDCC-7B543E57CC5B}"/>
                  </a:ext>
                </a:extLst>
              </p:cNvPr>
              <p:cNvSpPr/>
              <p:nvPr/>
            </p:nvSpPr>
            <p:spPr>
              <a:xfrm>
                <a:off x="8305804" y="5586349"/>
                <a:ext cx="1587852" cy="57162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9E95D7F-E37A-8A01-8A38-ABFD135AC79F}"/>
                  </a:ext>
                </a:extLst>
              </p:cNvPr>
              <p:cNvSpPr txBox="1"/>
              <p:nvPr/>
            </p:nvSpPr>
            <p:spPr>
              <a:xfrm>
                <a:off x="8343786" y="5616574"/>
                <a:ext cx="15118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/>
                  <a:t>Generate evaluation report</a:t>
                </a:r>
                <a:endParaRPr lang="en-SG" sz="1400" i="1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B068FA9-F338-7711-8028-CD4B4CA4FF63}"/>
                </a:ext>
              </a:extLst>
            </p:cNvPr>
            <p:cNvGrpSpPr/>
            <p:nvPr/>
          </p:nvGrpSpPr>
          <p:grpSpPr>
            <a:xfrm>
              <a:off x="5744408" y="5616574"/>
              <a:ext cx="1409372" cy="571621"/>
              <a:chOff x="5744408" y="5616574"/>
              <a:chExt cx="1409372" cy="571621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9150E4BD-C64B-CF19-D09C-6D4957209FBE}"/>
                  </a:ext>
                </a:extLst>
              </p:cNvPr>
              <p:cNvSpPr/>
              <p:nvPr/>
            </p:nvSpPr>
            <p:spPr>
              <a:xfrm>
                <a:off x="5744408" y="5616574"/>
                <a:ext cx="1399396" cy="57162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C53F570-61E7-ECF0-BB2F-BAE9CA89B6D9}"/>
                  </a:ext>
                </a:extLst>
              </p:cNvPr>
              <p:cNvSpPr txBox="1"/>
              <p:nvPr/>
            </p:nvSpPr>
            <p:spPr>
              <a:xfrm>
                <a:off x="5744408" y="5659807"/>
                <a:ext cx="1409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/>
                  <a:t>Email report to audience</a:t>
                </a:r>
                <a:endParaRPr lang="en-SG" sz="1400" i="1" dirty="0"/>
              </a:p>
            </p:txBody>
          </p:sp>
        </p:grp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5C9BD30-7A1D-2D64-D200-81AD21C18E7A}"/>
                </a:ext>
              </a:extLst>
            </p:cNvPr>
            <p:cNvSpPr/>
            <p:nvPr/>
          </p:nvSpPr>
          <p:spPr>
            <a:xfrm>
              <a:off x="8518005" y="4684336"/>
              <a:ext cx="1081549" cy="792291"/>
            </a:xfrm>
            <a:prstGeom prst="downArrow">
              <a:avLst>
                <a:gd name="adj1" fmla="val 43414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9" name="Arrow: Down 68">
              <a:extLst>
                <a:ext uri="{FF2B5EF4-FFF2-40B4-BE49-F238E27FC236}">
                  <a16:creationId xmlns:a16="http://schemas.microsoft.com/office/drawing/2014/main" id="{EDD4FB81-F3D1-D8D9-E4FD-8DECA31060F4}"/>
                </a:ext>
              </a:extLst>
            </p:cNvPr>
            <p:cNvSpPr/>
            <p:nvPr/>
          </p:nvSpPr>
          <p:spPr>
            <a:xfrm rot="5400000" flipH="1">
              <a:off x="7122411" y="5455946"/>
              <a:ext cx="1081549" cy="792291"/>
            </a:xfrm>
            <a:prstGeom prst="downArrow">
              <a:avLst>
                <a:gd name="adj1" fmla="val 43414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62BF455-133C-D573-BE81-B1B893AD1AA6}"/>
                </a:ext>
              </a:extLst>
            </p:cNvPr>
            <p:cNvGrpSpPr/>
            <p:nvPr/>
          </p:nvGrpSpPr>
          <p:grpSpPr>
            <a:xfrm>
              <a:off x="5288023" y="2245081"/>
              <a:ext cx="4955129" cy="1110729"/>
              <a:chOff x="5290662" y="3589601"/>
              <a:chExt cx="4955129" cy="1110729"/>
            </a:xfrm>
          </p:grpSpPr>
          <p:sp>
            <p:nvSpPr>
              <p:cNvPr id="70" name="Arrow: Down 69">
                <a:extLst>
                  <a:ext uri="{FF2B5EF4-FFF2-40B4-BE49-F238E27FC236}">
                    <a16:creationId xmlns:a16="http://schemas.microsoft.com/office/drawing/2014/main" id="{9852924A-68BE-D08C-F8E1-779DCD25E9AD}"/>
                  </a:ext>
                </a:extLst>
              </p:cNvPr>
              <p:cNvSpPr/>
              <p:nvPr/>
            </p:nvSpPr>
            <p:spPr>
              <a:xfrm rot="16200000">
                <a:off x="5146033" y="3763410"/>
                <a:ext cx="1081549" cy="792291"/>
              </a:xfrm>
              <a:prstGeom prst="downArrow">
                <a:avLst>
                  <a:gd name="adj1" fmla="val 43414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A70EE7-D158-A7BC-0676-F5B13B192E24}"/>
                  </a:ext>
                </a:extLst>
              </p:cNvPr>
              <p:cNvGrpSpPr/>
              <p:nvPr/>
            </p:nvGrpSpPr>
            <p:grpSpPr>
              <a:xfrm>
                <a:off x="6192616" y="3860055"/>
                <a:ext cx="1587852" cy="571621"/>
                <a:chOff x="6786911" y="4119655"/>
                <a:chExt cx="1587852" cy="571621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37153FC-0B60-5CBA-8863-A779C86BE7BE}"/>
                    </a:ext>
                  </a:extLst>
                </p:cNvPr>
                <p:cNvSpPr/>
                <p:nvPr/>
              </p:nvSpPr>
              <p:spPr>
                <a:xfrm>
                  <a:off x="6786911" y="4119655"/>
                  <a:ext cx="1587852" cy="571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9C2545C-0D44-13E2-71BD-D4E14222BC42}"/>
                    </a:ext>
                  </a:extLst>
                </p:cNvPr>
                <p:cNvSpPr txBox="1"/>
                <p:nvPr/>
              </p:nvSpPr>
              <p:spPr>
                <a:xfrm>
                  <a:off x="6862876" y="4143856"/>
                  <a:ext cx="14093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400" dirty="0"/>
                    <a:t>Generate report of quality issue</a:t>
                  </a:r>
                  <a:endParaRPr lang="en-SG" sz="1400" i="1" dirty="0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0365E44-419F-F2E8-78CD-63EFA1927969}"/>
                  </a:ext>
                </a:extLst>
              </p:cNvPr>
              <p:cNvSpPr txBox="1"/>
              <p:nvPr/>
            </p:nvSpPr>
            <p:spPr>
              <a:xfrm>
                <a:off x="5332476" y="3903341"/>
                <a:ext cx="6411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200" dirty="0"/>
                  <a:t>Has errors</a:t>
                </a:r>
                <a:endParaRPr lang="en-SG" sz="1200" i="1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4D4DAFE0-F06B-4FC8-E391-E1D56778905E}"/>
                  </a:ext>
                </a:extLst>
              </p:cNvPr>
              <p:cNvGrpSpPr/>
              <p:nvPr/>
            </p:nvGrpSpPr>
            <p:grpSpPr>
              <a:xfrm>
                <a:off x="8809871" y="3844238"/>
                <a:ext cx="1435920" cy="571621"/>
                <a:chOff x="9434233" y="4100310"/>
                <a:chExt cx="1435920" cy="571621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E86445A-EE1D-C0FD-B153-5CA485FA183A}"/>
                    </a:ext>
                  </a:extLst>
                </p:cNvPr>
                <p:cNvSpPr/>
                <p:nvPr/>
              </p:nvSpPr>
              <p:spPr>
                <a:xfrm>
                  <a:off x="9470757" y="4100310"/>
                  <a:ext cx="1399396" cy="57162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E64A08-7842-B3BC-EDA2-B93DE3F53DF2}"/>
                    </a:ext>
                  </a:extLst>
                </p:cNvPr>
                <p:cNvSpPr txBox="1"/>
                <p:nvPr/>
              </p:nvSpPr>
              <p:spPr>
                <a:xfrm>
                  <a:off x="9434233" y="4125129"/>
                  <a:ext cx="14093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1400" dirty="0"/>
                    <a:t>Email report to audience</a:t>
                  </a:r>
                  <a:endParaRPr lang="en-SG" sz="1400" i="1" dirty="0"/>
                </a:p>
              </p:txBody>
            </p:sp>
          </p:grpSp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797271FE-F644-C0D1-B767-028F9CA35765}"/>
                  </a:ext>
                </a:extLst>
              </p:cNvPr>
              <p:cNvSpPr/>
              <p:nvPr/>
            </p:nvSpPr>
            <p:spPr>
              <a:xfrm rot="16200000">
                <a:off x="7767669" y="3734230"/>
                <a:ext cx="1081549" cy="792291"/>
              </a:xfrm>
              <a:prstGeom prst="downArrow">
                <a:avLst>
                  <a:gd name="adj1" fmla="val 43414"/>
                  <a:gd name="adj2" fmla="val 50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05882FDB-E1A8-D763-FDAF-A85EA94C085B}"/>
                </a:ext>
              </a:extLst>
            </p:cNvPr>
            <p:cNvSpPr/>
            <p:nvPr/>
          </p:nvSpPr>
          <p:spPr>
            <a:xfrm flipH="1">
              <a:off x="1524692" y="1629324"/>
              <a:ext cx="7928061" cy="1205174"/>
            </a:xfrm>
            <a:prstGeom prst="arc">
              <a:avLst>
                <a:gd name="adj1" fmla="val 10775987"/>
                <a:gd name="adj2" fmla="val 21415264"/>
              </a:avLst>
            </a:prstGeom>
            <a:ln w="19050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F8ED1BF-CD4C-C8A4-64A7-01D5B1C4DEE5}"/>
                </a:ext>
              </a:extLst>
            </p:cNvPr>
            <p:cNvGrpSpPr/>
            <p:nvPr/>
          </p:nvGrpSpPr>
          <p:grpSpPr>
            <a:xfrm>
              <a:off x="6061108" y="3924613"/>
              <a:ext cx="1255767" cy="571621"/>
              <a:chOff x="6061108" y="3924613"/>
              <a:chExt cx="1255767" cy="571621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47E9D74-1AB7-E0A9-DA18-712DA7739490}"/>
                  </a:ext>
                </a:extLst>
              </p:cNvPr>
              <p:cNvSpPr/>
              <p:nvPr/>
            </p:nvSpPr>
            <p:spPr>
              <a:xfrm>
                <a:off x="6116072" y="3924613"/>
                <a:ext cx="1150968" cy="571621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2F9571-4E46-BD0B-1BE3-7E9B6B4C2B65}"/>
                  </a:ext>
                </a:extLst>
              </p:cNvPr>
              <p:cNvSpPr txBox="1"/>
              <p:nvPr/>
            </p:nvSpPr>
            <p:spPr>
              <a:xfrm>
                <a:off x="6061108" y="3958213"/>
                <a:ext cx="12557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400" dirty="0"/>
                  <a:t>Preprocess data</a:t>
                </a:r>
                <a:endParaRPr lang="en-SG" sz="1400" i="1" dirty="0"/>
              </a:p>
            </p:txBody>
          </p:sp>
        </p:grpSp>
        <p:sp>
          <p:nvSpPr>
            <p:cNvPr id="88" name="Arrow: Down 87">
              <a:extLst>
                <a:ext uri="{FF2B5EF4-FFF2-40B4-BE49-F238E27FC236}">
                  <a16:creationId xmlns:a16="http://schemas.microsoft.com/office/drawing/2014/main" id="{7E79772F-965F-6278-DCE2-1B7D19A178D6}"/>
                </a:ext>
              </a:extLst>
            </p:cNvPr>
            <p:cNvSpPr/>
            <p:nvPr/>
          </p:nvSpPr>
          <p:spPr>
            <a:xfrm rot="16200000">
              <a:off x="7368884" y="3854669"/>
              <a:ext cx="1081549" cy="792291"/>
            </a:xfrm>
            <a:prstGeom prst="downArrow">
              <a:avLst>
                <a:gd name="adj1" fmla="val 43414"/>
                <a:gd name="adj2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5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70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kok cheong cheng</dc:creator>
  <cp:lastModifiedBy>kok cheong cheng</cp:lastModifiedBy>
  <cp:revision>1</cp:revision>
  <dcterms:created xsi:type="dcterms:W3CDTF">2025-10-26T07:16:28Z</dcterms:created>
  <dcterms:modified xsi:type="dcterms:W3CDTF">2025-10-27T00:52:12Z</dcterms:modified>
</cp:coreProperties>
</file>