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68"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t_S" initials="K" lastIdx="1" clrIdx="0">
    <p:extLst>
      <p:ext uri="{19B8F6BF-5375-455C-9EA6-DF929625EA0E}">
        <p15:presenceInfo xmlns:p15="http://schemas.microsoft.com/office/powerpoint/2012/main" userId="Kait_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386" autoAdjust="0"/>
  </p:normalViewPr>
  <p:slideViewPr>
    <p:cSldViewPr snapToGrid="0">
      <p:cViewPr varScale="1">
        <p:scale>
          <a:sx n="68" d="100"/>
          <a:sy n="68" d="100"/>
        </p:scale>
        <p:origin x="786" y="6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52D8B-8466-4C4B-9476-7D6A7299C042}" type="datetimeFigureOut">
              <a:rPr lang="en-GB" smtClean="0"/>
              <a:t>02/02/2021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03B79-1661-4B98-A318-B435F6DC2359}" type="slidenum">
              <a:rPr lang="en-GB" smtClean="0"/>
              <a:t>‹#›</a:t>
            </a:fld>
            <a:endParaRPr lang="en-GB"/>
          </a:p>
        </p:txBody>
      </p:sp>
    </p:spTree>
    <p:extLst>
      <p:ext uri="{BB962C8B-B14F-4D97-AF65-F5344CB8AC3E}">
        <p14:creationId xmlns:p14="http://schemas.microsoft.com/office/powerpoint/2010/main" val="204237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flush() puts buffer contents in file without </a:t>
            </a:r>
            <a:r>
              <a:rPr lang="en-TT"/>
              <a:t>closing file</a:t>
            </a:r>
            <a:endParaRPr lang="en-TT" dirty="0"/>
          </a:p>
          <a:p>
            <a:r>
              <a:rPr lang="en-TT" dirty="0"/>
              <a:t>seek(0, 0) 0 start of file, 1 relative to position, 2 relative to </a:t>
            </a:r>
            <a:r>
              <a:rPr lang="en-TT" dirty="0" err="1"/>
              <a:t>eof</a:t>
            </a:r>
            <a:endParaRPr lang="en-TT" dirty="0"/>
          </a:p>
          <a:p>
            <a:r>
              <a:rPr lang="en-TT" dirty="0"/>
              <a:t>tell() returns current position in file</a:t>
            </a:r>
          </a:p>
        </p:txBody>
      </p:sp>
      <p:sp>
        <p:nvSpPr>
          <p:cNvPr id="4" name="Slide Number Placeholder 3"/>
          <p:cNvSpPr>
            <a:spLocks noGrp="1"/>
          </p:cNvSpPr>
          <p:nvPr>
            <p:ph type="sldNum" sz="quarter" idx="5"/>
          </p:nvPr>
        </p:nvSpPr>
        <p:spPr/>
        <p:txBody>
          <a:bodyPr/>
          <a:lstStyle/>
          <a:p>
            <a:fld id="{ED403B79-1661-4B98-A318-B435F6DC2359}" type="slidenum">
              <a:rPr lang="en-GB" smtClean="0"/>
              <a:t>5</a:t>
            </a:fld>
            <a:endParaRPr lang="en-GB"/>
          </a:p>
        </p:txBody>
      </p:sp>
    </p:spTree>
    <p:extLst>
      <p:ext uri="{BB962C8B-B14F-4D97-AF65-F5344CB8AC3E}">
        <p14:creationId xmlns:p14="http://schemas.microsoft.com/office/powerpoint/2010/main" val="77873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T" dirty="0"/>
              <a:t>finally is always executed even if no error is raised</a:t>
            </a:r>
          </a:p>
        </p:txBody>
      </p:sp>
      <p:sp>
        <p:nvSpPr>
          <p:cNvPr id="4" name="Slide Number Placeholder 3"/>
          <p:cNvSpPr>
            <a:spLocks noGrp="1"/>
          </p:cNvSpPr>
          <p:nvPr>
            <p:ph type="sldNum" sz="quarter" idx="5"/>
          </p:nvPr>
        </p:nvSpPr>
        <p:spPr/>
        <p:txBody>
          <a:bodyPr/>
          <a:lstStyle/>
          <a:p>
            <a:fld id="{ED403B79-1661-4B98-A318-B435F6DC2359}" type="slidenum">
              <a:rPr lang="en-GB" smtClean="0"/>
              <a:t>10</a:t>
            </a:fld>
            <a:endParaRPr lang="en-GB"/>
          </a:p>
        </p:txBody>
      </p:sp>
    </p:spTree>
    <p:extLst>
      <p:ext uri="{BB962C8B-B14F-4D97-AF65-F5344CB8AC3E}">
        <p14:creationId xmlns:p14="http://schemas.microsoft.com/office/powerpoint/2010/main" val="95925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83D0-24B1-4C9B-BFD2-D64842B312A7}"/>
              </a:ext>
            </a:extLst>
          </p:cNvPr>
          <p:cNvSpPr>
            <a:spLocks noGrp="1"/>
          </p:cNvSpPr>
          <p:nvPr>
            <p:ph type="ctrTitle"/>
          </p:nvPr>
        </p:nvSpPr>
        <p:spPr/>
        <p:txBody>
          <a:bodyPr/>
          <a:lstStyle/>
          <a:p>
            <a:r>
              <a:rPr lang="en-US" dirty="0"/>
              <a:t>Introduction to Python</a:t>
            </a:r>
            <a:endParaRPr lang="en-GB" dirty="0"/>
          </a:p>
        </p:txBody>
      </p:sp>
      <p:sp>
        <p:nvSpPr>
          <p:cNvPr id="3" name="Subtitle 2">
            <a:extLst>
              <a:ext uri="{FF2B5EF4-FFF2-40B4-BE49-F238E27FC236}">
                <a16:creationId xmlns:a16="http://schemas.microsoft.com/office/drawing/2014/main" id="{C21EA4EE-2BF2-4C20-A6EC-98DD6DBFCC32}"/>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71250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6DA9E-569F-489A-A560-523F7D6AB86C}"/>
              </a:ext>
            </a:extLst>
          </p:cNvPr>
          <p:cNvSpPr>
            <a:spLocks noGrp="1"/>
          </p:cNvSpPr>
          <p:nvPr>
            <p:ph idx="1"/>
          </p:nvPr>
        </p:nvSpPr>
        <p:spPr>
          <a:xfrm>
            <a:off x="2773599" y="790127"/>
            <a:ext cx="7796540" cy="5259817"/>
          </a:xfrm>
        </p:spPr>
        <p:txBody>
          <a:bodyPr>
            <a:normAutofit/>
          </a:bodyPr>
          <a:lstStyle/>
          <a:p>
            <a:r>
              <a:rPr lang="en-US" dirty="0"/>
              <a:t>def divide(x, y):</a:t>
            </a:r>
          </a:p>
          <a:p>
            <a:r>
              <a:rPr lang="en-US" dirty="0"/>
              <a:t>    try:</a:t>
            </a:r>
          </a:p>
          <a:p>
            <a:r>
              <a:rPr lang="en-US" dirty="0"/>
              <a:t>        result = x / y</a:t>
            </a:r>
          </a:p>
          <a:p>
            <a:r>
              <a:rPr lang="en-US" dirty="0"/>
              <a:t>    except </a:t>
            </a:r>
            <a:r>
              <a:rPr lang="en-US" dirty="0" err="1"/>
              <a:t>ZeroDivisionError</a:t>
            </a:r>
            <a:r>
              <a:rPr lang="en-US" dirty="0"/>
              <a:t>:</a:t>
            </a:r>
          </a:p>
          <a:p>
            <a:r>
              <a:rPr lang="en-US" dirty="0"/>
              <a:t>        print("division by zero!")</a:t>
            </a:r>
          </a:p>
          <a:p>
            <a:r>
              <a:rPr lang="en-US" dirty="0"/>
              <a:t>    else:</a:t>
            </a:r>
          </a:p>
          <a:p>
            <a:r>
              <a:rPr lang="en-US" dirty="0"/>
              <a:t>        print("result is", result)</a:t>
            </a:r>
          </a:p>
          <a:p>
            <a:r>
              <a:rPr lang="en-US" dirty="0"/>
              <a:t>    finally:</a:t>
            </a:r>
          </a:p>
          <a:p>
            <a:r>
              <a:rPr lang="en-US" dirty="0"/>
              <a:t>        print("executing finally clause")</a:t>
            </a:r>
          </a:p>
        </p:txBody>
      </p:sp>
    </p:spTree>
    <p:extLst>
      <p:ext uri="{BB962C8B-B14F-4D97-AF65-F5344CB8AC3E}">
        <p14:creationId xmlns:p14="http://schemas.microsoft.com/office/powerpoint/2010/main" val="199469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56DD-4186-4F13-A317-F92D0BF240D6}"/>
              </a:ext>
            </a:extLst>
          </p:cNvPr>
          <p:cNvSpPr>
            <a:spLocks noGrp="1"/>
          </p:cNvSpPr>
          <p:nvPr>
            <p:ph type="title"/>
          </p:nvPr>
        </p:nvSpPr>
        <p:spPr/>
        <p:txBody>
          <a:bodyPr/>
          <a:lstStyle/>
          <a:p>
            <a:r>
              <a:rPr lang="en-US" dirty="0"/>
              <a:t>Import</a:t>
            </a:r>
          </a:p>
        </p:txBody>
      </p:sp>
      <p:sp>
        <p:nvSpPr>
          <p:cNvPr id="3" name="Content Placeholder 2">
            <a:extLst>
              <a:ext uri="{FF2B5EF4-FFF2-40B4-BE49-F238E27FC236}">
                <a16:creationId xmlns:a16="http://schemas.microsoft.com/office/drawing/2014/main" id="{3987D729-1575-4B75-9385-1763C76A9E75}"/>
              </a:ext>
            </a:extLst>
          </p:cNvPr>
          <p:cNvSpPr>
            <a:spLocks noGrp="1"/>
          </p:cNvSpPr>
          <p:nvPr>
            <p:ph idx="1"/>
          </p:nvPr>
        </p:nvSpPr>
        <p:spPr/>
        <p:txBody>
          <a:bodyPr/>
          <a:lstStyle/>
          <a:p>
            <a:r>
              <a:rPr lang="en-US" dirty="0"/>
              <a:t>import math</a:t>
            </a:r>
          </a:p>
          <a:p>
            <a:r>
              <a:rPr lang="en-US" dirty="0"/>
              <a:t>Import math as m</a:t>
            </a:r>
          </a:p>
          <a:p>
            <a:r>
              <a:rPr lang="en-US" dirty="0"/>
              <a:t>from math import pi</a:t>
            </a:r>
          </a:p>
        </p:txBody>
      </p:sp>
    </p:spTree>
    <p:extLst>
      <p:ext uri="{BB962C8B-B14F-4D97-AF65-F5344CB8AC3E}">
        <p14:creationId xmlns:p14="http://schemas.microsoft.com/office/powerpoint/2010/main" val="273207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5E6A-F956-4F00-898F-8846010B77AE}"/>
              </a:ext>
            </a:extLst>
          </p:cNvPr>
          <p:cNvSpPr>
            <a:spLocks noGrp="1"/>
          </p:cNvSpPr>
          <p:nvPr>
            <p:ph type="title"/>
          </p:nvPr>
        </p:nvSpPr>
        <p:spPr/>
        <p:txBody>
          <a:bodyPr/>
          <a:lstStyle/>
          <a:p>
            <a:r>
              <a:rPr lang="en-US" dirty="0"/>
              <a:t>SQLITE3</a:t>
            </a:r>
          </a:p>
        </p:txBody>
      </p:sp>
      <p:sp>
        <p:nvSpPr>
          <p:cNvPr id="3" name="Content Placeholder 2">
            <a:extLst>
              <a:ext uri="{FF2B5EF4-FFF2-40B4-BE49-F238E27FC236}">
                <a16:creationId xmlns:a16="http://schemas.microsoft.com/office/drawing/2014/main" id="{3DF20F15-6483-4B2A-9B2A-AB5AC1D23CC3}"/>
              </a:ext>
            </a:extLst>
          </p:cNvPr>
          <p:cNvSpPr>
            <a:spLocks noGrp="1"/>
          </p:cNvSpPr>
          <p:nvPr>
            <p:ph idx="1"/>
          </p:nvPr>
        </p:nvSpPr>
        <p:spPr/>
        <p:txBody>
          <a:bodyPr>
            <a:normAutofit fontScale="77500" lnSpcReduction="20000"/>
          </a:bodyPr>
          <a:lstStyle/>
          <a:p>
            <a:r>
              <a:rPr lang="en-US" dirty="0"/>
              <a:t>import sqlite3</a:t>
            </a:r>
          </a:p>
          <a:p>
            <a:r>
              <a:rPr lang="en-US" dirty="0"/>
              <a:t>conn = sqlite3.connect('</a:t>
            </a:r>
            <a:r>
              <a:rPr lang="en-US" dirty="0" err="1"/>
              <a:t>example.db</a:t>
            </a:r>
            <a:r>
              <a:rPr lang="en-US" dirty="0"/>
              <a:t>’)</a:t>
            </a:r>
          </a:p>
          <a:p>
            <a:r>
              <a:rPr lang="en-US" dirty="0"/>
              <a:t>c = </a:t>
            </a:r>
            <a:r>
              <a:rPr lang="en-US" dirty="0" err="1"/>
              <a:t>conn.cursor</a:t>
            </a:r>
            <a:r>
              <a:rPr lang="en-US" dirty="0"/>
              <a:t>()</a:t>
            </a:r>
          </a:p>
          <a:p>
            <a:r>
              <a:rPr lang="en-US" dirty="0" err="1"/>
              <a:t>c.execute</a:t>
            </a:r>
            <a:r>
              <a:rPr lang="en-US" dirty="0"/>
              <a:t>(‘’’CREATE TABLE IF NOT EXISTS "products" ("</a:t>
            </a:r>
            <a:r>
              <a:rPr lang="en-US" dirty="0" err="1"/>
              <a:t>sku</a:t>
            </a:r>
            <a:r>
              <a:rPr lang="en-US" dirty="0"/>
              <a:t>" VARCHAR(32) NOT </a:t>
            </a:r>
            <a:r>
              <a:rPr lang="en-US" dirty="0" err="1"/>
              <a:t>NULL,"product</a:t>
            </a:r>
            <a:r>
              <a:rPr lang="en-US" dirty="0"/>
              <a:t>" VARCHAR(256) NOT NULL, "cost" REAL NOT NULL, "</a:t>
            </a:r>
            <a:r>
              <a:rPr lang="en-US" dirty="0" err="1"/>
              <a:t>productionDate</a:t>
            </a:r>
            <a:r>
              <a:rPr lang="en-US" dirty="0"/>
              <a:t>" DATE NOT NULL, PRIMARY KEY("</a:t>
            </a:r>
            <a:r>
              <a:rPr lang="en-US" dirty="0" err="1"/>
              <a:t>sku</a:t>
            </a:r>
            <a:r>
              <a:rPr lang="en-US" dirty="0"/>
              <a:t>","</a:t>
            </a:r>
            <a:r>
              <a:rPr lang="en-US" dirty="0" err="1"/>
              <a:t>productionDate</a:t>
            </a:r>
            <a:r>
              <a:rPr lang="en-US" dirty="0"/>
              <a:t>"))’’’)</a:t>
            </a:r>
          </a:p>
          <a:p>
            <a:r>
              <a:rPr lang="en-US" dirty="0" err="1"/>
              <a:t>c.execute</a:t>
            </a:r>
            <a:r>
              <a:rPr lang="en-US" dirty="0"/>
              <a:t>(‘’’ INSERT INTO "products" ("</a:t>
            </a:r>
            <a:r>
              <a:rPr lang="en-US" dirty="0" err="1"/>
              <a:t>sku</a:t>
            </a:r>
            <a:r>
              <a:rPr lang="en-US" dirty="0"/>
              <a:t>","product","cost","</a:t>
            </a:r>
            <a:r>
              <a:rPr lang="en-US" dirty="0" err="1"/>
              <a:t>productionDate</a:t>
            </a:r>
            <a:r>
              <a:rPr lang="en-US" dirty="0"/>
              <a:t>") VALUES ('PS12','bath tissue',20.14,'11/02/2020')’’’)</a:t>
            </a:r>
          </a:p>
          <a:p>
            <a:r>
              <a:rPr lang="en-US" dirty="0" err="1"/>
              <a:t>conn.commit</a:t>
            </a:r>
            <a:r>
              <a:rPr lang="en-US" dirty="0"/>
              <a:t>()</a:t>
            </a:r>
          </a:p>
          <a:p>
            <a:r>
              <a:rPr lang="en-US" dirty="0" err="1"/>
              <a:t>conn.close</a:t>
            </a:r>
            <a:r>
              <a:rPr lang="en-US" dirty="0"/>
              <a:t>()</a:t>
            </a:r>
          </a:p>
        </p:txBody>
      </p:sp>
    </p:spTree>
    <p:extLst>
      <p:ext uri="{BB962C8B-B14F-4D97-AF65-F5344CB8AC3E}">
        <p14:creationId xmlns:p14="http://schemas.microsoft.com/office/powerpoint/2010/main" val="423604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CD04-7189-456C-8B58-D57445A36CB6}"/>
              </a:ext>
            </a:extLst>
          </p:cNvPr>
          <p:cNvSpPr>
            <a:spLocks noGrp="1"/>
          </p:cNvSpPr>
          <p:nvPr>
            <p:ph type="title"/>
          </p:nvPr>
        </p:nvSpPr>
        <p:spPr/>
        <p:txBody>
          <a:bodyPr/>
          <a:lstStyle/>
          <a:p>
            <a:r>
              <a:rPr lang="en-US" dirty="0"/>
              <a:t>Print Format Specifiers</a:t>
            </a:r>
          </a:p>
        </p:txBody>
      </p:sp>
      <p:sp>
        <p:nvSpPr>
          <p:cNvPr id="3" name="Content Placeholder 2">
            <a:extLst>
              <a:ext uri="{FF2B5EF4-FFF2-40B4-BE49-F238E27FC236}">
                <a16:creationId xmlns:a16="http://schemas.microsoft.com/office/drawing/2014/main" id="{D52850A2-6795-45B7-95CB-465EFAAF2001}"/>
              </a:ext>
            </a:extLst>
          </p:cNvPr>
          <p:cNvSpPr>
            <a:spLocks noGrp="1"/>
          </p:cNvSpPr>
          <p:nvPr>
            <p:ph idx="1"/>
          </p:nvPr>
        </p:nvSpPr>
        <p:spPr/>
        <p:txBody>
          <a:bodyPr/>
          <a:lstStyle/>
          <a:p>
            <a:r>
              <a:rPr lang="en-US" dirty="0"/>
              <a:t>%d</a:t>
            </a:r>
          </a:p>
          <a:p>
            <a:r>
              <a:rPr lang="en-US" dirty="0"/>
              <a:t>%</a:t>
            </a:r>
            <a:r>
              <a:rPr lang="en-US" dirty="0" err="1"/>
              <a:t>i</a:t>
            </a:r>
            <a:endParaRPr lang="en-US" dirty="0"/>
          </a:p>
          <a:p>
            <a:r>
              <a:rPr lang="en-US" dirty="0"/>
              <a:t>%f</a:t>
            </a:r>
          </a:p>
          <a:p>
            <a:r>
              <a:rPr lang="en-US" dirty="0"/>
              <a:t>%s</a:t>
            </a:r>
          </a:p>
          <a:p>
            <a:r>
              <a:rPr lang="en-US" dirty="0"/>
              <a:t>(-)</a:t>
            </a:r>
            <a:r>
              <a:rPr lang="en-US" dirty="0" err="1"/>
              <a:t>num.num</a:t>
            </a:r>
            <a:endParaRPr lang="en-US" dirty="0"/>
          </a:p>
        </p:txBody>
      </p:sp>
    </p:spTree>
    <p:extLst>
      <p:ext uri="{BB962C8B-B14F-4D97-AF65-F5344CB8AC3E}">
        <p14:creationId xmlns:p14="http://schemas.microsoft.com/office/powerpoint/2010/main" val="358123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4AF1-31B3-40D7-96FB-521644DE6BA0}"/>
              </a:ext>
            </a:extLst>
          </p:cNvPr>
          <p:cNvSpPr>
            <a:spLocks noGrp="1"/>
          </p:cNvSpPr>
          <p:nvPr>
            <p:ph type="title"/>
          </p:nvPr>
        </p:nvSpPr>
        <p:spPr/>
        <p:txBody>
          <a:bodyPr/>
          <a:lstStyle/>
          <a:p>
            <a:r>
              <a:rPr lang="en-US" dirty="0"/>
              <a:t>Print Special Characters</a:t>
            </a:r>
          </a:p>
        </p:txBody>
      </p:sp>
      <p:sp>
        <p:nvSpPr>
          <p:cNvPr id="3" name="Content Placeholder 2">
            <a:extLst>
              <a:ext uri="{FF2B5EF4-FFF2-40B4-BE49-F238E27FC236}">
                <a16:creationId xmlns:a16="http://schemas.microsoft.com/office/drawing/2014/main" id="{CF301152-AC23-4FFE-B063-83DEF75AFEA1}"/>
              </a:ext>
            </a:extLst>
          </p:cNvPr>
          <p:cNvSpPr>
            <a:spLocks noGrp="1"/>
          </p:cNvSpPr>
          <p:nvPr>
            <p:ph idx="1"/>
          </p:nvPr>
        </p:nvSpPr>
        <p:spPr/>
        <p:txBody>
          <a:bodyPr/>
          <a:lstStyle/>
          <a:p>
            <a:r>
              <a:rPr lang="en-US" dirty="0"/>
              <a:t>\t</a:t>
            </a:r>
          </a:p>
          <a:p>
            <a:r>
              <a:rPr lang="en-US" dirty="0"/>
              <a:t>\n</a:t>
            </a:r>
          </a:p>
          <a:p>
            <a:r>
              <a:rPr lang="en-US" dirty="0"/>
              <a:t>\r\n</a:t>
            </a:r>
          </a:p>
          <a:p>
            <a:r>
              <a:rPr lang="en-US" dirty="0"/>
              <a:t>\\</a:t>
            </a:r>
          </a:p>
          <a:p>
            <a:r>
              <a:rPr lang="en-US" dirty="0"/>
              <a:t>print(“”, end=“ “)</a:t>
            </a:r>
          </a:p>
          <a:p>
            <a:endParaRPr lang="en-US" dirty="0"/>
          </a:p>
        </p:txBody>
      </p:sp>
    </p:spTree>
    <p:extLst>
      <p:ext uri="{BB962C8B-B14F-4D97-AF65-F5344CB8AC3E}">
        <p14:creationId xmlns:p14="http://schemas.microsoft.com/office/powerpoint/2010/main" val="162199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2724-B60D-4D3A-9CE9-8859A103B2D8}"/>
              </a:ext>
            </a:extLst>
          </p:cNvPr>
          <p:cNvSpPr>
            <a:spLocks noGrp="1"/>
          </p:cNvSpPr>
          <p:nvPr>
            <p:ph type="title"/>
          </p:nvPr>
        </p:nvSpPr>
        <p:spPr/>
        <p:txBody>
          <a:bodyPr/>
          <a:lstStyle/>
          <a:p>
            <a:r>
              <a:rPr lang="en-US" dirty="0"/>
              <a:t>File Input Output</a:t>
            </a:r>
          </a:p>
        </p:txBody>
      </p:sp>
      <p:sp>
        <p:nvSpPr>
          <p:cNvPr id="3" name="Content Placeholder 2">
            <a:extLst>
              <a:ext uri="{FF2B5EF4-FFF2-40B4-BE49-F238E27FC236}">
                <a16:creationId xmlns:a16="http://schemas.microsoft.com/office/drawing/2014/main" id="{D97E8CDF-A84E-4C58-B2E4-0FAFFBC77EC1}"/>
              </a:ext>
            </a:extLst>
          </p:cNvPr>
          <p:cNvSpPr>
            <a:spLocks noGrp="1"/>
          </p:cNvSpPr>
          <p:nvPr>
            <p:ph idx="1"/>
          </p:nvPr>
        </p:nvSpPr>
        <p:spPr/>
        <p:txBody>
          <a:bodyPr>
            <a:normAutofit fontScale="62500" lnSpcReduction="20000"/>
          </a:bodyPr>
          <a:lstStyle/>
          <a:p>
            <a:r>
              <a:rPr lang="en-US" dirty="0"/>
              <a:t>Opening Files for Reading or Writing</a:t>
            </a:r>
          </a:p>
          <a:p>
            <a:pPr marL="0" indent="0">
              <a:buNone/>
            </a:pPr>
            <a:r>
              <a:rPr lang="en-US" dirty="0"/>
              <a:t>	f = open('filename.txt', ‘w’) – ‘r’ for read, ‘w’ for write</a:t>
            </a:r>
          </a:p>
          <a:p>
            <a:pPr marL="0" indent="0">
              <a:buNone/>
            </a:pPr>
            <a:r>
              <a:rPr lang="en-US" dirty="0"/>
              <a:t>	Using with keyword is a better practice. No need to call close()</a:t>
            </a:r>
          </a:p>
          <a:p>
            <a:r>
              <a:rPr lang="en-US" dirty="0"/>
              <a:t>Reading the file</a:t>
            </a:r>
          </a:p>
          <a:p>
            <a:pPr marL="0" indent="0">
              <a:buNone/>
            </a:pPr>
            <a:r>
              <a:rPr lang="en-US" dirty="0"/>
              <a:t>	</a:t>
            </a:r>
            <a:r>
              <a:rPr lang="en-US" dirty="0" err="1"/>
              <a:t>f.readline</a:t>
            </a:r>
            <a:r>
              <a:rPr lang="en-US" dirty="0"/>
              <a:t>() – reads one line (includes the special </a:t>
            </a:r>
            <a:r>
              <a:rPr lang="en-US" dirty="0" err="1"/>
              <a:t>endline</a:t>
            </a:r>
            <a:r>
              <a:rPr lang="en-US" dirty="0"/>
              <a:t> character ‘\n’ )</a:t>
            </a:r>
          </a:p>
          <a:p>
            <a:pPr marL="0" indent="0">
              <a:buNone/>
            </a:pPr>
            <a:r>
              <a:rPr lang="en-US" dirty="0"/>
              <a:t>	for line in f: 	 using loop, better, cleaner</a:t>
            </a:r>
          </a:p>
          <a:p>
            <a:r>
              <a:rPr lang="en-US" dirty="0"/>
              <a:t>Writing to file</a:t>
            </a:r>
          </a:p>
          <a:p>
            <a:pPr marL="0" indent="0">
              <a:buNone/>
            </a:pPr>
            <a:r>
              <a:rPr lang="en-US" dirty="0"/>
              <a:t>	</a:t>
            </a:r>
            <a:r>
              <a:rPr lang="en-US" dirty="0" err="1"/>
              <a:t>f.write</a:t>
            </a:r>
            <a:r>
              <a:rPr lang="en-US" dirty="0"/>
              <a:t>(line) – writes string line to file, make sure to add </a:t>
            </a:r>
            <a:r>
              <a:rPr lang="en-US" dirty="0" err="1"/>
              <a:t>endline</a:t>
            </a:r>
            <a:r>
              <a:rPr lang="en-US" dirty="0"/>
              <a:t> character</a:t>
            </a:r>
          </a:p>
          <a:p>
            <a:r>
              <a:rPr lang="en-US" dirty="0"/>
              <a:t>Closing the </a:t>
            </a:r>
            <a:r>
              <a:rPr lang="en-US" dirty="0" err="1"/>
              <a:t>flie</a:t>
            </a:r>
            <a:endParaRPr lang="en-US" dirty="0"/>
          </a:p>
          <a:p>
            <a:r>
              <a:rPr lang="en-US" dirty="0"/>
              <a:t>            </a:t>
            </a:r>
            <a:r>
              <a:rPr lang="en-US" dirty="0" err="1"/>
              <a:t>f.close</a:t>
            </a:r>
            <a:r>
              <a:rPr lang="en-US" dirty="0"/>
              <a:t>()</a:t>
            </a:r>
          </a:p>
          <a:p>
            <a:endParaRPr lang="en-US" dirty="0"/>
          </a:p>
        </p:txBody>
      </p:sp>
    </p:spTree>
    <p:extLst>
      <p:ext uri="{BB962C8B-B14F-4D97-AF65-F5344CB8AC3E}">
        <p14:creationId xmlns:p14="http://schemas.microsoft.com/office/powerpoint/2010/main" val="256002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19DB-6A2F-4EE4-B07A-207DBBDF30F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522C8-60A5-4A72-84FC-685C6DD0877F}"/>
              </a:ext>
            </a:extLst>
          </p:cNvPr>
          <p:cNvSpPr>
            <a:spLocks noGrp="1"/>
          </p:cNvSpPr>
          <p:nvPr>
            <p:ph idx="1"/>
          </p:nvPr>
        </p:nvSpPr>
        <p:spPr/>
        <p:txBody>
          <a:bodyPr/>
          <a:lstStyle/>
          <a:p>
            <a:r>
              <a:rPr lang="en-US" dirty="0"/>
              <a:t>with open("</a:t>
            </a:r>
            <a:r>
              <a:rPr lang="en-US" dirty="0" err="1"/>
              <a:t>test.txt",'w',encoding</a:t>
            </a:r>
            <a:r>
              <a:rPr lang="en-US" dirty="0"/>
              <a:t> = 'utf-8') as f:</a:t>
            </a:r>
          </a:p>
          <a:p>
            <a:pPr lvl="1"/>
            <a:r>
              <a:rPr lang="en-US" dirty="0" err="1"/>
              <a:t>f.write</a:t>
            </a:r>
            <a:r>
              <a:rPr lang="en-US" dirty="0"/>
              <a:t>("my first file\n")</a:t>
            </a:r>
          </a:p>
          <a:p>
            <a:pPr lvl="1"/>
            <a:r>
              <a:rPr lang="en-US" dirty="0" err="1"/>
              <a:t>f.write</a:t>
            </a:r>
            <a:r>
              <a:rPr lang="en-US" dirty="0"/>
              <a:t>("This file\n\n")</a:t>
            </a:r>
          </a:p>
          <a:p>
            <a:pPr lvl="1"/>
            <a:r>
              <a:rPr lang="en-US" dirty="0" err="1"/>
              <a:t>f.write</a:t>
            </a:r>
            <a:r>
              <a:rPr lang="en-US" dirty="0"/>
              <a:t>("contains three lines\n")</a:t>
            </a:r>
          </a:p>
        </p:txBody>
      </p:sp>
    </p:spTree>
    <p:extLst>
      <p:ext uri="{BB962C8B-B14F-4D97-AF65-F5344CB8AC3E}">
        <p14:creationId xmlns:p14="http://schemas.microsoft.com/office/powerpoint/2010/main" val="70077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5C84-7B8A-4A0D-8D7D-C1A9848DE681}"/>
              </a:ext>
            </a:extLst>
          </p:cNvPr>
          <p:cNvSpPr>
            <a:spLocks noGrp="1"/>
          </p:cNvSpPr>
          <p:nvPr>
            <p:ph type="title"/>
          </p:nvPr>
        </p:nvSpPr>
        <p:spPr/>
        <p:txBody>
          <a:bodyPr/>
          <a:lstStyle/>
          <a:p>
            <a:r>
              <a:rPr lang="en-US" dirty="0"/>
              <a:t>Read modes</a:t>
            </a:r>
          </a:p>
        </p:txBody>
      </p:sp>
      <p:sp>
        <p:nvSpPr>
          <p:cNvPr id="3" name="Content Placeholder 2">
            <a:extLst>
              <a:ext uri="{FF2B5EF4-FFF2-40B4-BE49-F238E27FC236}">
                <a16:creationId xmlns:a16="http://schemas.microsoft.com/office/drawing/2014/main" id="{A67DDC35-21CB-4B22-A4B3-7C9DE611E195}"/>
              </a:ext>
            </a:extLst>
          </p:cNvPr>
          <p:cNvSpPr>
            <a:spLocks noGrp="1"/>
          </p:cNvSpPr>
          <p:nvPr>
            <p:ph idx="1"/>
          </p:nvPr>
        </p:nvSpPr>
        <p:spPr/>
        <p:txBody>
          <a:bodyPr>
            <a:normAutofit/>
          </a:bodyPr>
          <a:lstStyle/>
          <a:p>
            <a:r>
              <a:rPr lang="en-US" dirty="0"/>
              <a:t>r	Opens a file for reading only. The file pointer is placed at the beginning of the file. This is the default mode.</a:t>
            </a:r>
          </a:p>
          <a:p>
            <a:r>
              <a:rPr lang="en-US" dirty="0"/>
              <a:t>r+	Opens a file for both reading and writing. The file pointer placed at the beginning of the file.</a:t>
            </a:r>
          </a:p>
        </p:txBody>
      </p:sp>
    </p:spTree>
    <p:extLst>
      <p:ext uri="{BB962C8B-B14F-4D97-AF65-F5344CB8AC3E}">
        <p14:creationId xmlns:p14="http://schemas.microsoft.com/office/powerpoint/2010/main" val="269330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63C9-D8B4-4098-8B3C-3E14A1F805A7}"/>
              </a:ext>
            </a:extLst>
          </p:cNvPr>
          <p:cNvSpPr>
            <a:spLocks noGrp="1"/>
          </p:cNvSpPr>
          <p:nvPr>
            <p:ph type="title"/>
          </p:nvPr>
        </p:nvSpPr>
        <p:spPr/>
        <p:txBody>
          <a:bodyPr/>
          <a:lstStyle/>
          <a:p>
            <a:r>
              <a:rPr lang="en-US" dirty="0"/>
              <a:t>Write modes</a:t>
            </a:r>
          </a:p>
        </p:txBody>
      </p:sp>
      <p:sp>
        <p:nvSpPr>
          <p:cNvPr id="3" name="Content Placeholder 2">
            <a:extLst>
              <a:ext uri="{FF2B5EF4-FFF2-40B4-BE49-F238E27FC236}">
                <a16:creationId xmlns:a16="http://schemas.microsoft.com/office/drawing/2014/main" id="{7043B286-A7BC-4A0E-AB82-2D224866CC89}"/>
              </a:ext>
            </a:extLst>
          </p:cNvPr>
          <p:cNvSpPr>
            <a:spLocks noGrp="1"/>
          </p:cNvSpPr>
          <p:nvPr>
            <p:ph idx="1"/>
          </p:nvPr>
        </p:nvSpPr>
        <p:spPr/>
        <p:txBody>
          <a:bodyPr>
            <a:normAutofit/>
          </a:bodyPr>
          <a:lstStyle/>
          <a:p>
            <a:r>
              <a:rPr lang="en-US" dirty="0"/>
              <a:t>w	Opens a file for writing only. Overwrites the file if the file exists. If the file does not exist, creates a new file for writing.</a:t>
            </a:r>
          </a:p>
          <a:p>
            <a:r>
              <a:rPr lang="en-US" dirty="0"/>
              <a:t>w+	Opens a file for both writing and reading. Overwrites the existing file if the file exists. If the file does not exist, creates a new file for reading and writing.</a:t>
            </a:r>
          </a:p>
          <a:p>
            <a:endParaRPr lang="en-US" dirty="0"/>
          </a:p>
        </p:txBody>
      </p:sp>
    </p:spTree>
    <p:extLst>
      <p:ext uri="{BB962C8B-B14F-4D97-AF65-F5344CB8AC3E}">
        <p14:creationId xmlns:p14="http://schemas.microsoft.com/office/powerpoint/2010/main" val="353030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1A0D-B9BF-487D-B226-764100B4E0C9}"/>
              </a:ext>
            </a:extLst>
          </p:cNvPr>
          <p:cNvSpPr>
            <a:spLocks noGrp="1"/>
          </p:cNvSpPr>
          <p:nvPr>
            <p:ph type="title"/>
          </p:nvPr>
        </p:nvSpPr>
        <p:spPr/>
        <p:txBody>
          <a:bodyPr/>
          <a:lstStyle/>
          <a:p>
            <a:r>
              <a:rPr lang="en-US" dirty="0"/>
              <a:t>Append modes</a:t>
            </a:r>
          </a:p>
        </p:txBody>
      </p:sp>
      <p:sp>
        <p:nvSpPr>
          <p:cNvPr id="3" name="Content Placeholder 2">
            <a:extLst>
              <a:ext uri="{FF2B5EF4-FFF2-40B4-BE49-F238E27FC236}">
                <a16:creationId xmlns:a16="http://schemas.microsoft.com/office/drawing/2014/main" id="{D627135B-BCB4-4534-9BCE-A9A5D4757D02}"/>
              </a:ext>
            </a:extLst>
          </p:cNvPr>
          <p:cNvSpPr>
            <a:spLocks noGrp="1"/>
          </p:cNvSpPr>
          <p:nvPr>
            <p:ph idx="1"/>
          </p:nvPr>
        </p:nvSpPr>
        <p:spPr/>
        <p:txBody>
          <a:bodyPr/>
          <a:lstStyle/>
          <a:p>
            <a:r>
              <a:rPr lang="en-US" dirty="0"/>
              <a:t>a	Opens a file for appending. The file pointer is at the end of the file if the file exists. That is, the file is in the append mode. If the file does not exist, it creates a new file for writing.</a:t>
            </a:r>
          </a:p>
          <a:p>
            <a:r>
              <a:rPr lang="en-US" dirty="0"/>
              <a:t>a+	Opens a file for both appending and reading. The file pointer is at the end of the file if the file exists. The file opens in the append mode. If the file does not exist, it creates a new file for reading and writing.</a:t>
            </a:r>
          </a:p>
        </p:txBody>
      </p:sp>
    </p:spTree>
    <p:extLst>
      <p:ext uri="{BB962C8B-B14F-4D97-AF65-F5344CB8AC3E}">
        <p14:creationId xmlns:p14="http://schemas.microsoft.com/office/powerpoint/2010/main" val="376326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37CD-4A51-4C3E-A954-AFC5686B816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03E9BB9A-FFC0-4C45-8DC8-C1656385478C}"/>
              </a:ext>
            </a:extLst>
          </p:cNvPr>
          <p:cNvSpPr>
            <a:spLocks noGrp="1"/>
          </p:cNvSpPr>
          <p:nvPr>
            <p:ph idx="1"/>
          </p:nvPr>
        </p:nvSpPr>
        <p:spPr/>
        <p:txBody>
          <a:bodyPr>
            <a:normAutofit/>
          </a:bodyPr>
          <a:lstStyle/>
          <a:p>
            <a:r>
              <a:rPr lang="en-US" dirty="0"/>
              <a:t>try: </a:t>
            </a:r>
          </a:p>
          <a:p>
            <a:pPr marL="0" indent="0">
              <a:buNone/>
            </a:pPr>
            <a:r>
              <a:rPr lang="en-US" dirty="0"/>
              <a:t>     except:</a:t>
            </a:r>
          </a:p>
          <a:p>
            <a:pPr marL="0" indent="0">
              <a:buNone/>
            </a:pPr>
            <a:r>
              <a:rPr lang="en-US" dirty="0"/>
              <a:t>     else:</a:t>
            </a:r>
          </a:p>
          <a:p>
            <a:pPr marL="0" indent="0">
              <a:buNone/>
            </a:pPr>
            <a:r>
              <a:rPr lang="en-US" dirty="0"/>
              <a:t>     finally:</a:t>
            </a:r>
          </a:p>
        </p:txBody>
      </p:sp>
    </p:spTree>
    <p:extLst>
      <p:ext uri="{BB962C8B-B14F-4D97-AF65-F5344CB8AC3E}">
        <p14:creationId xmlns:p14="http://schemas.microsoft.com/office/powerpoint/2010/main" val="295759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714</TotalTime>
  <Words>651</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Introduction to Python</vt:lpstr>
      <vt:lpstr>Print Format Specifiers</vt:lpstr>
      <vt:lpstr>Print Special Characters</vt:lpstr>
      <vt:lpstr>File Input Output</vt:lpstr>
      <vt:lpstr>PowerPoint Presentation</vt:lpstr>
      <vt:lpstr>Read modes</vt:lpstr>
      <vt:lpstr>Write modes</vt:lpstr>
      <vt:lpstr>Append modes</vt:lpstr>
      <vt:lpstr>Exception Handling</vt:lpstr>
      <vt:lpstr>PowerPoint Presentation</vt:lpstr>
      <vt:lpstr>Import</vt:lpstr>
      <vt:lpstr>SQLITE3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Kait_S</dc:creator>
  <cp:lastModifiedBy>grandbay</cp:lastModifiedBy>
  <cp:revision>86</cp:revision>
  <dcterms:created xsi:type="dcterms:W3CDTF">2021-01-09T21:18:28Z</dcterms:created>
  <dcterms:modified xsi:type="dcterms:W3CDTF">2021-02-02T18:23:03Z</dcterms:modified>
</cp:coreProperties>
</file>