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59" r:id="rId7"/>
    <p:sldId id="261" r:id="rId8"/>
    <p:sldId id="262" r:id="rId9"/>
    <p:sldId id="267" r:id="rId10"/>
    <p:sldId id="263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t_S" initials="K" lastIdx="1" clrIdx="0">
    <p:extLst>
      <p:ext uri="{19B8F6BF-5375-455C-9EA6-DF929625EA0E}">
        <p15:presenceInfo xmlns:p15="http://schemas.microsoft.com/office/powerpoint/2012/main" userId="Kait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D8B-8466-4C4B-9476-7D6A7299C042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3B79-1661-4B98-A318-B435F6DC2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7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sequence of instructions according to your design and the language rules</a:t>
            </a:r>
          </a:p>
          <a:p>
            <a:r>
              <a:rPr lang="en-US" dirty="0"/>
              <a:t>turn that program into the binary commands the processor understands</a:t>
            </a:r>
          </a:p>
          <a:p>
            <a:r>
              <a:rPr lang="en-US" dirty="0"/>
              <a:t>give the binary code to the OS, so it can give it to the processor</a:t>
            </a:r>
          </a:p>
          <a:p>
            <a:r>
              <a:rPr lang="en-US" dirty="0"/>
              <a:t>OS tells the processor to run the program</a:t>
            </a:r>
          </a:p>
          <a:p>
            <a:r>
              <a:rPr lang="en-US" dirty="0"/>
              <a:t>when finished (or it dies :-), OS cleans up.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7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overloading − The assignment of more than one behavior to a particular function. The operation performed varies by the types of objects or arguments involved.</a:t>
            </a:r>
          </a:p>
          <a:p>
            <a:endParaRPr lang="en-US" dirty="0"/>
          </a:p>
          <a:p>
            <a:r>
              <a:rPr lang="en-US" dirty="0"/>
              <a:t>class Parent:        # define parent class</a:t>
            </a:r>
          </a:p>
          <a:p>
            <a:r>
              <a:rPr lang="en-US" dirty="0"/>
              <a:t>   def </a:t>
            </a:r>
            <a:r>
              <a:rPr lang="en-US" dirty="0" err="1"/>
              <a:t>myMethod</a:t>
            </a:r>
            <a:r>
              <a:rPr lang="en-US" dirty="0"/>
              <a:t>(self):</a:t>
            </a:r>
          </a:p>
          <a:p>
            <a:r>
              <a:rPr lang="en-US" dirty="0"/>
              <a:t>      print 'Calling parent method'</a:t>
            </a:r>
          </a:p>
          <a:p>
            <a:endParaRPr lang="en-US" dirty="0"/>
          </a:p>
          <a:p>
            <a:r>
              <a:rPr lang="en-US" dirty="0"/>
              <a:t>class Child(Parent): # define child class</a:t>
            </a:r>
          </a:p>
          <a:p>
            <a:r>
              <a:rPr lang="en-US" dirty="0"/>
              <a:t>   def </a:t>
            </a:r>
            <a:r>
              <a:rPr lang="en-US" dirty="0" err="1"/>
              <a:t>myMethod</a:t>
            </a:r>
            <a:r>
              <a:rPr lang="en-US" dirty="0"/>
              <a:t>(self):</a:t>
            </a:r>
          </a:p>
          <a:p>
            <a:r>
              <a:rPr lang="en-US" dirty="0"/>
              <a:t>      print 'Calling child method'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Inheritance − The transfer of the characteristics of a class to other classes that are derived from it.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SubClassName</a:t>
            </a:r>
            <a:r>
              <a:rPr lang="en-US" dirty="0"/>
              <a:t> (ParentClass1[, ParentClass2, ...]): </a:t>
            </a:r>
          </a:p>
          <a:p>
            <a:r>
              <a:rPr lang="en-US" dirty="0"/>
              <a:t>    'Optional class documentation string’ </a:t>
            </a:r>
          </a:p>
          <a:p>
            <a:r>
              <a:rPr lang="en-US" dirty="0"/>
              <a:t>    </a:t>
            </a:r>
            <a:r>
              <a:rPr lang="en-US" dirty="0" err="1"/>
              <a:t>class_suite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Parent:        # define parent class</a:t>
            </a:r>
          </a:p>
          <a:p>
            <a:r>
              <a:rPr lang="en-US" dirty="0"/>
              <a:t>   statements</a:t>
            </a:r>
          </a:p>
          <a:p>
            <a:endParaRPr lang="en-US" dirty="0"/>
          </a:p>
          <a:p>
            <a:r>
              <a:rPr lang="en-US" dirty="0"/>
              <a:t>class Child(Parent): # define child class</a:t>
            </a:r>
          </a:p>
          <a:p>
            <a:r>
              <a:rPr lang="en-US" dirty="0"/>
              <a:t>    statements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 overloading − The assignment of more than one function to a particular operator.</a:t>
            </a:r>
          </a:p>
          <a:p>
            <a:endParaRPr lang="en-US" dirty="0"/>
          </a:p>
          <a:p>
            <a:r>
              <a:rPr lang="en-GB" dirty="0"/>
              <a:t>class Vector:</a:t>
            </a:r>
          </a:p>
          <a:p>
            <a:r>
              <a:rPr lang="en-GB" dirty="0"/>
              <a:t>   def __</a:t>
            </a:r>
            <a:r>
              <a:rPr lang="en-GB" dirty="0" err="1"/>
              <a:t>init</a:t>
            </a:r>
            <a:r>
              <a:rPr lang="en-GB" dirty="0"/>
              <a:t>__(self, a, b):</a:t>
            </a:r>
          </a:p>
          <a:p>
            <a:r>
              <a:rPr lang="en-GB" dirty="0"/>
              <a:t>      </a:t>
            </a:r>
            <a:r>
              <a:rPr lang="en-GB" dirty="0" err="1"/>
              <a:t>self.a</a:t>
            </a:r>
            <a:r>
              <a:rPr lang="en-GB" dirty="0"/>
              <a:t> = a</a:t>
            </a:r>
          </a:p>
          <a:p>
            <a:r>
              <a:rPr lang="en-GB" dirty="0"/>
              <a:t>      </a:t>
            </a:r>
            <a:r>
              <a:rPr lang="en-GB" dirty="0" err="1"/>
              <a:t>self.b</a:t>
            </a:r>
            <a:r>
              <a:rPr lang="en-GB" dirty="0"/>
              <a:t> = b</a:t>
            </a:r>
          </a:p>
          <a:p>
            <a:endParaRPr lang="en-GB" dirty="0"/>
          </a:p>
          <a:p>
            <a:r>
              <a:rPr lang="en-GB" dirty="0"/>
              <a:t>   def __str__(self):</a:t>
            </a:r>
          </a:p>
          <a:p>
            <a:r>
              <a:rPr lang="en-GB" dirty="0"/>
              <a:t>      return 'Vector (%d, %d)' % (</a:t>
            </a:r>
            <a:r>
              <a:rPr lang="en-GB" dirty="0" err="1"/>
              <a:t>self.a</a:t>
            </a:r>
            <a:r>
              <a:rPr lang="en-GB" dirty="0"/>
              <a:t>, </a:t>
            </a:r>
            <a:r>
              <a:rPr lang="en-GB" dirty="0" err="1"/>
              <a:t>self.b</a:t>
            </a:r>
            <a:r>
              <a:rPr lang="en-GB" dirty="0"/>
              <a:t>)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def __add__(</a:t>
            </a:r>
            <a:r>
              <a:rPr lang="en-GB" dirty="0" err="1"/>
              <a:t>self,other</a:t>
            </a:r>
            <a:r>
              <a:rPr lang="en-GB" dirty="0"/>
              <a:t>):</a:t>
            </a:r>
          </a:p>
          <a:p>
            <a:r>
              <a:rPr lang="en-GB" dirty="0"/>
              <a:t>      return Vector(</a:t>
            </a:r>
            <a:r>
              <a:rPr lang="en-GB" dirty="0" err="1"/>
              <a:t>self.a</a:t>
            </a:r>
            <a:r>
              <a:rPr lang="en-GB" dirty="0"/>
              <a:t> + </a:t>
            </a:r>
            <a:r>
              <a:rPr lang="en-GB" dirty="0" err="1"/>
              <a:t>other.a</a:t>
            </a:r>
            <a:r>
              <a:rPr lang="en-GB" dirty="0"/>
              <a:t>, </a:t>
            </a:r>
            <a:r>
              <a:rPr lang="en-GB" dirty="0" err="1"/>
              <a:t>self.b</a:t>
            </a:r>
            <a:r>
              <a:rPr lang="en-GB" dirty="0"/>
              <a:t> + </a:t>
            </a:r>
            <a:r>
              <a:rPr lang="en-GB" dirty="0" err="1"/>
              <a:t>other.b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v1 = Vector(2,10)</a:t>
            </a:r>
          </a:p>
          <a:p>
            <a:r>
              <a:rPr lang="en-GB" dirty="0"/>
              <a:t>v2 = Vector(5,-2)</a:t>
            </a:r>
          </a:p>
          <a:p>
            <a:r>
              <a:rPr lang="en-GB" dirty="0"/>
              <a:t>print v1 +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3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5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processing, Internet protocols (HTTP, FTP, SMTP, POP, IMAP, CGI) unit testing, logging, profiling, etc.</a:t>
            </a:r>
          </a:p>
          <a:p>
            <a:r>
              <a:rPr lang="en-US" dirty="0"/>
              <a:t>Dynamic typing (type checked during execution)</a:t>
            </a:r>
          </a:p>
          <a:p>
            <a:r>
              <a:rPr lang="en-US" dirty="0"/>
              <a:t>Dynamic binging (interpreter waits until runtime to bind the name of a method called to a subroutine)</a:t>
            </a:r>
          </a:p>
          <a:p>
            <a:r>
              <a:rPr lang="en-US" dirty="0"/>
              <a:t>Used by Google, Yahoo, Lucasfilm, Netflix, Uber, Dropbox</a:t>
            </a:r>
          </a:p>
          <a:p>
            <a:endParaRPr lang="en-US" dirty="0"/>
          </a:p>
          <a:p>
            <a:r>
              <a:rPr lang="en-US" dirty="0"/>
              <a:t># comment single line</a:t>
            </a:r>
          </a:p>
          <a:p>
            <a:r>
              <a:rPr lang="en-GB" dirty="0"/>
              <a:t>“””</a:t>
            </a:r>
          </a:p>
          <a:p>
            <a:r>
              <a:rPr lang="en-GB" dirty="0"/>
              <a:t>“”” python ignores unassigned string literals</a:t>
            </a:r>
          </a:p>
          <a:p>
            <a:endParaRPr lang="en-GB" dirty="0"/>
          </a:p>
          <a:p>
            <a:r>
              <a:rPr lang="en-US" dirty="0"/>
              <a:t>Python is an interpreted language</a:t>
            </a:r>
          </a:p>
          <a:p>
            <a:r>
              <a:rPr lang="en-US" dirty="0"/>
              <a:t>interpreted means that Python looks at each instruction, one at a time, and turns that instruction into something that can be run.</a:t>
            </a:r>
          </a:p>
          <a:p>
            <a:r>
              <a:rPr lang="en-US" dirty="0"/>
              <a:t>That means that you can simply open the Python interpreter and enter instructions one-at-a-time.</a:t>
            </a:r>
          </a:p>
          <a:p>
            <a:r>
              <a:rPr lang="en-US" dirty="0"/>
              <a:t>You can also import a program which causes the instructions in the program to be executed, as if you had typed them in.</a:t>
            </a:r>
          </a:p>
          <a:p>
            <a:r>
              <a:rPr lang="en-US" dirty="0"/>
              <a:t>To rerun an imported program you reload it.</a:t>
            </a:r>
          </a:p>
          <a:p>
            <a:endParaRPr lang="en-GB" dirty="0"/>
          </a:p>
          <a:p>
            <a:r>
              <a:rPr lang="en-US" altLang="en-US" dirty="0"/>
              <a:t>A Python program is:.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A module (perhaps more than one)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Each module has python statements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Each statement has expressions </a:t>
            </a:r>
          </a:p>
          <a:p>
            <a:endParaRPr lang="en-GB" dirty="0"/>
          </a:p>
          <a:p>
            <a:r>
              <a:rPr lang="en-US" altLang="en-US" dirty="0"/>
              <a:t>Statements are commands in Python.</a:t>
            </a:r>
          </a:p>
          <a:p>
            <a:r>
              <a:rPr lang="en-US" altLang="en-US" dirty="0"/>
              <a:t>They perform some action, often called a side effect, </a:t>
            </a:r>
            <a:r>
              <a:rPr lang="en-US" altLang="en-US" b="0" dirty="0"/>
              <a:t> but they do not return any values</a:t>
            </a:r>
          </a:p>
          <a:p>
            <a:endParaRPr lang="en-GB" b="0" dirty="0"/>
          </a:p>
          <a:p>
            <a:r>
              <a:rPr lang="en-US" altLang="en-US" b="0" dirty="0"/>
              <a:t>Expressions perform some operation and return a value</a:t>
            </a:r>
          </a:p>
          <a:p>
            <a:r>
              <a:rPr lang="en-US" altLang="en-US" dirty="0"/>
              <a:t>Expressions can act as statements, but statements cannot act as expressions (more on this later).</a:t>
            </a:r>
          </a:p>
          <a:p>
            <a:r>
              <a:rPr lang="en-US" altLang="en-US" dirty="0"/>
              <a:t>Expressions typically do not modify values in the interpreter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Complex, Tuple, Byte, </a:t>
            </a:r>
            <a:r>
              <a:rPr lang="en-US" dirty="0" err="1"/>
              <a:t>Bytearray</a:t>
            </a:r>
            <a:r>
              <a:rPr lang="en-US" dirty="0"/>
              <a:t>, </a:t>
            </a:r>
            <a:r>
              <a:rPr lang="en-US" dirty="0" err="1"/>
              <a:t>Frozenset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pt-BR" dirty="0"/>
              <a:t>a_list = ["a", "b", "c", "d", "e", "f"] </a:t>
            </a:r>
          </a:p>
          <a:p>
            <a:r>
              <a:rPr lang="pt-BR" dirty="0"/>
              <a:t>a_list[1:3]</a:t>
            </a:r>
          </a:p>
          <a:p>
            <a:r>
              <a:rPr lang="en-GB" dirty="0"/>
              <a:t>['b', 'c’]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= [1, 2, 3] </a:t>
            </a:r>
          </a:p>
          <a:p>
            <a:r>
              <a:rPr lang="pt-BR" dirty="0"/>
              <a:t>b = a[:]</a:t>
            </a:r>
          </a:p>
          <a:p>
            <a:r>
              <a:rPr lang="pt-BR" dirty="0"/>
              <a:t>b</a:t>
            </a:r>
          </a:p>
          <a:p>
            <a:r>
              <a:rPr lang="pt-BR" dirty="0"/>
              <a:t>[1, 2, 3]</a:t>
            </a:r>
          </a:p>
          <a:p>
            <a:endParaRPr lang="pt-BR" dirty="0"/>
          </a:p>
          <a:p>
            <a:r>
              <a:rPr lang="pt-BR" dirty="0"/>
              <a:t>Tuple</a:t>
            </a:r>
          </a:p>
          <a:p>
            <a:endParaRPr lang="pt-BR" dirty="0"/>
          </a:p>
          <a:p>
            <a:r>
              <a:rPr lang="en-GB" dirty="0"/>
              <a:t>b = ("Bobby", 29, “Production") </a:t>
            </a:r>
          </a:p>
          <a:p>
            <a:endParaRPr lang="en-GB" dirty="0"/>
          </a:p>
          <a:p>
            <a:r>
              <a:rPr lang="en-GB" dirty="0"/>
              <a:t>‘ = “</a:t>
            </a:r>
          </a:p>
          <a:p>
            <a:r>
              <a:rPr lang="en-GB" dirty="0"/>
              <a:t>‘’’ = “””</a:t>
            </a:r>
          </a:p>
          <a:p>
            <a:r>
              <a:rPr lang="en-GB" dirty="0"/>
              <a:t>Use different triple quote to ending quote to prevent error</a:t>
            </a:r>
          </a:p>
          <a:p>
            <a:endParaRPr lang="en-GB" dirty="0"/>
          </a:p>
          <a:p>
            <a:r>
              <a:rPr lang="en-GB" dirty="0"/>
              <a:t>Variable type can change when a new value is assigned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US" altLang="en-US" dirty="0"/>
              <a:t>a type in Python essentially defines two things: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internal structure of the type (what is contains)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kinds of operations you can perform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5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 err="1"/>
              <a:t>gobal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var[4][1]</a:t>
            </a:r>
          </a:p>
          <a:p>
            <a:endParaRPr lang="en-US" dirty="0"/>
          </a:p>
          <a:p>
            <a:r>
              <a:rPr lang="en-US" dirty="0"/>
              <a:t>Tuple</a:t>
            </a:r>
          </a:p>
          <a:p>
            <a:r>
              <a:rPr lang="en-US" dirty="0"/>
              <a:t>b = ("Bob", 19, "CS") # tuple packing</a:t>
            </a:r>
          </a:p>
          <a:p>
            <a:endParaRPr lang="en-US" dirty="0"/>
          </a:p>
          <a:p>
            <a:r>
              <a:rPr lang="en-US" dirty="0"/>
              <a:t>(name, age, studies) = b # tuple unpacking 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'Bob’</a:t>
            </a:r>
          </a:p>
          <a:p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GB" dirty="0"/>
              <a:t>range</a:t>
            </a:r>
            <a:r>
              <a:rPr lang="en-GB" i="1" dirty="0"/>
              <a:t>(start, stop, step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Set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Cannot store lists</a:t>
            </a:r>
          </a:p>
          <a:p>
            <a:r>
              <a:rPr lang="en-US" dirty="0"/>
              <a:t>Random order</a:t>
            </a:r>
          </a:p>
          <a:p>
            <a:r>
              <a:rPr lang="en-US" dirty="0"/>
              <a:t>Cannot be changed</a:t>
            </a:r>
          </a:p>
          <a:p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Dictionary</a:t>
            </a:r>
          </a:p>
          <a:p>
            <a:r>
              <a:rPr lang="en-US" dirty="0"/>
              <a:t>Unordered</a:t>
            </a:r>
          </a:p>
          <a:p>
            <a:r>
              <a:rPr lang="en-US" dirty="0"/>
              <a:t>Changeable (mutable)</a:t>
            </a:r>
          </a:p>
          <a:p>
            <a:r>
              <a:rPr lang="en-US" dirty="0"/>
              <a:t>Unique (newer values override existing)</a:t>
            </a:r>
          </a:p>
          <a:p>
            <a:r>
              <a:rPr lang="en-US" dirty="0"/>
              <a:t>Key value pairs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00FF"/>
                </a:solidFill>
              </a:rPr>
              <a:t>=</a:t>
            </a:r>
            <a:r>
              <a:rPr lang="en-US" altLang="en-US" dirty="0"/>
              <a:t> sign is the assignment statement</a:t>
            </a:r>
          </a:p>
          <a:p>
            <a:r>
              <a:rPr lang="en-US" altLang="en-US" dirty="0"/>
              <a:t>The value on the right is associated with the variable name on the left</a:t>
            </a:r>
          </a:p>
          <a:p>
            <a:r>
              <a:rPr lang="en-US" altLang="en-US" dirty="0"/>
              <a:t>It does </a:t>
            </a:r>
            <a:r>
              <a:rPr lang="en-US" altLang="en-US" b="0" i="0" dirty="0"/>
              <a:t>not</a:t>
            </a:r>
            <a:r>
              <a:rPr lang="en-US" altLang="en-US" b="1" i="1" dirty="0"/>
              <a:t> </a:t>
            </a:r>
            <a:r>
              <a:rPr lang="en-US" altLang="en-US" dirty="0"/>
              <a:t>stand for equality!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US" altLang="en-US" dirty="0"/>
              <a:t>upper and lower case letters are different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Length_Of_Rope</a:t>
            </a:r>
            <a:r>
              <a:rPr lang="en-US" altLang="en-US" dirty="0">
                <a:ea typeface="Arial" panose="020B0604020202020204" pitchFamily="34" charset="0"/>
              </a:rPr>
              <a:t> is not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length_of_rope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Single Leading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underscore prefix is meant as a </a:t>
            </a:r>
            <a:r>
              <a:rPr lang="en-US" i="1" dirty="0"/>
              <a:t>hint</a:t>
            </a:r>
            <a:r>
              <a:rPr lang="en-US" dirty="0"/>
              <a:t> to another programmer that a variable or method starting with a single underscore is intended for internal use.</a:t>
            </a:r>
            <a:endParaRPr lang="en-US" b="0" dirty="0"/>
          </a:p>
          <a:p>
            <a:pPr lvl="0">
              <a:lnSpc>
                <a:spcPct val="90000"/>
              </a:lnSpc>
            </a:pPr>
            <a:endParaRPr lang="en-US" altLang="en-US" b="0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Single Trailing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 single trailing underscore (postfix) is used by convention to avoid naming conflicts with Python keywords.</a:t>
            </a:r>
          </a:p>
          <a:p>
            <a:pPr lvl="0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Double Leading Underscore:</a:t>
            </a:r>
          </a:p>
          <a:p>
            <a:r>
              <a:rPr lang="en-US" dirty="0"/>
              <a:t>With Python class attributes (variables and methods) that start with double underscores, things are a little different.</a:t>
            </a:r>
          </a:p>
          <a:p>
            <a:r>
              <a:rPr lang="en-US" dirty="0"/>
              <a:t>A double underscore prefix causes the Python interpreter to rewrite the attribute name in order to avoid naming conflicts in subclasses.</a:t>
            </a:r>
          </a:p>
          <a:p>
            <a:r>
              <a:rPr lang="en-US" dirty="0"/>
              <a:t>This is also called </a:t>
            </a:r>
            <a:r>
              <a:rPr lang="en-US" i="1" dirty="0"/>
              <a:t>name mangling</a:t>
            </a:r>
            <a:r>
              <a:rPr lang="en-US" dirty="0"/>
              <a:t>—the interpreter changes the name of the variable in a way that makes it harder to create collisions when the class is extended later.</a:t>
            </a:r>
          </a:p>
          <a:p>
            <a:pPr lvl="0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Double Leading and Trailing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Name mangling is </a:t>
            </a:r>
            <a:r>
              <a:rPr lang="en-US" i="1" dirty="0"/>
              <a:t>not</a:t>
            </a:r>
            <a:r>
              <a:rPr lang="en-US" dirty="0"/>
              <a:t> applied if a name </a:t>
            </a:r>
            <a:r>
              <a:rPr lang="en-US" i="1" dirty="0"/>
              <a:t>starts and ends</a:t>
            </a:r>
            <a:r>
              <a:rPr lang="en-US" dirty="0"/>
              <a:t> with double underscores. Variables surrounded by a double underscore prefix and postfix are left unscathed by the Python interpreter.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Names that have both leading and trailing double underscores are reserved for special use in the language.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0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floor division</a:t>
            </a:r>
          </a:p>
          <a:p>
            <a:r>
              <a:rPr lang="en-GB" dirty="0"/>
              <a:t>&amp;, |, ^, ~, &lt;&lt;, &gt;&gt;</a:t>
            </a:r>
          </a:p>
          <a:p>
            <a:endParaRPr lang="en-GB" dirty="0"/>
          </a:p>
          <a:p>
            <a:r>
              <a:rPr lang="en-GB" dirty="0"/>
              <a:t>Order of operations</a:t>
            </a:r>
          </a:p>
          <a:p>
            <a:r>
              <a:rPr lang="en-GB" dirty="0"/>
              <a:t>()</a:t>
            </a:r>
          </a:p>
          <a:p>
            <a:r>
              <a:rPr lang="en-GB" dirty="0"/>
              <a:t>**</a:t>
            </a:r>
          </a:p>
          <a:p>
            <a:r>
              <a:rPr lang="en-GB" dirty="0"/>
              <a:t>+x, -x</a:t>
            </a:r>
          </a:p>
          <a:p>
            <a:r>
              <a:rPr lang="en-GB" dirty="0"/>
              <a:t>*, /, %, //</a:t>
            </a:r>
          </a:p>
          <a:p>
            <a:r>
              <a:rPr lang="en-GB"/>
              <a:t>+, -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4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Determines order of program execution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7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GB" dirty="0"/>
              <a:t>pass # no  code is executed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  <a:p>
            <a:r>
              <a:rPr lang="en-US" dirty="0" err="1"/>
              <a:t>func_name</a:t>
            </a:r>
            <a:r>
              <a:rPr lang="en-US" dirty="0"/>
              <a:t>(password = “12345”, </a:t>
            </a:r>
            <a:r>
              <a:rPr lang="en-US" dirty="0" err="1"/>
              <a:t>user_name</a:t>
            </a:r>
            <a:r>
              <a:rPr lang="en-US" dirty="0"/>
              <a:t> = “admin”)</a:t>
            </a:r>
          </a:p>
          <a:p>
            <a:r>
              <a:rPr lang="en-US" dirty="0"/>
              <a:t>Optional parameters after required</a:t>
            </a:r>
          </a:p>
          <a:p>
            <a:endParaRPr lang="en-US" dirty="0"/>
          </a:p>
          <a:p>
            <a:r>
              <a:rPr lang="en-US" dirty="0"/>
              <a:t>Import x</a:t>
            </a:r>
          </a:p>
          <a:p>
            <a:endParaRPr lang="en-US" dirty="0"/>
          </a:p>
          <a:p>
            <a:r>
              <a:rPr lang="en-US" dirty="0"/>
              <a:t>Import math</a:t>
            </a:r>
          </a:p>
          <a:p>
            <a:r>
              <a:rPr lang="en-US" dirty="0"/>
              <a:t>This brought in python statements to support math</a:t>
            </a:r>
          </a:p>
          <a:p>
            <a:r>
              <a:rPr lang="en-US" dirty="0"/>
              <a:t>We precede all operations of math with </a:t>
            </a:r>
            <a:r>
              <a:rPr lang="en-US" dirty="0" err="1"/>
              <a:t>math.xxx</a:t>
            </a:r>
            <a:endParaRPr lang="en-US" dirty="0"/>
          </a:p>
          <a:p>
            <a:r>
              <a:rPr lang="en-US" dirty="0" err="1"/>
              <a:t>math.pi</a:t>
            </a:r>
            <a:r>
              <a:rPr lang="en-US" dirty="0"/>
              <a:t>, for example, is pi. </a:t>
            </a: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raises x to the </a:t>
            </a:r>
            <a:r>
              <a:rPr lang="en-US" dirty="0" err="1"/>
              <a:t>yth</a:t>
            </a:r>
            <a:r>
              <a:rPr lang="en-US" dirty="0"/>
              <a:t> power.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func_name</a:t>
            </a:r>
            <a:r>
              <a:rPr lang="en-US" dirty="0"/>
              <a:t> (parameter =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statements</a:t>
            </a:r>
          </a:p>
          <a:p>
            <a:pPr marL="457200" lvl="1" indent="0">
              <a:buNone/>
            </a:pPr>
            <a:r>
              <a:rPr lang="en-US"/>
              <a:t>return var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6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x import y(*)</a:t>
            </a:r>
          </a:p>
          <a:p>
            <a:r>
              <a:rPr lang="en-US" dirty="0"/>
              <a:t>input(“Text to display to user”)</a:t>
            </a:r>
          </a:p>
          <a:p>
            <a:r>
              <a:rPr lang="en-US" dirty="0"/>
              <a:t>print(“Text”, end=‘ ‘)</a:t>
            </a:r>
          </a:p>
          <a:p>
            <a:endParaRPr lang="en-US" dirty="0"/>
          </a:p>
          <a:p>
            <a:r>
              <a:rPr lang="en-US" dirty="0"/>
              <a:t>%d -&gt; integer</a:t>
            </a:r>
          </a:p>
          <a:p>
            <a:r>
              <a:rPr lang="en-US" dirty="0"/>
              <a:t>%c -&gt; character</a:t>
            </a:r>
          </a:p>
          <a:p>
            <a:r>
              <a:rPr lang="en-US" dirty="0"/>
              <a:t>%s -&gt; string</a:t>
            </a:r>
          </a:p>
          <a:p>
            <a:r>
              <a:rPr lang="en-US" dirty="0"/>
              <a:t>%f -&gt; float</a:t>
            </a:r>
          </a:p>
          <a:p>
            <a:r>
              <a:rPr lang="en-US" dirty="0"/>
              <a:t>%e -&gt; exponent (float)</a:t>
            </a:r>
          </a:p>
          <a:p>
            <a:endParaRPr lang="en-US" dirty="0"/>
          </a:p>
          <a:p>
            <a:pPr marL="509588" indent="-5095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input(“Give me a value”)</a:t>
            </a:r>
          </a:p>
          <a:p>
            <a:pPr marL="509588" indent="-509588">
              <a:lnSpc>
                <a:spcPct val="90000"/>
              </a:lnSpc>
            </a:pPr>
            <a:r>
              <a:rPr lang="en-US" altLang="en-US" dirty="0"/>
              <a:t>prints “Give me a value” on the python screen and waits till the user types something (anything), ending with Enter</a:t>
            </a:r>
          </a:p>
          <a:p>
            <a:pPr marL="509588" indent="-509588">
              <a:lnSpc>
                <a:spcPct val="90000"/>
              </a:lnSpc>
            </a:pPr>
            <a:r>
              <a:rPr lang="en-US" altLang="en-US" dirty="0"/>
              <a:t>Warning, it returns a string (sequence of characters), no matter what is given, even a number (</a:t>
            </a:r>
            <a:r>
              <a:rPr lang="fr-FR" altLang="en-US" dirty="0"/>
              <a:t>'</a:t>
            </a:r>
            <a:r>
              <a:rPr lang="en-US" altLang="en-US" dirty="0"/>
              <a:t>1</a:t>
            </a:r>
            <a:r>
              <a:rPr lang="fr-FR" altLang="en-US" dirty="0"/>
              <a:t>'</a:t>
            </a:r>
            <a:r>
              <a:rPr lang="en-US" altLang="en-US" dirty="0"/>
              <a:t> is not the same as 1, different types)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fr-F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 var has a value of: </a:t>
            </a:r>
            <a:r>
              <a:rPr lang="fr-F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7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3D0-24B1-4C9B-BFD2-D64842B31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EA4EE-2BF2-4C20-A6EC-98DD6DBFC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50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E5B0-947D-453F-8DDF-BEFD868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ED0-0986-4D5B-9582-3604C7D8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Organised</a:t>
            </a:r>
            <a:endParaRPr lang="en-US" dirty="0"/>
          </a:p>
          <a:p>
            <a:r>
              <a:rPr lang="en-US" dirty="0"/>
              <a:t>Reusable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Performs a single, related action</a:t>
            </a:r>
          </a:p>
        </p:txBody>
      </p:sp>
    </p:spTree>
    <p:extLst>
      <p:ext uri="{BB962C8B-B14F-4D97-AF65-F5344CB8AC3E}">
        <p14:creationId xmlns:p14="http://schemas.microsoft.com/office/powerpoint/2010/main" val="155577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7FD9-A4CA-4BDE-90DA-9F8080CD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60E5-10AD-48C7-8680-043633F5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int()</a:t>
            </a:r>
          </a:p>
          <a:p>
            <a:r>
              <a:rPr lang="en-US" dirty="0"/>
              <a:t>input()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abs()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00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07B5-EFD4-41FA-B92D-AC9DCF33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53E6-B958-4450-B8D5-0041677E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prototype for an object</a:t>
            </a:r>
          </a:p>
          <a:p>
            <a:r>
              <a:rPr lang="en-US" dirty="0"/>
              <a:t>Defines the attributes and methods that </a:t>
            </a:r>
            <a:r>
              <a:rPr lang="en-US" dirty="0" err="1"/>
              <a:t>characterise</a:t>
            </a:r>
            <a:r>
              <a:rPr lang="en-US" dirty="0"/>
              <a:t> the object</a:t>
            </a:r>
          </a:p>
        </p:txBody>
      </p:sp>
    </p:spTree>
    <p:extLst>
      <p:ext uri="{BB962C8B-B14F-4D97-AF65-F5344CB8AC3E}">
        <p14:creationId xmlns:p14="http://schemas.microsoft.com/office/powerpoint/2010/main" val="26800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66A5-804D-477F-9D08-362A115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9103-95BE-4FE5-B48F-C60938EF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Employee: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dirty="0" err="1"/>
              <a:t>employee_count</a:t>
            </a:r>
            <a:r>
              <a:rPr lang="en-GB" dirty="0"/>
              <a:t> = 0 # Class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__</a:t>
            </a:r>
            <a:r>
              <a:rPr lang="en-GB" dirty="0" err="1"/>
              <a:t>init</a:t>
            </a:r>
            <a:r>
              <a:rPr lang="en-GB" dirty="0"/>
              <a:t>__(self, name, salary):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self.name = name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 err="1"/>
              <a:t>self.salary</a:t>
            </a:r>
            <a:r>
              <a:rPr lang="en-GB" dirty="0"/>
              <a:t> = salary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Employee. </a:t>
            </a:r>
            <a:r>
              <a:rPr lang="en-GB" dirty="0" err="1"/>
              <a:t>employee_count</a:t>
            </a:r>
            <a:r>
              <a:rPr lang="en-GB" dirty="0"/>
              <a:t> +=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</a:t>
            </a:r>
            <a:r>
              <a:rPr lang="en-GB" dirty="0" err="1"/>
              <a:t>display_count</a:t>
            </a:r>
            <a:r>
              <a:rPr lang="en-GB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print "Total Employee %d" % Employee. </a:t>
            </a:r>
            <a:r>
              <a:rPr lang="en-GB" dirty="0" err="1"/>
              <a:t>employee_count</a:t>
            </a: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</a:t>
            </a:r>
            <a:r>
              <a:rPr lang="en-GB" dirty="0" err="1"/>
              <a:t>display_employee</a:t>
            </a:r>
            <a:r>
              <a:rPr lang="en-GB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print "Name : ", self.name,  ", Salary: ", </a:t>
            </a:r>
            <a:r>
              <a:rPr lang="en-GB" dirty="0" err="1"/>
              <a:t>self.salary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6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7956-CC6A-4365-907C-17AB98A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A378-58C1-473F-A6A5-D5572E7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that can be understood by a computer</a:t>
            </a:r>
          </a:p>
          <a:p>
            <a:r>
              <a:rPr lang="en-US" dirty="0"/>
              <a:t>Implements algorithms</a:t>
            </a:r>
          </a:p>
          <a:p>
            <a:r>
              <a:rPr lang="en-US" dirty="0"/>
              <a:t>Utilizes a programming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0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93B-BE91-413B-B9A4-A6C886A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6CB4-DA67-4C80-A3F0-5F78C953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Interpreted language</a:t>
            </a:r>
          </a:p>
          <a:p>
            <a:r>
              <a:rPr lang="en-US" dirty="0"/>
              <a:t>Object-oriented language</a:t>
            </a:r>
          </a:p>
          <a:p>
            <a:r>
              <a:rPr lang="en-US" dirty="0"/>
              <a:t>Procedural language</a:t>
            </a:r>
          </a:p>
          <a:p>
            <a:r>
              <a:rPr lang="en-US" dirty="0"/>
              <a:t>Functional language</a:t>
            </a:r>
          </a:p>
          <a:p>
            <a:r>
              <a:rPr lang="en-US" dirty="0"/>
              <a:t>Portable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0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0899-B3C1-4331-AF77-45058B68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8F47-A576-4983-B36C-BC82C9A4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523444"/>
          </a:xfrm>
        </p:spPr>
        <p:txBody>
          <a:bodyPr>
            <a:normAutofit/>
          </a:bodyPr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29F6C5-201F-466C-90BD-3AB5E09D0FEB}"/>
              </a:ext>
            </a:extLst>
          </p:cNvPr>
          <p:cNvSpPr txBox="1">
            <a:spLocks/>
          </p:cNvSpPr>
          <p:nvPr/>
        </p:nvSpPr>
        <p:spPr>
          <a:xfrm>
            <a:off x="2773599" y="2575560"/>
            <a:ext cx="7796540" cy="347438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Boolean</a:t>
            </a:r>
          </a:p>
          <a:p>
            <a:r>
              <a:rPr lang="en-US" sz="1800" dirty="0"/>
              <a:t>Integer</a:t>
            </a:r>
          </a:p>
          <a:p>
            <a:r>
              <a:rPr lang="en-US" sz="1800" dirty="0"/>
              <a:t>Float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/>
              <a:t>Tuple</a:t>
            </a:r>
          </a:p>
          <a:p>
            <a:endParaRPr lang="en-US" sz="1800" dirty="0"/>
          </a:p>
          <a:p>
            <a:r>
              <a:rPr lang="en-US" sz="1800" dirty="0"/>
              <a:t>Range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Set</a:t>
            </a:r>
          </a:p>
          <a:p>
            <a:r>
              <a:rPr lang="en-US" sz="18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2563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37CA-ED3F-410F-901C-BF12455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6D6-CE8D-456D-9371-03A3ECF0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=</a:t>
            </a:r>
          </a:p>
          <a:p>
            <a:r>
              <a:rPr lang="en-US" dirty="0"/>
              <a:t>+=</a:t>
            </a:r>
          </a:p>
          <a:p>
            <a:r>
              <a:rPr lang="en-US" dirty="0"/>
              <a:t>-+</a:t>
            </a:r>
          </a:p>
          <a:p>
            <a:r>
              <a:rPr lang="en-US" dirty="0"/>
              <a:t>*+</a:t>
            </a:r>
          </a:p>
          <a:p>
            <a:r>
              <a:rPr lang="en-US" dirty="0"/>
              <a:t>/=</a:t>
            </a:r>
          </a:p>
          <a:p>
            <a:r>
              <a:rPr lang="en-US" dirty="0"/>
              <a:t>%=</a:t>
            </a:r>
          </a:p>
          <a:p>
            <a:r>
              <a:rPr lang="en-US" dirty="0"/>
              <a:t>var = [1, 2, 3, “four”, [5, 6]]</a:t>
            </a:r>
          </a:p>
          <a:p>
            <a:r>
              <a:rPr lang="en-US" dirty="0"/>
              <a:t>var = (“Sandra”, “F”, 1985)</a:t>
            </a:r>
          </a:p>
          <a:p>
            <a:r>
              <a:rPr lang="en-US" dirty="0"/>
              <a:t>var = {“name” : “Sandra”, “gender” : “F”, “dob” : 1985}</a:t>
            </a:r>
          </a:p>
          <a:p>
            <a:r>
              <a:rPr lang="en-GB" dirty="0"/>
              <a:t>var = {1, 2, 3, “four”, (5, 6)}</a:t>
            </a:r>
          </a:p>
        </p:txBody>
      </p:sp>
    </p:spTree>
    <p:extLst>
      <p:ext uri="{BB962C8B-B14F-4D97-AF65-F5344CB8AC3E}">
        <p14:creationId xmlns:p14="http://schemas.microsoft.com/office/powerpoint/2010/main" val="40692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00C-C2C1-417C-9431-8466D08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2134-9623-4C81-8977-DF8B7B95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+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**</a:t>
            </a:r>
            <a:br>
              <a:rPr lang="en-US" dirty="0"/>
            </a:br>
            <a:endParaRPr lang="en-US" dirty="0"/>
          </a:p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&lt;=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GB" dirty="0"/>
              <a:t>is</a:t>
            </a:r>
          </a:p>
          <a:p>
            <a:r>
              <a:rPr lang="en-GB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7057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CAF0-B41D-4868-9630-54AAC171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4861-2A1B-43FA-B837-383B50A9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DD46-09C6-4DFF-BEFD-DEB2D5AE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AF05-9830-4794-8217-F1C735A9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</a:t>
            </a:r>
            <a:r>
              <a:rPr lang="en-US" dirty="0" err="1"/>
              <a:t>elif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/>
              <a:t>if  expression1: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if expression2: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 err="1"/>
              <a:t>elif</a:t>
            </a:r>
            <a:r>
              <a:rPr lang="en-GB" sz="1400" dirty="0"/>
              <a:t> expression3: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else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 err="1"/>
              <a:t>elif</a:t>
            </a:r>
            <a:r>
              <a:rPr lang="en-GB" sz="1400" dirty="0"/>
              <a:t> expression4:</a:t>
            </a:r>
          </a:p>
          <a:p>
            <a:pPr marL="45085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/>
              <a:t>else</a:t>
            </a:r>
            <a:r>
              <a:rPr lang="en-GB" sz="1400" dirty="0"/>
              <a:t>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85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8AE0-E9CD-4010-9417-248AA3B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8167-061D-42B3-B71F-A12FFE88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pPr marL="457200" lvl="1" indent="0">
              <a:buNone/>
            </a:pPr>
            <a:r>
              <a:rPr lang="en-US" dirty="0"/>
              <a:t>while expression:</a:t>
            </a:r>
          </a:p>
          <a:p>
            <a:pPr marL="914400" lvl="2" indent="0">
              <a:buNone/>
            </a:pPr>
            <a:r>
              <a:rPr lang="en-US" dirty="0"/>
              <a:t>statement</a:t>
            </a:r>
          </a:p>
          <a:p>
            <a:r>
              <a:rPr lang="en-GB" dirty="0"/>
              <a:t>for </a:t>
            </a:r>
          </a:p>
          <a:p>
            <a:pPr marL="457200" lvl="1" indent="0">
              <a:buNone/>
            </a:pPr>
            <a:r>
              <a:rPr lang="en-GB" dirty="0"/>
              <a:t>for iterator </a:t>
            </a:r>
            <a:r>
              <a:rPr lang="en-GB"/>
              <a:t>in sequence: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5284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530</TotalTime>
  <Words>1568</Words>
  <Application>Microsoft Office PowerPoint</Application>
  <PresentationFormat>Widescreen</PresentationFormat>
  <Paragraphs>307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MS Shell Dlg 2</vt:lpstr>
      <vt:lpstr>Wingdings</vt:lpstr>
      <vt:lpstr>Wingdings 3</vt:lpstr>
      <vt:lpstr>Madison</vt:lpstr>
      <vt:lpstr>Introduction to Python</vt:lpstr>
      <vt:lpstr>What is programming?</vt:lpstr>
      <vt:lpstr>What is python?</vt:lpstr>
      <vt:lpstr>Variables</vt:lpstr>
      <vt:lpstr>Assignment Statement</vt:lpstr>
      <vt:lpstr>Operators</vt:lpstr>
      <vt:lpstr>Flow Control</vt:lpstr>
      <vt:lpstr>Conditional Expressions</vt:lpstr>
      <vt:lpstr>Loops</vt:lpstr>
      <vt:lpstr>Functions</vt:lpstr>
      <vt:lpstr>Built-in Functions</vt:lpstr>
      <vt:lpstr>Class</vt:lpstr>
      <vt:lpstr>Example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Kait_S</dc:creator>
  <cp:lastModifiedBy>grandbay</cp:lastModifiedBy>
  <cp:revision>61</cp:revision>
  <dcterms:created xsi:type="dcterms:W3CDTF">2021-01-09T21:18:28Z</dcterms:created>
  <dcterms:modified xsi:type="dcterms:W3CDTF">2021-02-02T18:21:49Z</dcterms:modified>
</cp:coreProperties>
</file>