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63" r:id="rId4"/>
    <p:sldId id="264" r:id="rId5"/>
    <p:sldId id="296" r:id="rId6"/>
    <p:sldId id="297" r:id="rId7"/>
    <p:sldId id="260" r:id="rId8"/>
    <p:sldId id="266" r:id="rId9"/>
    <p:sldId id="265" r:id="rId10"/>
    <p:sldId id="273" r:id="rId11"/>
    <p:sldId id="257" r:id="rId12"/>
    <p:sldId id="258" r:id="rId13"/>
    <p:sldId id="259" r:id="rId14"/>
    <p:sldId id="274" r:id="rId15"/>
    <p:sldId id="275" r:id="rId16"/>
    <p:sldId id="262" r:id="rId17"/>
    <p:sldId id="267" r:id="rId18"/>
    <p:sldId id="268" r:id="rId19"/>
    <p:sldId id="269" r:id="rId20"/>
    <p:sldId id="270" r:id="rId21"/>
    <p:sldId id="271" r:id="rId22"/>
    <p:sldId id="276" r:id="rId23"/>
    <p:sldId id="279" r:id="rId24"/>
    <p:sldId id="280" r:id="rId25"/>
    <p:sldId id="281" r:id="rId26"/>
    <p:sldId id="282" r:id="rId27"/>
    <p:sldId id="283" r:id="rId28"/>
    <p:sldId id="278" r:id="rId29"/>
    <p:sldId id="284" r:id="rId30"/>
    <p:sldId id="285" r:id="rId31"/>
    <p:sldId id="286" r:id="rId32"/>
    <p:sldId id="288" r:id="rId33"/>
    <p:sldId id="272" r:id="rId34"/>
    <p:sldId id="277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A5061-6882-4C00-9862-A8EA1109EBB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97EE-4F18-4626-939B-995BCFDA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B97EE-4F18-4626-939B-995BCFDA9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E675-BF3E-4631-9E33-32C6393816D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2B89-A79A-4C74-A1DE-47FF6382C45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621-72A0-47B3-9C8B-ED0C2EA7AAB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A5C9-429B-434D-B36A-88B7EBF9B32C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C841-DF7A-4BC7-953A-2F9ABD1C94DA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001E-5D16-46B1-A619-5C69C31B2326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C5BC-5BB0-49ED-9AE8-076EF5D96586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C601-5F64-4EF6-9366-0BE07739018A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1F24-8CDC-4C50-986C-B1E0CA263149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054-0192-4D70-B67E-0F4F33A9C390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136-31E0-41C4-9FD9-5E79AD0E7EE5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176A-331B-4D11-ABA5-FA063EEA187A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B4E3-FEAA-40C9-988F-5F46817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Programming and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14</a:t>
            </a:r>
            <a:endParaRPr lang="en-US" dirty="0" smtClean="0"/>
          </a:p>
          <a:p>
            <a:r>
              <a:rPr lang="en-US" dirty="0" smtClean="0"/>
              <a:t>Introduction to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must contain comments that describe what it does</a:t>
            </a:r>
          </a:p>
          <a:p>
            <a:r>
              <a:rPr lang="en-US" dirty="0" smtClean="0"/>
              <a:t>In Python, lines beginning with a # sign are comment lines</a:t>
            </a:r>
          </a:p>
          <a:p>
            <a:r>
              <a:rPr lang="en-US" dirty="0" smtClean="0"/>
              <a:t>On American English keyboards, this is over the 3 key; I don’t know where it is on British English keyboards</a:t>
            </a:r>
          </a:p>
          <a:p>
            <a:pPr marL="0" indent="0">
              <a:buNone/>
            </a:pPr>
            <a:r>
              <a:rPr lang="en-US" dirty="0" smtClean="0"/>
              <a:t>You can also have comments on the same line as a statement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entire line is a comment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		# Set up loop 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+ - * /	</a:t>
            </a:r>
            <a:r>
              <a:rPr lang="en-US" altLang="en-US" dirty="0" smtClean="0"/>
              <a:t>addition</a:t>
            </a:r>
            <a:r>
              <a:rPr lang="en-US" altLang="en-US" dirty="0"/>
              <a:t>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		</a:t>
            </a:r>
            <a:r>
              <a:rPr lang="en-US" altLang="en-US" dirty="0" smtClean="0"/>
              <a:t>modulus</a:t>
            </a:r>
            <a:r>
              <a:rPr lang="en-US" altLang="en-US" dirty="0"/>
              <a:t>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**	</a:t>
            </a:r>
            <a:r>
              <a:rPr lang="en-US" altLang="en-US" dirty="0"/>
              <a:t> 	exponentiation</a:t>
            </a:r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16</a:t>
            </a:r>
            <a:endParaRPr lang="en-US" altLang="en-US" sz="1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When integers and reals are mixed, the result is a real number.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1 / 2.0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0.5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 dirty="0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conversion occurs on a per-operator basis.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u="sng" dirty="0">
                <a:latin typeface="Courier New" panose="02070309020205020404" pitchFamily="49" charset="0"/>
              </a:rPr>
              <a:t>7 / 3</a:t>
            </a:r>
            <a:r>
              <a:rPr lang="en-US" altLang="en-US" sz="1600" dirty="0">
                <a:latin typeface="Courier New" panose="02070309020205020404" pitchFamily="49" charset="0"/>
              </a:rPr>
              <a:t> * 1.2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b="1" u="sng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u="sng" dirty="0">
                <a:latin typeface="Courier New" panose="02070309020205020404" pitchFamily="49" charset="0"/>
              </a:rPr>
              <a:t>   * 1.2</a:t>
            </a:r>
            <a:r>
              <a:rPr lang="en-US" altLang="en-US" sz="1600" dirty="0">
                <a:latin typeface="Courier New" panose="02070309020205020404" pitchFamily="49" charset="0"/>
              </a:rPr>
              <a:t>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1600" dirty="0">
                <a:latin typeface="Courier New" panose="02070309020205020404" pitchFamily="49" charset="0"/>
              </a:rPr>
              <a:t>     + </a:t>
            </a:r>
            <a:r>
              <a:rPr lang="en-US" altLang="en-US" sz="1600" u="sng" dirty="0">
                <a:latin typeface="Courier New" panose="02070309020205020404" pitchFamily="49" charset="0"/>
              </a:rPr>
              <a:t>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u="sng" dirty="0">
                <a:latin typeface="Courier New" panose="02070309020205020404" pitchFamily="49" charset="0"/>
              </a:rPr>
              <a:t>2.4     +   </a:t>
            </a:r>
            <a:r>
              <a:rPr lang="en-US" altLang="en-US" sz="1600" b="1" u="sng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Use this at the top of your program: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math import *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45" y="2457448"/>
            <a:ext cx="5975350" cy="3854452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70" y="2457448"/>
            <a:ext cx="2771775" cy="990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14</a:t>
            </a:fld>
            <a:endParaRPr lang="en-US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35" y="2606486"/>
            <a:ext cx="7585075" cy="23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return true or 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15</a:t>
            </a:fld>
            <a:endParaRPr lang="en-US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41" y="2629694"/>
            <a:ext cx="5245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&lt;condition&gt;: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&lt;statements&gt;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&gt; 4: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print(“x is greater than 4”)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print(“This is not in the scope of the if”)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colon is required for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r>
              <a:rPr lang="en-US" dirty="0" smtClean="0"/>
              <a:t>Note that all statement indented one level in from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are within it scope: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x &gt; 4: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print(“x is greater than 4”)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(“This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also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scope of the if”)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dirty="0" smtClean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&lt;statements&gt;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&lt;statements&gt;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Note the colon following the else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This works exactly the way you would expect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similar to what you’re used to from C or Java, but not the same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groupOfValues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&lt;statements&gt;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/>
              <a:t>gives a name to each value, so you can refer to it in the statements.</a:t>
            </a:r>
          </a:p>
          <a:p>
            <a:r>
              <a:rPr lang="en-US" dirty="0" err="1"/>
              <a:t>groupOfValues</a:t>
            </a:r>
            <a:r>
              <a:rPr lang="en-US" dirty="0"/>
              <a:t> can be a range of integers, specified with the range function.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x in range(1, 6):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print x, "squared is", x * 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C/C++ or Java, Python statements do not end in a semicolon</a:t>
            </a:r>
          </a:p>
          <a:p>
            <a:r>
              <a:rPr lang="en-US" dirty="0" smtClean="0"/>
              <a:t>In Python, indentation is the way you indicate the scope of a conditional, function, etc.</a:t>
            </a:r>
          </a:p>
          <a:p>
            <a:r>
              <a:rPr lang="en-US" dirty="0" smtClean="0"/>
              <a:t>Look, no braces!</a:t>
            </a:r>
          </a:p>
          <a:p>
            <a:r>
              <a:rPr lang="en-US" dirty="0" smtClean="0"/>
              <a:t>Python is interpretive, meaning you don’t have to write programs.</a:t>
            </a:r>
          </a:p>
          <a:p>
            <a:r>
              <a:rPr lang="en-US" dirty="0" smtClean="0"/>
              <a:t>You can just enter statements into the Python environment and they’ll execute</a:t>
            </a:r>
          </a:p>
          <a:p>
            <a:r>
              <a:rPr lang="en-US" dirty="0" smtClean="0"/>
              <a:t>For the most part, we’ll be writing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/>
          <a:lstStyle/>
          <a:p>
            <a:r>
              <a:rPr lang="en-US" dirty="0"/>
              <a:t>The range function specifies a range of integers: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stop) </a:t>
            </a:r>
            <a:r>
              <a:rPr lang="en-US" dirty="0"/>
              <a:t>	- the integers between start (inclusive)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		  </a:t>
            </a:r>
            <a:r>
              <a:rPr lang="en-US" dirty="0"/>
              <a:t>and stop (exclusive)</a:t>
            </a:r>
          </a:p>
          <a:p>
            <a:endParaRPr lang="en-US" dirty="0"/>
          </a:p>
          <a:p>
            <a:r>
              <a:rPr lang="en-US" dirty="0"/>
              <a:t>It can also accept a third value specifying the change between values.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stop, step) </a:t>
            </a:r>
            <a:r>
              <a:rPr lang="en-US" dirty="0"/>
              <a:t>- the integers between start (inclusive)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        		      and </a:t>
            </a:r>
            <a:r>
              <a:rPr lang="en-US" dirty="0"/>
              <a:t>stop (exclusive) by 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Executes a group of statements as long as a condition is True.</a:t>
            </a:r>
          </a:p>
          <a:p>
            <a:r>
              <a:rPr lang="en-US" dirty="0" smtClean="0"/>
              <a:t>Good </a:t>
            </a:r>
            <a:r>
              <a:rPr lang="en-US" dirty="0"/>
              <a:t>for indefinite loops (repeat an unknown number of times)</a:t>
            </a:r>
          </a:p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&lt;condition&gt;: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&lt;statements&gt;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 number &lt; 200: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print number,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number = number *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to compute and display the first 16 powers of 2, starting with 1</a:t>
            </a:r>
          </a:p>
          <a:p>
            <a:r>
              <a:rPr lang="en-US" dirty="0" smtClean="0"/>
              <a:t>Do this in the Python shell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08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String</a:t>
            </a:r>
            <a:r>
              <a:rPr lang="en-US" dirty="0"/>
              <a:t>: A sequence of text characters in a program.</a:t>
            </a:r>
          </a:p>
          <a:p>
            <a:r>
              <a:rPr lang="en-US" dirty="0"/>
              <a:t>Strings start and end with quotation mark " or apostrophe ' characters.</a:t>
            </a:r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"hello"</a:t>
            </a:r>
            <a:br>
              <a:rPr lang="en-US" dirty="0"/>
            </a:br>
            <a:r>
              <a:rPr lang="en-US" dirty="0"/>
              <a:t>"This is a string"</a:t>
            </a:r>
            <a:br>
              <a:rPr lang="en-US" dirty="0"/>
            </a:br>
            <a:r>
              <a:rPr lang="en-US" dirty="0"/>
              <a:t>"This, too, is a string.   It can be very long</a:t>
            </a:r>
            <a:r>
              <a:rPr lang="en-US" dirty="0" smtClean="0"/>
              <a:t>!"</a:t>
            </a:r>
            <a:endParaRPr lang="en-US" dirty="0"/>
          </a:p>
          <a:p>
            <a:r>
              <a:rPr lang="en-US" dirty="0"/>
              <a:t>A string may not span across multiple lines or contain a " character.</a:t>
            </a:r>
            <a:br>
              <a:rPr lang="en-US" dirty="0"/>
            </a:br>
            <a:r>
              <a:rPr lang="en-US" dirty="0"/>
              <a:t>"This is not</a:t>
            </a:r>
            <a:br>
              <a:rPr lang="en-US" dirty="0"/>
            </a:br>
            <a:r>
              <a:rPr lang="en-US" dirty="0"/>
              <a:t>a legal String."</a:t>
            </a:r>
          </a:p>
          <a:p>
            <a:pPr marL="0" indent="0">
              <a:buNone/>
            </a:pPr>
            <a:r>
              <a:rPr lang="en-US" dirty="0" smtClean="0"/>
              <a:t>   "</a:t>
            </a:r>
            <a:r>
              <a:rPr lang="en-US" dirty="0"/>
              <a:t>This is not a "legal" String either."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represent characters by preceding them with a backslash.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t	</a:t>
            </a:r>
            <a:r>
              <a:rPr lang="en-US" dirty="0"/>
              <a:t>	tab character</a:t>
            </a:r>
          </a:p>
          <a:p>
            <a:pPr lvl="1"/>
            <a:r>
              <a:rPr lang="en-US" dirty="0"/>
              <a:t>\n	new line character</a:t>
            </a:r>
          </a:p>
          <a:p>
            <a:pPr lvl="1"/>
            <a:r>
              <a:rPr lang="en-US" dirty="0"/>
              <a:t>\"	quotation mark character</a:t>
            </a:r>
          </a:p>
          <a:p>
            <a:pPr lvl="1"/>
            <a:r>
              <a:rPr lang="en-US" dirty="0"/>
              <a:t>\\	backslash character</a:t>
            </a:r>
          </a:p>
          <a:p>
            <a:pPr lvl="1"/>
            <a:endParaRPr lang="en-US" dirty="0"/>
          </a:p>
          <a:p>
            <a:r>
              <a:rPr lang="en-US" dirty="0"/>
              <a:t>Example:	"Hello\</a:t>
            </a:r>
            <a:r>
              <a:rPr lang="en-US" dirty="0" err="1"/>
              <a:t>tthere</a:t>
            </a:r>
            <a:r>
              <a:rPr lang="en-US" dirty="0"/>
              <a:t>\</a:t>
            </a:r>
            <a:r>
              <a:rPr lang="en-US" dirty="0" err="1"/>
              <a:t>nHow</a:t>
            </a:r>
            <a:r>
              <a:rPr lang="en-US" dirty="0"/>
              <a:t> are you?"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other languages, you can use square brackets to index a string as if it were an array: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ame = “Arpita Nigam”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print(name, “starts with “, name[0])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	- number of characters in a string </a:t>
            </a:r>
          </a:p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str.lower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	- lowercase version of a string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str.upper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	- uppercase version of a </a:t>
            </a:r>
            <a:r>
              <a:rPr lang="en-US" altLang="en-US" dirty="0" smtClean="0"/>
              <a:t>string</a:t>
            </a:r>
          </a:p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str.isalpha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 smtClean="0"/>
              <a:t>	- True if the string has only alpha chars</a:t>
            </a:r>
          </a:p>
          <a:p>
            <a:r>
              <a:rPr lang="en-US" altLang="en-US" dirty="0" smtClean="0"/>
              <a:t>Many others: split, replace, find, format, etc.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 the “dot” notation: These are static methods.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Byte 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Unicode text and not mutable</a:t>
            </a:r>
          </a:p>
          <a:p>
            <a:r>
              <a:rPr lang="en-US" dirty="0" smtClean="0"/>
              <a:t>Byte arrays are mutable and contain raw bytes</a:t>
            </a:r>
          </a:p>
          <a:p>
            <a:r>
              <a:rPr lang="en-US" dirty="0" smtClean="0"/>
              <a:t>For example, reading Internet data from a URL gets bytes</a:t>
            </a:r>
          </a:p>
          <a:p>
            <a:r>
              <a:rPr lang="en-US" dirty="0" smtClean="0"/>
              <a:t>Convert to string: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response.read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strCmd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tuples, lists, sets, and </a:t>
            </a:r>
            <a:r>
              <a:rPr lang="en-US" dirty="0" smtClean="0"/>
              <a:t>dictionaries</a:t>
            </a:r>
          </a:p>
          <a:p>
            <a:r>
              <a:rPr lang="en-US" dirty="0" smtClean="0"/>
              <a:t>They </a:t>
            </a:r>
            <a:r>
              <a:rPr lang="en-US" dirty="0"/>
              <a:t>all allow you to group more than one </a:t>
            </a:r>
            <a:r>
              <a:rPr lang="en-US" dirty="0" smtClean="0"/>
              <a:t>item </a:t>
            </a:r>
            <a:r>
              <a:rPr lang="en-US" dirty="0"/>
              <a:t>of data together under one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You can also search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Unchanging Sequences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Enclosed in parentheses: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tuple1 = (“This”, “is”, “a”, “tuple”)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rint(tuple1)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This prints the tuple exactly as shown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Print(tuple1[1])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Prints “is” (without the quotes)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0003"/>
          </a:xfrm>
        </p:spPr>
        <p:txBody>
          <a:bodyPr>
            <a:normAutofit/>
          </a:bodyPr>
          <a:lstStyle/>
          <a:p>
            <a:r>
              <a:rPr lang="en-US" dirty="0" smtClean="0"/>
              <a:t>Because Python is interpretive, you can do simple things with the shell</a:t>
            </a:r>
          </a:p>
          <a:p>
            <a:r>
              <a:rPr lang="en-US" dirty="0" smtClean="0"/>
              <a:t>In the graphical shell on Linux, double-click on </a:t>
            </a:r>
            <a:r>
              <a:rPr lang="en-US" dirty="0" err="1" smtClean="0"/>
              <a:t>LXTerminal</a:t>
            </a:r>
            <a:endParaRPr lang="en-US" dirty="0" smtClean="0"/>
          </a:p>
          <a:p>
            <a:r>
              <a:rPr lang="en-US" dirty="0" smtClean="0"/>
              <a:t>At the prompt, 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You should have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 smtClean="0">
                <a:cs typeface="Consolas" panose="020B0609020204030204" pitchFamily="49" charset="0"/>
              </a:rPr>
              <a:t> prompt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Type in: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rint(“hello, world”)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You have written your first Python program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Keep the shell up; we’ll be using it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Changeable sequences of data</a:t>
            </a:r>
          </a:p>
          <a:p>
            <a:r>
              <a:rPr lang="en-US" dirty="0"/>
              <a:t>Lists are created by </a:t>
            </a:r>
            <a:r>
              <a:rPr lang="en-US" dirty="0" smtClean="0"/>
              <a:t>using </a:t>
            </a:r>
            <a:r>
              <a:rPr lang="en-US" dirty="0"/>
              <a:t>square brackets: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breakfast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 “coffee”, “tea”, “toast”, “egg”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You can add to a list: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reakfast.append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(“waffles”)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reakfast.extend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([“cereal”, “juice”])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Groupings of Data Indexed by </a:t>
            </a:r>
            <a:r>
              <a:rPr lang="en-US" dirty="0" smtClean="0"/>
              <a:t>Name</a:t>
            </a:r>
          </a:p>
          <a:p>
            <a:r>
              <a:rPr lang="en-US" dirty="0"/>
              <a:t>Dictionaries are created using </a:t>
            </a:r>
            <a:r>
              <a:rPr lang="en-US" dirty="0" smtClean="0"/>
              <a:t>braces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sales =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ales[“January”] = 10000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sales[“February”] = 17000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sales[“March”] = 16500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keys method of a dictionary gets you all of the keys as a list</a:t>
            </a:r>
          </a:p>
          <a:p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similar to dictionaries in Python, except that they consist of only keys with no associated values. </a:t>
            </a:r>
          </a:p>
          <a:p>
            <a:r>
              <a:rPr lang="en-US" dirty="0"/>
              <a:t>Essentially, they are a collection of data with no duplicates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very useful when it comes to </a:t>
            </a:r>
            <a:r>
              <a:rPr lang="en-US" dirty="0" smtClean="0"/>
              <a:t>removing </a:t>
            </a:r>
            <a:r>
              <a:rPr lang="en-US" dirty="0"/>
              <a:t>duplicate data from data collections.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up the Idle3 IDE</a:t>
            </a:r>
          </a:p>
          <a:p>
            <a:r>
              <a:rPr lang="en-US" dirty="0" smtClean="0"/>
              <a:t>The first line of your </a:t>
            </a:r>
            <a:r>
              <a:rPr lang="en-US" dirty="0"/>
              <a:t>code should be this: 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 3.1</a:t>
            </a:r>
            <a:endParaRPr lang="en-US" dirty="0" smtClean="0"/>
          </a:p>
          <a:p>
            <a:r>
              <a:rPr lang="en-US" dirty="0" smtClean="0"/>
              <a:t>Write the same code you wrote for the exercise of powers of 2 using the IDE’s editor</a:t>
            </a:r>
          </a:p>
          <a:p>
            <a:r>
              <a:rPr lang="en-US" dirty="0" smtClean="0"/>
              <a:t>Press the F5 key to run the program</a:t>
            </a:r>
          </a:p>
          <a:p>
            <a:r>
              <a:rPr lang="en-US" dirty="0" smtClean="0"/>
              <a:t>It will ask you to save the program.  Give it a name like PowersOf2.py</a:t>
            </a:r>
          </a:p>
          <a:p>
            <a:r>
              <a:rPr lang="en-US" dirty="0" smtClean="0"/>
              <a:t>The program will run in a Python shell from the IDE</a:t>
            </a:r>
          </a:p>
          <a:p>
            <a:r>
              <a:rPr lang="en-US" dirty="0" smtClean="0"/>
              <a:t>If there are errors, the shell will tell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&lt;function name&gt;(&lt;parameter list&gt;)</a:t>
            </a:r>
          </a:p>
          <a:p>
            <a:r>
              <a:rPr lang="en-US" dirty="0" smtClean="0"/>
              <a:t>The function body is indented one level: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computeSquare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x * x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Anything at this level is not part of the function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try/except blocks, similar to try/catch: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fridge_contents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{“egg”:8, “mushroom”:20, “pepper”:3, “cheese”:2,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“tomato”:4, “milk”:13}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fridge_contents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[“orange juice”] &gt; 3: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(“Sure, let’s have some juice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Awww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there is no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orange juice.”)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you must specify the type of error</a:t>
            </a:r>
          </a:p>
          <a:p>
            <a:r>
              <a:rPr lang="en-US" dirty="0" smtClean="0"/>
              <a:t>Looking for a key in a dictionary that doesn’t exist is an error</a:t>
            </a:r>
          </a:p>
          <a:p>
            <a:r>
              <a:rPr lang="en-US" dirty="0" smtClean="0"/>
              <a:t>Another useful error to know about: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sock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BluetoothSocket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(RFCOMM)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sock.connect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bd_addr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port))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BluetoothError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Print(“Cannot connect to host: “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the GPIO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Raspberry Pi has a 40-pin header, many of which are general-purpose I/O pins</a:t>
            </a:r>
          </a:p>
          <a:p>
            <a:r>
              <a:rPr lang="en-US" dirty="0" smtClean="0"/>
              <a:t>Include the library: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RPi.GPIO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GPIO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Set up to use the pins: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GPIO.setmode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(GPIO.BOARD)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GPIO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GPIO.BCM</a:t>
            </a:r>
            <a:r>
              <a:rPr lang="en-US" dirty="0"/>
              <a:t> option means that you are referring to the pins by the "Broadcom SOC channel" number, these are the numbers after "GPIO" in the green rectangles around the outside of </a:t>
            </a:r>
            <a:r>
              <a:rPr lang="en-US" dirty="0" smtClean="0"/>
              <a:t> the diagram: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GPIO pin number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67" y="3108324"/>
            <a:ext cx="97536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GPIO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from my home-control code: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LAMP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22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MOTION = 23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GPIO.setup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(LAMP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GPIO.OUT)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turning on the lamp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GPIO.setup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(MOTION, GPIO.IN)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For reading the motion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Like the Arduino, we must set up the pins for input or output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good for simple calculations but not for real programming</a:t>
            </a:r>
          </a:p>
          <a:p>
            <a:r>
              <a:rPr lang="en-US" dirty="0" smtClean="0"/>
              <a:t>For programming, we’ll use Idle</a:t>
            </a:r>
          </a:p>
          <a:p>
            <a:r>
              <a:rPr lang="en-US" dirty="0" smtClean="0"/>
              <a:t>There are two versions: Idle for Python 2.7 and Idle3 for Python 3.2</a:t>
            </a:r>
          </a:p>
          <a:p>
            <a:r>
              <a:rPr lang="en-US" dirty="0" smtClean="0"/>
              <a:t>For most of what we do, we’ll have to use 2.7 because Bluetooth doesn’t seem to work with 3.2</a:t>
            </a:r>
          </a:p>
          <a:p>
            <a:r>
              <a:rPr lang="en-US" dirty="0" smtClean="0"/>
              <a:t>You’ll run as the “</a:t>
            </a:r>
            <a:r>
              <a:rPr lang="en-US" dirty="0" err="1" smtClean="0"/>
              <a:t>superuser</a:t>
            </a:r>
            <a:r>
              <a:rPr lang="en-US" dirty="0" smtClean="0"/>
              <a:t>” because otherwise you won’t have access to the GPIO pins</a:t>
            </a:r>
          </a:p>
          <a:p>
            <a:r>
              <a:rPr lang="en-US" dirty="0" smtClean="0"/>
              <a:t>Idle will give you access to a shell but also to an IDE for writing and saving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GPIO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a GPIO pin: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we detect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motion, print that.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GPIO.input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(MOTION):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"Motion detected")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GPIO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to GPIO: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=='LAMPON':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["LAMPSTATUS"] =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GPIO.output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(LAMP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True)     # turn on the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blinks an LED at a rate of 1 second on, one second off</a:t>
            </a:r>
          </a:p>
          <a:p>
            <a:r>
              <a:rPr lang="en-US" dirty="0" smtClean="0"/>
              <a:t>To do this, you’ll need to use the idle3 environment running as the </a:t>
            </a:r>
            <a:r>
              <a:rPr lang="en-US" dirty="0" err="1" smtClean="0"/>
              <a:t>superuser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idle3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read and write text files in Python much as you can in other languages, and with a similar syntax.</a:t>
            </a:r>
          </a:p>
          <a:p>
            <a:r>
              <a:rPr lang="en-US" dirty="0" smtClean="0"/>
              <a:t>To open a file for reading: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IOError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err: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print(“could not open file: “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(err))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from a file: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1: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line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configFile.readline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 == 0:</a:t>
            </a:r>
          </a:p>
          <a:p>
            <a:pPr marL="457200" lvl="1" indent="0">
              <a:buNone/>
            </a:pPr>
            <a:r>
              <a:rPr lang="en-US" sz="3200" smtClean="0">
                <a:latin typeface="Consolas" panose="020B0609020204030204" pitchFamily="49" charset="0"/>
                <a:cs typeface="Consolas" panose="020B0609020204030204" pitchFamily="49" charset="0"/>
              </a:rPr>
              <a:t>  break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read all lines from a file into a set, then iterate over the set: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ines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line in lines: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print(line)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a text file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file=open(‘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test.txt’,”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(“This is how you create a new text file”)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only the simplest programs are run in the shell</a:t>
            </a:r>
          </a:p>
          <a:p>
            <a:r>
              <a:rPr lang="en-US" dirty="0" smtClean="0"/>
              <a:t>You can create a module by going to the File-&gt;New Window menu option</a:t>
            </a:r>
          </a:p>
          <a:p>
            <a:r>
              <a:rPr lang="en-US" dirty="0" smtClean="0"/>
              <a:t>This brings up a text editor that lets you create a Python program and run it</a:t>
            </a:r>
          </a:p>
          <a:p>
            <a:r>
              <a:rPr lang="en-US" dirty="0" smtClean="0"/>
              <a:t>Write your first “Hello World!” program thus: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rint(“Hello, World!”)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F5</a:t>
            </a:r>
          </a:p>
          <a:p>
            <a:r>
              <a:rPr lang="en-US" dirty="0"/>
              <a:t>It will ask you to save the file before you 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Save it to your home directory as HelloWorld.py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must</a:t>
            </a:r>
            <a:r>
              <a:rPr lang="en-US" dirty="0" smtClean="0"/>
              <a:t> provide the .</a:t>
            </a:r>
            <a:r>
              <a:rPr lang="en-US" dirty="0" err="1" smtClean="0"/>
              <a:t>py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If you want to run it outside of the development environment simply type: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ython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HelloWorld.py</a:t>
            </a:r>
          </a:p>
          <a:p>
            <a:r>
              <a:rPr lang="en-US" b="1" dirty="0" smtClean="0">
                <a:cs typeface="Consolas" panose="020B0609020204030204" pitchFamily="49" charset="0"/>
              </a:rPr>
              <a:t>Note that Linux is case sensitive</a:t>
            </a: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every language, a variable is the name of a memory location</a:t>
            </a:r>
          </a:p>
          <a:p>
            <a:r>
              <a:rPr lang="en-US" dirty="0" smtClean="0"/>
              <a:t>Python is weakly typed</a:t>
            </a:r>
          </a:p>
          <a:p>
            <a:r>
              <a:rPr lang="en-US" dirty="0" smtClean="0"/>
              <a:t>That is, you don’t declare variables to be a specific type</a:t>
            </a:r>
          </a:p>
          <a:p>
            <a:r>
              <a:rPr lang="en-US" dirty="0" smtClean="0"/>
              <a:t>A variable has the type that corresponds to the value you assign to it</a:t>
            </a:r>
          </a:p>
          <a:p>
            <a:r>
              <a:rPr lang="en-US" dirty="0" smtClean="0"/>
              <a:t>Variable names begin with a letter or an underscore and can contain letters, numbers, and underscores</a:t>
            </a:r>
          </a:p>
          <a:p>
            <a:r>
              <a:rPr lang="en-US" dirty="0" smtClean="0"/>
              <a:t>Python has reserved words that you can’t use as variable names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&gt;&gt;&gt; prompt, do the following: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ype(x)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=“this is text”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ype(x)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x=5.0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type(x)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already seen the print statement</a:t>
            </a:r>
          </a:p>
          <a:p>
            <a:r>
              <a:rPr lang="en-US" dirty="0" smtClean="0"/>
              <a:t>You can also print numbers with formatting</a:t>
            </a:r>
          </a:p>
          <a:p>
            <a:r>
              <a:rPr lang="en-US" dirty="0" smtClean="0"/>
              <a:t>These are identical to Java or C format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Beginning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1886</Words>
  <Application>Microsoft Office PowerPoint</Application>
  <PresentationFormat>Widescreen</PresentationFormat>
  <Paragraphs>391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Office Theme</vt:lpstr>
      <vt:lpstr>Embedded Programming and Robotics</vt:lpstr>
      <vt:lpstr>General Information</vt:lpstr>
      <vt:lpstr>The Python Shell</vt:lpstr>
      <vt:lpstr>The Python Shell</vt:lpstr>
      <vt:lpstr>Python Modules</vt:lpstr>
      <vt:lpstr>Python Modules</vt:lpstr>
      <vt:lpstr>Variables</vt:lpstr>
      <vt:lpstr>Variables</vt:lpstr>
      <vt:lpstr>Printing</vt:lpstr>
      <vt:lpstr>Comments</vt:lpstr>
      <vt:lpstr>Operators</vt:lpstr>
      <vt:lpstr>Expressions</vt:lpstr>
      <vt:lpstr>Math Functions</vt:lpstr>
      <vt:lpstr>Relational Operators</vt:lpstr>
      <vt:lpstr>Logical Operators</vt:lpstr>
      <vt:lpstr>The if Statement</vt:lpstr>
      <vt:lpstr>The if Statement</vt:lpstr>
      <vt:lpstr>The if/else Statement</vt:lpstr>
      <vt:lpstr>The for Loop</vt:lpstr>
      <vt:lpstr>Range</vt:lpstr>
      <vt:lpstr>The while Loop</vt:lpstr>
      <vt:lpstr>Exercise</vt:lpstr>
      <vt:lpstr>Strings</vt:lpstr>
      <vt:lpstr>Strings</vt:lpstr>
      <vt:lpstr>Indexing Strings</vt:lpstr>
      <vt:lpstr>String Functions</vt:lpstr>
      <vt:lpstr>Byte Arrays and Strings</vt:lpstr>
      <vt:lpstr>Other Built-in Types</vt:lpstr>
      <vt:lpstr>Tuples</vt:lpstr>
      <vt:lpstr>Lists</vt:lpstr>
      <vt:lpstr>Dictionaries</vt:lpstr>
      <vt:lpstr>Sets</vt:lpstr>
      <vt:lpstr>Writing Programs</vt:lpstr>
      <vt:lpstr>Writing Functions</vt:lpstr>
      <vt:lpstr>Error Handling</vt:lpstr>
      <vt:lpstr>Error Handling</vt:lpstr>
      <vt:lpstr>Using the GPIO Pins</vt:lpstr>
      <vt:lpstr>Using the GPIO Pins</vt:lpstr>
      <vt:lpstr>Using the GPIO Pins</vt:lpstr>
      <vt:lpstr>Using the GPIO Pins</vt:lpstr>
      <vt:lpstr>Using the GPIO Pins</vt:lpstr>
      <vt:lpstr>Programming Exercise</vt:lpstr>
      <vt:lpstr>Python File I/O</vt:lpstr>
      <vt:lpstr>Python File I/O</vt:lpstr>
      <vt:lpstr>Python File I/O</vt:lpstr>
      <vt:lpstr>Python File I/O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John</dc:creator>
  <cp:lastModifiedBy>Cole, John</cp:lastModifiedBy>
  <cp:revision>58</cp:revision>
  <dcterms:created xsi:type="dcterms:W3CDTF">2015-06-02T02:16:27Z</dcterms:created>
  <dcterms:modified xsi:type="dcterms:W3CDTF">2015-06-23T04:34:50Z</dcterms:modified>
</cp:coreProperties>
</file>