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62" r:id="rId7"/>
    <p:sldId id="267" r:id="rId8"/>
    <p:sldId id="265" r:id="rId9"/>
    <p:sldId id="268" r:id="rId10"/>
    <p:sldId id="261" r:id="rId11"/>
    <p:sldId id="266" r:id="rId12"/>
    <p:sldId id="263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912" autoAdjust="0"/>
  </p:normalViewPr>
  <p:slideViewPr>
    <p:cSldViewPr snapToGrid="0">
      <p:cViewPr varScale="1">
        <p:scale>
          <a:sx n="166" d="100"/>
          <a:sy n="166" d="100"/>
        </p:scale>
        <p:origin x="1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5CB1F-0C1A-4AE5-AD70-5BBC7A9F0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E60426-1B8F-4EF5-8462-446820CA9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1FA3DE-A350-4BFC-AECC-CB56D43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AC4D3-B986-429B-AC13-EDA83439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6CDD1E-70DF-47D8-9F9E-F7D91C0D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A5841-9304-4E6B-BCDF-90A291CF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4089CC-A450-40EC-A57A-543DC9FC1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56BBC4-16EF-4C89-AC4F-18225783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85B8CA-E020-48CC-B5AB-AB74321F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FFC0A6-E4FD-4223-903A-7E2E5854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755AF9-0952-4444-8D62-5174D3B66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982028-DB98-4EE1-81D3-1FB211F0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3E0B21-E33B-4D2D-93E9-7DF164C8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023501-6D9D-4A1F-A64B-3B95293D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FB9BC4-D5D3-4D54-B9DA-434CC7D7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99161-6559-460A-820C-8A807F6B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247F61-B16E-4768-9DB1-78DF8A03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02ABFE-A479-4C39-83A6-636534DA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3AFEB7-8C73-413D-B6A8-A2C3C324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DE4B22-1FF3-42C2-83A8-AF68335F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86098-FF76-4C07-A6BC-80743E4B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CF1F69-1563-41C1-992F-8635897F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5DEA63-4F34-4F47-BA3B-722CC54A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5E3144-8DB9-4D83-80A5-745E3401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019F34-2672-4D87-8105-0FA84809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9D194-8568-4F88-B2FC-B9D93F54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27B05-897B-41B2-8695-413E4E1E2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366075-AEB1-4D3C-8B4C-CE0C4A47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146D60-19A7-4724-A0ED-44B4297A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CC29AE-B4D4-4F94-8504-8A2DE0AA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36000A-1F79-42B7-9111-863939C3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975DC-342B-48BD-8EA8-DFFE9C78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BBC4CC-D793-4A29-BB51-27226293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CEE223-F0F7-40D1-9D06-66346EF8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EC25F3-2B93-4A2A-B025-E3068CBB1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07A960-58E8-4D0F-99CB-4D960DF1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E12B2F3-268B-4B24-9B84-EB85A8D2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E9BE32-C030-4A38-BEC8-7D093AB2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85066A-ED1F-4DA2-A819-1C38DEE4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39B045-4592-4DDE-9114-C76C28C8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C750F4-C229-4BB1-8F5E-8E71E08B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3EA95C-6F8E-41D9-99B4-122621C7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6E9F59-D7C1-4E8D-8F13-5A6B11F1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42E2A4-F243-484D-9510-C611C19C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A5252D-7717-43DB-9787-6868A9C1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EDA299-300D-485C-B179-0B74D5A2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2CD95-B199-4235-98B6-2EF8992A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29640-171C-488E-9F63-CB050C3D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00CB7A-205B-49A4-8CE9-F56507083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48AA9E-1935-41CC-B9A1-37D97277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D69E04-DB38-4DA8-9543-F4CF57EB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93E170-4ED8-4117-8695-CE4D9064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2488D-1AD3-4531-954E-19B77EF6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3E6DF8-177F-4C67-B2B7-4EFD6D302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89090B-04F9-4E15-9A3B-5F535861B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84315C-2A6F-4347-A89C-95619D82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7AB209-DF0A-4AFE-8044-DC1C9DC6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570EB5-FE1C-47EF-B78A-6509D642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7B07BD-71D2-4640-8EC4-CBCEF117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59E25A-A317-45C6-B40C-A44BC3B4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9D6562-80F2-4BD9-BD54-385C43993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BFFB-48EB-43C3-B455-EC2405C9437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52CFAD-758B-4B9E-8D5C-319B50A91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3BB6A2-15AF-4E59-87E3-B9456CEF2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0E8C-13B8-41D0-89D9-174CC4CA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1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://astronomi.erciyes.edu.tr/wp-content/uploads/astronom/pdf/Python%20-%20Andrew%20Johanse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SGv2VnC0go&amp;t=1861s" TargetMode="Externa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s://matplotlib.org/tutorials/introductory/pyplo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6C1B6-9C7F-442B-A01F-497C2F061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Python3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53B7CC-4FF0-4235-B0E5-1E414A42B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Muhammad Wajahat</a:t>
            </a:r>
          </a:p>
          <a:p>
            <a:r>
              <a:rPr lang="en-US" dirty="0"/>
              <a:t>CSE 357: Statistical Methods for Data Science</a:t>
            </a:r>
          </a:p>
          <a:p>
            <a:r>
              <a:rPr lang="en-US" dirty="0"/>
              <a:t>Fall 2019</a:t>
            </a:r>
          </a:p>
          <a:p>
            <a:r>
              <a:rPr lang="en-US" dirty="0"/>
              <a:t>Instructor: Dr. Anshul Gandhi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8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31833-7601-4D96-BFB2-7602E2C3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E76FD-254A-4D74-B3FA-83433F47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Opening Files for Reading or Writing</a:t>
            </a:r>
          </a:p>
          <a:p>
            <a:pPr lvl="1"/>
            <a:r>
              <a:rPr lang="en-US" dirty="0"/>
              <a:t>f = </a:t>
            </a:r>
            <a:r>
              <a:rPr lang="en-US" dirty="0">
                <a:solidFill>
                  <a:srgbClr val="7030A0"/>
                </a:solidFill>
              </a:rPr>
              <a:t>open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'filename.txt'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‘w’</a:t>
            </a:r>
            <a:r>
              <a:rPr lang="en-US" dirty="0"/>
              <a:t>) – ‘r’ for read, ‘w’ for write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with </a:t>
            </a:r>
            <a:r>
              <a:rPr lang="en-US" dirty="0"/>
              <a:t>keyword is a better practice. No need to call </a:t>
            </a:r>
            <a:r>
              <a:rPr lang="en-US" dirty="0">
                <a:solidFill>
                  <a:srgbClr val="7030A0"/>
                </a:solidFill>
              </a:rPr>
              <a:t>close</a:t>
            </a:r>
            <a:r>
              <a:rPr lang="en-US" dirty="0"/>
              <a:t>()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Reading the file</a:t>
            </a:r>
          </a:p>
          <a:p>
            <a:pPr lvl="1"/>
            <a:r>
              <a:rPr lang="en-US" dirty="0" err="1"/>
              <a:t>f.readline</a:t>
            </a:r>
            <a:r>
              <a:rPr lang="en-US" dirty="0"/>
              <a:t>() – reads one line (includes the special </a:t>
            </a:r>
            <a:r>
              <a:rPr lang="en-US" dirty="0" err="1"/>
              <a:t>endline</a:t>
            </a:r>
            <a:r>
              <a:rPr lang="en-US" dirty="0"/>
              <a:t> character </a:t>
            </a:r>
            <a:r>
              <a:rPr lang="en-US" dirty="0">
                <a:solidFill>
                  <a:srgbClr val="00B050"/>
                </a:solidFill>
              </a:rPr>
              <a:t>‘\n’</a:t>
            </a:r>
            <a:r>
              <a:rPr lang="en-US" dirty="0"/>
              <a:t> 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line </a:t>
            </a:r>
            <a:r>
              <a:rPr lang="en-US" dirty="0">
                <a:solidFill>
                  <a:schemeClr val="accent2"/>
                </a:solidFill>
              </a:rPr>
              <a:t>in</a:t>
            </a:r>
            <a:r>
              <a:rPr lang="en-US" dirty="0"/>
              <a:t> f: 	 using loop, better, cleaner</a:t>
            </a:r>
          </a:p>
          <a:p>
            <a:r>
              <a:rPr lang="en-US" dirty="0"/>
              <a:t>Writing to file</a:t>
            </a:r>
          </a:p>
          <a:p>
            <a:pPr lvl="1"/>
            <a:r>
              <a:rPr lang="en-US" dirty="0" err="1"/>
              <a:t>f.write</a:t>
            </a:r>
            <a:r>
              <a:rPr lang="en-US" dirty="0"/>
              <a:t>(line) – writes string </a:t>
            </a:r>
            <a:r>
              <a:rPr lang="en-US" b="1" i="1" dirty="0"/>
              <a:t>line </a:t>
            </a:r>
            <a:r>
              <a:rPr lang="en-US" dirty="0"/>
              <a:t>to file, make sure to add </a:t>
            </a:r>
            <a:r>
              <a:rPr lang="en-US" dirty="0" err="1"/>
              <a:t>endline</a:t>
            </a:r>
            <a:r>
              <a:rPr lang="en-US" dirty="0"/>
              <a:t> character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DB653-4E42-4BA6-8009-055B3770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60306-CD75-4B8A-9DA0-4B311896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Simple plots: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(x, y, color=</a:t>
            </a:r>
            <a:r>
              <a:rPr lang="en-US" dirty="0">
                <a:solidFill>
                  <a:schemeClr val="accent6"/>
                </a:solidFill>
              </a:rPr>
              <a:t>'green'</a:t>
            </a:r>
            <a:r>
              <a:rPr lang="en-US" dirty="0"/>
              <a:t>, marker=</a:t>
            </a:r>
            <a:r>
              <a:rPr lang="en-US" dirty="0">
                <a:solidFill>
                  <a:schemeClr val="accent6"/>
                </a:solidFill>
              </a:rPr>
              <a:t>'o'</a:t>
            </a:r>
            <a:r>
              <a:rPr lang="en-US" dirty="0"/>
              <a:t>, </a:t>
            </a:r>
            <a:r>
              <a:rPr lang="en-US" dirty="0" err="1"/>
              <a:t>linestyle</a:t>
            </a:r>
            <a:r>
              <a:rPr lang="en-US" dirty="0"/>
              <a:t>=</a:t>
            </a:r>
            <a:r>
              <a:rPr lang="en-US" dirty="0">
                <a:solidFill>
                  <a:schemeClr val="accent6"/>
                </a:solidFill>
              </a:rPr>
              <a:t>'dashed’</a:t>
            </a:r>
            <a:r>
              <a:rPr lang="en-US" dirty="0"/>
              <a:t>, linewidth=2, 						</a:t>
            </a:r>
            <a:r>
              <a:rPr lang="en-US" dirty="0" err="1"/>
              <a:t>markersize</a:t>
            </a:r>
            <a:r>
              <a:rPr lang="en-US" dirty="0"/>
              <a:t>=12)</a:t>
            </a:r>
          </a:p>
          <a:p>
            <a:pPr lvl="1"/>
            <a:r>
              <a:rPr lang="en-US" dirty="0"/>
              <a:t>Can also give a format string in format: </a:t>
            </a:r>
            <a:r>
              <a:rPr lang="en-US" dirty="0">
                <a:solidFill>
                  <a:schemeClr val="accent6"/>
                </a:solidFill>
              </a:rPr>
              <a:t>'[marker][line][color]’ </a:t>
            </a:r>
            <a:r>
              <a:rPr lang="en-US" dirty="0"/>
              <a:t>e.g. </a:t>
            </a:r>
            <a:r>
              <a:rPr lang="en-US" dirty="0">
                <a:solidFill>
                  <a:schemeClr val="accent6"/>
                </a:solidFill>
              </a:rPr>
              <a:t>‘</a:t>
            </a:r>
            <a:r>
              <a:rPr lang="en-US" dirty="0" err="1">
                <a:solidFill>
                  <a:schemeClr val="accent6"/>
                </a:solidFill>
              </a:rPr>
              <a:t>bo</a:t>
            </a:r>
            <a:r>
              <a:rPr lang="en-US" dirty="0">
                <a:solidFill>
                  <a:schemeClr val="accent6"/>
                </a:solidFill>
              </a:rPr>
              <a:t>’</a:t>
            </a:r>
          </a:p>
          <a:p>
            <a:pPr lvl="1"/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– for a scatter plot</a:t>
            </a:r>
          </a:p>
          <a:p>
            <a:r>
              <a:rPr lang="en-US" dirty="0"/>
              <a:t>If </a:t>
            </a:r>
            <a:r>
              <a:rPr lang="en-US" dirty="0" err="1"/>
              <a:t>X,y</a:t>
            </a:r>
            <a:r>
              <a:rPr lang="en-US" dirty="0"/>
              <a:t> are in a dictionary object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 err="1">
                <a:solidFill>
                  <a:schemeClr val="accent6"/>
                </a:solidFill>
              </a:rPr>
              <a:t>xlabel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 err="1">
                <a:solidFill>
                  <a:schemeClr val="accent6"/>
                </a:solidFill>
              </a:rPr>
              <a:t>ylabel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, </a:t>
            </a:r>
            <a:r>
              <a:rPr lang="en-US" dirty="0" smtClean="0"/>
              <a:t>data=</a:t>
            </a:r>
            <a:r>
              <a:rPr lang="en-US" dirty="0" err="1" smtClean="0"/>
              <a:t>nums</a:t>
            </a:r>
            <a:r>
              <a:rPr lang="en-US" dirty="0" smtClean="0"/>
              <a:t>) x = </a:t>
            </a:r>
            <a:r>
              <a:rPr lang="en-US" dirty="0" err="1" smtClean="0"/>
              <a:t>nums</a:t>
            </a:r>
            <a:r>
              <a:rPr lang="en-US" dirty="0" smtClean="0"/>
              <a:t>[‘</a:t>
            </a:r>
            <a:r>
              <a:rPr lang="en-US" dirty="0" err="1" smtClean="0"/>
              <a:t>xlabel</a:t>
            </a:r>
            <a:r>
              <a:rPr lang="en-US" dirty="0" smtClean="0"/>
              <a:t>’] , y = </a:t>
            </a:r>
            <a:r>
              <a:rPr lang="en-US" dirty="0" err="1" smtClean="0"/>
              <a:t>nums</a:t>
            </a:r>
            <a:r>
              <a:rPr lang="en-US" dirty="0" smtClean="0"/>
              <a:t>[‘</a:t>
            </a:r>
            <a:r>
              <a:rPr lang="en-US" dirty="0" err="1" smtClean="0"/>
              <a:t>ylabel</a:t>
            </a:r>
            <a:r>
              <a:rPr lang="en-US" dirty="0" smtClean="0"/>
              <a:t>’]</a:t>
            </a:r>
            <a:endParaRPr lang="en-US" dirty="0"/>
          </a:p>
          <a:p>
            <a:r>
              <a:rPr lang="en-US" dirty="0"/>
              <a:t>Multiple plots on same figure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Call plot multiple times</a:t>
            </a:r>
          </a:p>
          <a:p>
            <a:pPr lvl="1"/>
            <a:r>
              <a:rPr lang="en-US" dirty="0"/>
              <a:t>Call plot with y as a </a:t>
            </a:r>
            <a:r>
              <a:rPr lang="en-US" dirty="0" smtClean="0"/>
              <a:t>2d-array</a:t>
            </a:r>
          </a:p>
          <a:p>
            <a:r>
              <a:rPr lang="en-US" dirty="0" smtClean="0"/>
              <a:t>Don’t forget to call </a:t>
            </a:r>
            <a:r>
              <a:rPr lang="en-US" b="1" dirty="0" err="1" smtClean="0">
                <a:solidFill>
                  <a:srgbClr val="C00000"/>
                </a:solidFill>
              </a:rPr>
              <a:t>plt.show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9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63355-C295-4C76-8F62-D484255E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91983E-02AB-46FE-86AA-33CACCD6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for n-dimensional arrays e.g. matrices, faster than normal lists</a:t>
            </a:r>
          </a:p>
          <a:p>
            <a:r>
              <a:rPr lang="en-US" dirty="0"/>
              <a:t>Linear algebra, random number, statistics stuff.</a:t>
            </a:r>
          </a:p>
          <a:p>
            <a:r>
              <a:rPr lang="en-US" dirty="0">
                <a:solidFill>
                  <a:schemeClr val="accent2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as</a:t>
            </a:r>
            <a:r>
              <a:rPr lang="en-US" dirty="0"/>
              <a:t> np</a:t>
            </a:r>
          </a:p>
          <a:p>
            <a:pPr lvl="1"/>
            <a:r>
              <a:rPr lang="en-US" dirty="0"/>
              <a:t>Array creation</a:t>
            </a:r>
          </a:p>
          <a:p>
            <a:pPr lvl="2"/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([1,2,3,4])</a:t>
            </a:r>
          </a:p>
          <a:p>
            <a:pPr lvl="2"/>
            <a:r>
              <a:rPr lang="en-US" dirty="0"/>
              <a:t>Indexing: 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Random numbers</a:t>
            </a:r>
          </a:p>
          <a:p>
            <a:pPr lvl="2"/>
            <a:r>
              <a:rPr lang="en-US" dirty="0" err="1" smtClean="0"/>
              <a:t>np.random.randn</a:t>
            </a:r>
            <a:r>
              <a:rPr lang="en-US" i="1" dirty="0" smtClean="0"/>
              <a:t>(d0</a:t>
            </a:r>
            <a:r>
              <a:rPr lang="en-US" i="1" dirty="0"/>
              <a:t>..dn)</a:t>
            </a:r>
            <a:r>
              <a:rPr lang="en-US" dirty="0"/>
              <a:t> – n-dimensional array of random numbers from </a:t>
            </a:r>
            <a:r>
              <a:rPr lang="en-US" b="1" dirty="0"/>
              <a:t>Normal Dist.</a:t>
            </a:r>
          </a:p>
          <a:p>
            <a:pPr lvl="2"/>
            <a:r>
              <a:rPr lang="en-US" dirty="0" err="1"/>
              <a:t>np.random.permutation</a:t>
            </a:r>
            <a:r>
              <a:rPr lang="en-US" dirty="0"/>
              <a:t>(x) – return a random permutation of list </a:t>
            </a:r>
            <a:r>
              <a:rPr lang="en-US" b="1" dirty="0"/>
              <a:t>x</a:t>
            </a:r>
            <a:endParaRPr lang="en-US" dirty="0"/>
          </a:p>
          <a:p>
            <a:pPr lvl="1"/>
            <a:r>
              <a:rPr lang="en-US" dirty="0"/>
              <a:t>Statistics</a:t>
            </a:r>
          </a:p>
          <a:p>
            <a:pPr lvl="2"/>
            <a:r>
              <a:rPr lang="en-US" dirty="0" err="1"/>
              <a:t>np.median</a:t>
            </a:r>
            <a:r>
              <a:rPr lang="en-US" dirty="0"/>
              <a:t>(), </a:t>
            </a:r>
            <a:r>
              <a:rPr lang="en-US" dirty="0" err="1"/>
              <a:t>np.mean</a:t>
            </a:r>
            <a:r>
              <a:rPr lang="en-US" dirty="0"/>
              <a:t>(), </a:t>
            </a:r>
            <a:r>
              <a:rPr lang="en-US" dirty="0" err="1"/>
              <a:t>np.percentile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9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248FD-E511-4462-8A22-3656E64A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7F4D96-F431-4E11-8336-7D08C028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np.mat</a:t>
            </a:r>
            <a:r>
              <a:rPr lang="en-US" dirty="0"/>
              <a:t>(data)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([[1, 2], [3, 4]])</a:t>
            </a:r>
          </a:p>
          <a:p>
            <a:pPr lvl="1"/>
            <a:r>
              <a:rPr lang="en-US" dirty="0"/>
              <a:t>m = </a:t>
            </a:r>
            <a:r>
              <a:rPr lang="en-US" dirty="0" err="1"/>
              <a:t>np.asmatrix</a:t>
            </a:r>
            <a:r>
              <a:rPr lang="en-US" dirty="0"/>
              <a:t>(x)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9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B34F1-61FD-4D2F-9719-B24EC077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FB15C5-A59F-4547-BE66-9BB07FF9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Python: The Ultimate Beginner's Guide!</a:t>
            </a:r>
          </a:p>
          <a:p>
            <a:r>
              <a:rPr lang="en-US" dirty="0"/>
              <a:t>Python Library Reference</a:t>
            </a:r>
          </a:p>
          <a:p>
            <a:pPr lvl="1"/>
            <a:r>
              <a:rPr lang="en-US" dirty="0">
                <a:hlinkClick r:id="rId3"/>
              </a:rPr>
              <a:t>https://docs.python.org/3/library/index.html</a:t>
            </a:r>
            <a:endParaRPr lang="en-US" dirty="0"/>
          </a:p>
          <a:p>
            <a:r>
              <a:rPr lang="en-US" dirty="0"/>
              <a:t>Plotting in Python: matplotlib</a:t>
            </a:r>
          </a:p>
          <a:p>
            <a:pPr lvl="1"/>
            <a:r>
              <a:rPr lang="en-US" dirty="0">
                <a:hlinkClick r:id="rId4"/>
              </a:rPr>
              <a:t>https://matplotlib.org/tutorials/introductory/pyplot.html</a:t>
            </a:r>
            <a:endParaRPr lang="en-US" b="1" dirty="0"/>
          </a:p>
          <a:p>
            <a:r>
              <a:rPr lang="en-US" dirty="0"/>
              <a:t>PyCharm: Python IDE </a:t>
            </a:r>
          </a:p>
          <a:p>
            <a:pPr lvl="1"/>
            <a:r>
              <a:rPr lang="en-US" dirty="0">
                <a:hlinkClick r:id="rId5"/>
              </a:rPr>
              <a:t>https://www.jetbrains.com/pycharm/</a:t>
            </a:r>
            <a:endParaRPr lang="en-US" dirty="0"/>
          </a:p>
          <a:p>
            <a:r>
              <a:rPr lang="en-US" dirty="0"/>
              <a:t>Transforming code into Beautiful, Idiomatic Python</a:t>
            </a:r>
          </a:p>
          <a:p>
            <a:pPr lvl="1"/>
            <a:r>
              <a:rPr lang="en-US" dirty="0">
                <a:hlinkClick r:id="rId6"/>
              </a:rPr>
              <a:t>https://www.youtube.com/watch?v=OSGv2VnC0go&amp;t=1861s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HelloWorld Example</a:t>
            </a:r>
          </a:p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Data Structure – Strings, Lists etc.</a:t>
            </a:r>
          </a:p>
          <a:p>
            <a:pPr lvl="1"/>
            <a:r>
              <a:rPr lang="en-US" dirty="0" smtClean="0"/>
              <a:t>Built-in functions</a:t>
            </a:r>
          </a:p>
          <a:p>
            <a:pPr lvl="1"/>
            <a:r>
              <a:rPr lang="en-US" dirty="0" smtClean="0"/>
              <a:t>Control flow – Loops, Conditionals</a:t>
            </a:r>
          </a:p>
          <a:p>
            <a:r>
              <a:rPr lang="en-US" dirty="0" smtClean="0"/>
              <a:t>Standard Library</a:t>
            </a:r>
          </a:p>
          <a:p>
            <a:pPr lvl="1"/>
            <a:r>
              <a:rPr lang="en-US" dirty="0" smtClean="0"/>
              <a:t>Random Numbers</a:t>
            </a:r>
          </a:p>
          <a:p>
            <a:pPr lvl="1"/>
            <a:r>
              <a:rPr lang="en-US" dirty="0" smtClean="0"/>
              <a:t>Math and statistics</a:t>
            </a:r>
          </a:p>
          <a:p>
            <a:r>
              <a:rPr lang="en-US" dirty="0" smtClean="0"/>
              <a:t>File Input and Output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- Plotting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– Faster arrays,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5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71430-4D57-472E-A98B-9CBFDFC9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Installation: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05EA17-163E-4992-85E6-F1F49638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Download from website: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lvl="1"/>
            <a:r>
              <a:rPr lang="en-US" dirty="0"/>
              <a:t>Select Version</a:t>
            </a:r>
          </a:p>
          <a:p>
            <a:pPr lvl="1"/>
            <a:r>
              <a:rPr lang="en-US" dirty="0"/>
              <a:t>Select OS and Distribution</a:t>
            </a:r>
          </a:p>
          <a:p>
            <a:r>
              <a:rPr lang="en-US" dirty="0"/>
              <a:t>Run Installer</a:t>
            </a:r>
          </a:p>
          <a:p>
            <a:pPr lvl="1"/>
            <a:endParaRPr lang="en-US" dirty="0"/>
          </a:p>
          <a:p>
            <a:r>
              <a:rPr lang="en-US" dirty="0"/>
              <a:t>Start Menu -&gt; IDLE (Python 3.7)</a:t>
            </a:r>
          </a:p>
          <a:p>
            <a:pPr lvl="1"/>
            <a:r>
              <a:rPr lang="en-US" dirty="0"/>
              <a:t>Interactive Shell</a:t>
            </a:r>
          </a:p>
          <a:p>
            <a:pPr lvl="1"/>
            <a:r>
              <a:rPr lang="en-US" dirty="0"/>
              <a:t>CTRL+N -&gt; Create new .</a:t>
            </a:r>
            <a:r>
              <a:rPr lang="en-US" dirty="0" err="1"/>
              <a:t>py</a:t>
            </a:r>
            <a:r>
              <a:rPr lang="en-US" dirty="0"/>
              <a:t> Script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8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CE37F-C44A-4E62-9D78-0554A5E7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4773F8-9F68-45E4-837F-35D88AEC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("Hello World")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Hello World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Keywords (Don’t use as variable names)</a:t>
            </a:r>
          </a:p>
          <a:p>
            <a:pPr lvl="1"/>
            <a:r>
              <a:rPr lang="en-US" dirty="0"/>
              <a:t>and, in, for, with, or, is, import, global, class, break, return etc.</a:t>
            </a:r>
          </a:p>
          <a:p>
            <a:r>
              <a:rPr lang="en-US" dirty="0"/>
              <a:t>Identifiers, Variable names</a:t>
            </a:r>
          </a:p>
          <a:p>
            <a:pPr lvl="1"/>
            <a:r>
              <a:rPr lang="en-US" dirty="0"/>
              <a:t>Uppercase, lowercase, underscore, digits</a:t>
            </a:r>
          </a:p>
          <a:p>
            <a:pPr lvl="1"/>
            <a:r>
              <a:rPr lang="en-US" dirty="0"/>
              <a:t>Case-sensitive</a:t>
            </a:r>
          </a:p>
          <a:p>
            <a:r>
              <a:rPr lang="en-US" dirty="0"/>
              <a:t>Indentation (It is important in python)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591F3-B964-491F-ABCB-AB6656C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2DCC2E-CFB5-47BC-8D26-EC81CCBA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 smtClean="0"/>
              <a:t>Numeric – integers, floats</a:t>
            </a:r>
            <a:endParaRPr lang="en-US" dirty="0"/>
          </a:p>
          <a:p>
            <a:pPr lvl="1"/>
            <a:r>
              <a:rPr lang="en-US" dirty="0"/>
              <a:t>Strings (Immutable</a:t>
            </a:r>
            <a:r>
              <a:rPr lang="en-US" dirty="0" smtClean="0"/>
              <a:t>) “</a:t>
            </a:r>
            <a:r>
              <a:rPr lang="en-US" dirty="0" err="1" smtClean="0"/>
              <a:t>helloworld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Arrays, collection of Variables</a:t>
            </a:r>
          </a:p>
          <a:p>
            <a:pPr lvl="1"/>
            <a:r>
              <a:rPr lang="en-US" dirty="0"/>
              <a:t>Can have mixed types</a:t>
            </a:r>
          </a:p>
          <a:p>
            <a:pPr lvl="1"/>
            <a:r>
              <a:rPr lang="en-US" dirty="0"/>
              <a:t>Indexing starts at </a:t>
            </a:r>
            <a:r>
              <a:rPr lang="en-US" b="1" dirty="0"/>
              <a:t>0</a:t>
            </a:r>
            <a:r>
              <a:rPr lang="en-US" dirty="0"/>
              <a:t>, ends at </a:t>
            </a:r>
            <a:r>
              <a:rPr lang="en-US" b="1" dirty="0"/>
              <a:t>length-1, </a:t>
            </a:r>
            <a:r>
              <a:rPr lang="en-US" dirty="0"/>
              <a:t>Slicing by index</a:t>
            </a:r>
            <a:endParaRPr lang="en-US" b="1" dirty="0"/>
          </a:p>
          <a:p>
            <a:r>
              <a:rPr lang="en-US" dirty="0"/>
              <a:t>Dictionaries</a:t>
            </a:r>
          </a:p>
          <a:p>
            <a:pPr lvl="1"/>
            <a:r>
              <a:rPr lang="en-US" dirty="0"/>
              <a:t>HashMap, Key-Value pairs</a:t>
            </a:r>
          </a:p>
          <a:p>
            <a:pPr lvl="1"/>
            <a:r>
              <a:rPr lang="en-US" dirty="0"/>
              <a:t>Index is the key</a:t>
            </a:r>
          </a:p>
          <a:p>
            <a:r>
              <a:rPr lang="en-US" dirty="0"/>
              <a:t>Sets, Tuples</a:t>
            </a:r>
          </a:p>
        </p:txBody>
      </p:sp>
    </p:spTree>
    <p:extLst>
      <p:ext uri="{BB962C8B-B14F-4D97-AF65-F5344CB8AC3E}">
        <p14:creationId xmlns:p14="http://schemas.microsoft.com/office/powerpoint/2010/main" val="259787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C44F6-8FFA-4CCD-96F1-85A2FFC9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687009-C4D2-4907-90BD-EBC123B6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() – Print to </a:t>
            </a:r>
            <a:r>
              <a:rPr lang="en-US" dirty="0" err="1"/>
              <a:t>stdout</a:t>
            </a:r>
            <a:r>
              <a:rPr lang="en-US" dirty="0"/>
              <a:t>, (console/terminal)</a:t>
            </a:r>
          </a:p>
          <a:p>
            <a:r>
              <a:rPr lang="en-US" dirty="0" err="1">
                <a:solidFill>
                  <a:srgbClr val="7030A0"/>
                </a:solidFill>
              </a:rPr>
              <a:t>len</a:t>
            </a:r>
            <a:r>
              <a:rPr lang="en-US" dirty="0"/>
              <a:t>() – Get length of string, array, dictionary etc.</a:t>
            </a:r>
          </a:p>
          <a:p>
            <a:r>
              <a:rPr lang="en-US" dirty="0">
                <a:solidFill>
                  <a:srgbClr val="7030A0"/>
                </a:solidFill>
              </a:rPr>
              <a:t>type</a:t>
            </a:r>
            <a:r>
              <a:rPr lang="en-US" dirty="0"/>
              <a:t>() – Get data structure type of variable/object</a:t>
            </a:r>
          </a:p>
          <a:p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() – Summing a list of numbers (</a:t>
            </a:r>
            <a:r>
              <a:rPr lang="en-US" i="1" dirty="0" err="1"/>
              <a:t>iterable</a:t>
            </a:r>
            <a:r>
              <a:rPr lang="en-US" dirty="0"/>
              <a:t> in general)</a:t>
            </a:r>
          </a:p>
          <a:p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/>
              <a:t>(),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() – Get max or min value</a:t>
            </a:r>
          </a:p>
          <a:p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</a:t>
            </a:r>
            <a:r>
              <a:rPr lang="en-US" i="1" dirty="0" err="1"/>
              <a:t>a,b,i</a:t>
            </a:r>
            <a:r>
              <a:rPr lang="en-US" dirty="0"/>
              <a:t>) – Generate values from [</a:t>
            </a:r>
            <a:r>
              <a:rPr lang="en-US" dirty="0" err="1"/>
              <a:t>a,b</a:t>
            </a:r>
            <a:r>
              <a:rPr lang="en-US" dirty="0"/>
              <a:t>) with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interval</a:t>
            </a:r>
          </a:p>
          <a:p>
            <a:r>
              <a:rPr lang="en-US" dirty="0">
                <a:solidFill>
                  <a:srgbClr val="7030A0"/>
                </a:solidFill>
              </a:rPr>
              <a:t>list</a:t>
            </a:r>
            <a:r>
              <a:rPr lang="en-US" dirty="0"/>
              <a:t>() – Create a list, can take a generator like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7030A0"/>
                </a:solidFill>
              </a:rPr>
              <a:t>sorted</a:t>
            </a:r>
            <a:r>
              <a:rPr lang="en-US" dirty="0"/>
              <a:t>() – Return a sorted list, can take list or generator</a:t>
            </a:r>
          </a:p>
          <a:p>
            <a:r>
              <a:rPr lang="en-US" dirty="0">
                <a:solidFill>
                  <a:srgbClr val="7030A0"/>
                </a:solidFill>
              </a:rPr>
              <a:t>reversed</a:t>
            </a:r>
            <a:r>
              <a:rPr lang="en-US" dirty="0"/>
              <a:t>() – Return reversed list</a:t>
            </a:r>
          </a:p>
        </p:txBody>
      </p:sp>
    </p:spTree>
    <p:extLst>
      <p:ext uri="{BB962C8B-B14F-4D97-AF65-F5344CB8AC3E}">
        <p14:creationId xmlns:p14="http://schemas.microsoft.com/office/powerpoint/2010/main" val="2079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A45CA-DF81-44D2-930D-A627995B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F93E11-F595-44E4-A83A-30DDB3B68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</a:t>
            </a:r>
            <a:r>
              <a:rPr lang="en-US" dirty="0"/>
              <a:t> X: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(1, n+1):</a:t>
            </a:r>
          </a:p>
          <a:p>
            <a:r>
              <a:rPr lang="en-US" dirty="0"/>
              <a:t>While loop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while</a:t>
            </a:r>
            <a:r>
              <a:rPr lang="en-US" dirty="0"/>
              <a:t> condition:</a:t>
            </a:r>
          </a:p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condition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condition: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elif</a:t>
            </a:r>
            <a:r>
              <a:rPr lang="en-US" dirty="0"/>
              <a:t> condition2: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Don’t forget the </a:t>
            </a:r>
            <a:r>
              <a:rPr lang="en-US" b="1" dirty="0"/>
              <a:t>colon, </a:t>
            </a:r>
            <a:r>
              <a:rPr lang="en-US" dirty="0"/>
              <a:t>and </a:t>
            </a:r>
            <a:r>
              <a:rPr lang="en-US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3350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8C38B-CFA0-4EE8-8FA5-36423100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C07E9-094B-4403-9FB6-C58C1726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import</a:t>
            </a:r>
            <a:r>
              <a:rPr lang="en-US" dirty="0"/>
              <a:t> random </a:t>
            </a:r>
          </a:p>
          <a:p>
            <a:r>
              <a:rPr lang="en-US" dirty="0" err="1"/>
              <a:t>random.randint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a random integer </a:t>
            </a:r>
            <a:r>
              <a:rPr lang="en-US" b="1" dirty="0"/>
              <a:t>N</a:t>
            </a:r>
            <a:r>
              <a:rPr lang="en-US" dirty="0"/>
              <a:t> such that </a:t>
            </a:r>
            <a:r>
              <a:rPr lang="en-US" dirty="0">
                <a:highlight>
                  <a:srgbClr val="C0C0C0"/>
                </a:highlight>
              </a:rPr>
              <a:t>a &lt;= N &lt;= b</a:t>
            </a:r>
          </a:p>
          <a:p>
            <a:r>
              <a:rPr lang="en-US" dirty="0" err="1"/>
              <a:t>random.choice</a:t>
            </a:r>
            <a:r>
              <a:rPr lang="en-US" dirty="0"/>
              <a:t>(seq)</a:t>
            </a:r>
          </a:p>
          <a:p>
            <a:pPr lvl="1"/>
            <a:r>
              <a:rPr lang="en-US" dirty="0"/>
              <a:t>Return a random element from the non-empty sequence </a:t>
            </a:r>
            <a:r>
              <a:rPr lang="en-US" i="1" dirty="0"/>
              <a:t>seq</a:t>
            </a:r>
          </a:p>
          <a:p>
            <a:r>
              <a:rPr lang="en-US" dirty="0" err="1"/>
              <a:t>random.choices</a:t>
            </a:r>
            <a:r>
              <a:rPr lang="en-US" dirty="0"/>
              <a:t>(</a:t>
            </a:r>
            <a:r>
              <a:rPr lang="en-US" i="1" dirty="0"/>
              <a:t>population, k)</a:t>
            </a:r>
          </a:p>
          <a:p>
            <a:pPr lvl="1"/>
            <a:r>
              <a:rPr lang="en-US" dirty="0"/>
              <a:t>List of length </a:t>
            </a:r>
            <a:r>
              <a:rPr lang="en-US" b="1" dirty="0"/>
              <a:t>k</a:t>
            </a:r>
            <a:r>
              <a:rPr lang="en-US" dirty="0"/>
              <a:t>, containing </a:t>
            </a:r>
            <a:r>
              <a:rPr lang="en-US" b="1" dirty="0"/>
              <a:t>unique</a:t>
            </a:r>
            <a:r>
              <a:rPr lang="en-US" dirty="0"/>
              <a:t> elements chosen from </a:t>
            </a:r>
            <a:r>
              <a:rPr lang="en-US" b="1" i="1" dirty="0"/>
              <a:t>population</a:t>
            </a:r>
            <a:endParaRPr lang="en-US" b="1" dirty="0"/>
          </a:p>
          <a:p>
            <a:r>
              <a:rPr lang="en-US" dirty="0" err="1"/>
              <a:t>random.sample</a:t>
            </a:r>
            <a:r>
              <a:rPr lang="en-US" dirty="0"/>
              <a:t>(</a:t>
            </a:r>
            <a:r>
              <a:rPr lang="en-US" i="1" dirty="0"/>
              <a:t>population, k=1)</a:t>
            </a:r>
          </a:p>
          <a:p>
            <a:pPr lvl="1"/>
            <a:r>
              <a:rPr lang="en-US" dirty="0"/>
              <a:t>List of length </a:t>
            </a:r>
            <a:r>
              <a:rPr lang="en-US" b="1" dirty="0"/>
              <a:t>k</a:t>
            </a:r>
            <a:r>
              <a:rPr lang="en-US" dirty="0"/>
              <a:t>, elements chosen from </a:t>
            </a:r>
            <a:r>
              <a:rPr lang="en-US" b="1" i="1" dirty="0"/>
              <a:t>population </a:t>
            </a:r>
            <a:r>
              <a:rPr lang="en-US" dirty="0"/>
              <a:t>with </a:t>
            </a:r>
            <a:r>
              <a:rPr lang="en-US" b="1" dirty="0"/>
              <a:t>replacement</a:t>
            </a:r>
          </a:p>
          <a:p>
            <a:r>
              <a:rPr lang="en-US" dirty="0" err="1"/>
              <a:t>random.shuffle</a:t>
            </a:r>
            <a:r>
              <a:rPr lang="en-US" dirty="0"/>
              <a:t>(</a:t>
            </a:r>
            <a:r>
              <a:rPr lang="en-US" i="1" dirty="0"/>
              <a:t>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Shuffle the list </a:t>
            </a:r>
            <a:r>
              <a:rPr lang="en-US" i="1" dirty="0"/>
              <a:t>seq </a:t>
            </a:r>
            <a:r>
              <a:rPr lang="en-US" dirty="0"/>
              <a:t>in place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030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1C91B-B61D-420B-A576-463A4433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and Statistics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5F0C4-5D56-4FD5-A24B-5DC8DE16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import</a:t>
            </a:r>
            <a:r>
              <a:rPr lang="en-US" dirty="0"/>
              <a:t> math</a:t>
            </a:r>
          </a:p>
          <a:p>
            <a:pPr lvl="1"/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– Return sqrt of x</a:t>
            </a:r>
          </a:p>
          <a:p>
            <a:pPr lvl="1"/>
            <a:r>
              <a:rPr lang="en-US" dirty="0" err="1"/>
              <a:t>math.pow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 – Return </a:t>
            </a:r>
            <a:r>
              <a:rPr lang="en-US" i="1" dirty="0"/>
              <a:t>a</a:t>
            </a:r>
            <a:r>
              <a:rPr lang="en-US" i="1" baseline="30000" dirty="0"/>
              <a:t>b</a:t>
            </a:r>
            <a:r>
              <a:rPr lang="en-US" baseline="30000" dirty="0"/>
              <a:t> </a:t>
            </a:r>
            <a:r>
              <a:rPr lang="en-US" dirty="0"/>
              <a:t> - can also use a**b</a:t>
            </a:r>
            <a:endParaRPr lang="en-US" i="1" dirty="0"/>
          </a:p>
          <a:p>
            <a:r>
              <a:rPr lang="en-US" dirty="0">
                <a:solidFill>
                  <a:schemeClr val="accent2"/>
                </a:solidFill>
              </a:rPr>
              <a:t>import</a:t>
            </a:r>
            <a:r>
              <a:rPr lang="en-US" dirty="0"/>
              <a:t> statistics </a:t>
            </a:r>
          </a:p>
          <a:p>
            <a:pPr lvl="1"/>
            <a:r>
              <a:rPr lang="en-US" dirty="0" err="1"/>
              <a:t>statistics.mean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) – Average, equivalent to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)/</a:t>
            </a:r>
            <a:r>
              <a:rPr lang="en-US" dirty="0" err="1">
                <a:solidFill>
                  <a:srgbClr val="7030A0"/>
                </a:solidFill>
              </a:rPr>
              <a:t>len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statistics.median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statistics.mode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statistics.stdev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) – Standard deviation</a:t>
            </a:r>
          </a:p>
          <a:p>
            <a:pPr lvl="1"/>
            <a:r>
              <a:rPr lang="en-US" dirty="0" err="1"/>
              <a:t>statistics.variance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660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Python3 Tutorial</vt:lpstr>
      <vt:lpstr>Outline</vt:lpstr>
      <vt:lpstr>Python Installation: Windows</vt:lpstr>
      <vt:lpstr>Python Hello World</vt:lpstr>
      <vt:lpstr>Python Basic Data Structures</vt:lpstr>
      <vt:lpstr>Useful built-in Functions</vt:lpstr>
      <vt:lpstr>Control Flow Statements</vt:lpstr>
      <vt:lpstr>Random Numbers</vt:lpstr>
      <vt:lpstr>Math and Statistics Library</vt:lpstr>
      <vt:lpstr>File Input Output</vt:lpstr>
      <vt:lpstr>Plotting</vt:lpstr>
      <vt:lpstr>Numpy</vt:lpstr>
      <vt:lpstr>Matrices in Python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Muhammad Wajahat</dc:creator>
  <cp:lastModifiedBy>Muhammad Wajahat</cp:lastModifiedBy>
  <cp:revision>32</cp:revision>
  <dcterms:created xsi:type="dcterms:W3CDTF">2019-10-10T02:44:42Z</dcterms:created>
  <dcterms:modified xsi:type="dcterms:W3CDTF">2019-10-10T21:27:18Z</dcterms:modified>
</cp:coreProperties>
</file>