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7ae418f9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7ae418f9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56a66db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56a66db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7ae418f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7ae418f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56a66db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56a66db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7ae418f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7ae418f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7ae418f9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7ae418f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7ae418f9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7ae418f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7ae418f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7ae418f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7ae418f9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7ae418f9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84200" y="607525"/>
            <a:ext cx="7414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rPr>
              <a:t>The</a:t>
            </a:r>
            <a:r>
              <a:rPr b="1" lang="en" sz="2300">
                <a:solidFill>
                  <a:schemeClr val="lt1"/>
                </a:solidFill>
              </a:rPr>
              <a:t> Library app for the library professional</a:t>
            </a:r>
            <a:r>
              <a:rPr b="1" lang="en" sz="2300">
                <a:solidFill>
                  <a:schemeClr val="lt1"/>
                </a:solidFill>
              </a:rPr>
              <a:t>: </a:t>
            </a:r>
            <a:endParaRPr b="1" sz="2300">
              <a:solidFill>
                <a:schemeClr val="lt1"/>
              </a:solidFill>
            </a:endParaRPr>
          </a:p>
        </p:txBody>
      </p:sp>
      <p:sp>
        <p:nvSpPr>
          <p:cNvPr id="55" name="Google Shape;55;p13"/>
          <p:cNvSpPr txBox="1"/>
          <p:nvPr/>
        </p:nvSpPr>
        <p:spPr>
          <a:xfrm>
            <a:off x="772300" y="1369550"/>
            <a:ext cx="7826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library professional of today needs an application that can handle a few different functions that relates to both the library patron, their records and keeping a track of items in the collection. This means that an app that has functionality that can edit member records as well as item records is required. Thankfully that is exactly what this app does. The main functions being: </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The first feature is a landing menu that allows the user to navigate the program. </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Using a class feature to let the library professional create instances of new members and include biographical and required information for membership. </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The third feature is the ability for the library professional to determine how many days are left on a borrowed item before it is overdue or even determining that the item is already overdue.</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The fourth feature utlises a dictionary to discover if the library offers a particular service and whether that service requires a booking, is free or may cost. </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The fifth feature is an exit feature that exits the program based off an input of “4”.</a:t>
            </a:r>
            <a:endParaRPr>
              <a:solidFill>
                <a:schemeClr val="lt1"/>
              </a:solidFill>
            </a:endParaRPr>
          </a:p>
          <a:p>
            <a:pPr indent="0" lvl="0" marL="0" rtl="0" algn="l">
              <a:spcBef>
                <a:spcPts val="0"/>
              </a:spcBef>
              <a:spcAft>
                <a:spcPts val="0"/>
              </a:spcAft>
              <a:buNone/>
            </a:pPr>
            <a:r>
              <a:rPr lang="en">
                <a:solidFill>
                  <a:schemeClr val="lt1"/>
                </a:solidFill>
              </a:rPr>
              <a:t>The aim of this app is to help libraries streamline their services and provide a seamless patron experience.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Test 2: </a:t>
            </a:r>
            <a:endParaRPr>
              <a:solidFill>
                <a:schemeClr val="lt1"/>
              </a:solidFill>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Test 2 is designed to test the overdues function. The purpose is to ensure that the user is in fact entering a number as an integer. </a:t>
            </a:r>
            <a:endParaRPr>
              <a:solidFill>
                <a:schemeClr val="lt1"/>
              </a:solidFill>
            </a:endParaRPr>
          </a:p>
          <a:p>
            <a:pPr indent="0" lvl="0" marL="0" rtl="0" algn="l">
              <a:spcBef>
                <a:spcPts val="1200"/>
              </a:spcBef>
              <a:spcAft>
                <a:spcPts val="0"/>
              </a:spcAft>
              <a:buNone/>
            </a:pPr>
            <a:r>
              <a:rPr lang="en">
                <a:solidFill>
                  <a:schemeClr val="lt1"/>
                </a:solidFill>
              </a:rPr>
              <a:t>It will run as follows: </a:t>
            </a:r>
            <a:endParaRPr>
              <a:solidFill>
                <a:schemeClr val="lt1"/>
              </a:solidFill>
            </a:endParaRPr>
          </a:p>
          <a:p>
            <a:pPr indent="-342900" lvl="0" marL="457200" rtl="0" algn="l">
              <a:spcBef>
                <a:spcPts val="1200"/>
              </a:spcBef>
              <a:spcAft>
                <a:spcPts val="0"/>
              </a:spcAft>
              <a:buClr>
                <a:schemeClr val="lt1"/>
              </a:buClr>
              <a:buSzPts val="1800"/>
              <a:buAutoNum type="arabicPeriod"/>
            </a:pPr>
            <a:r>
              <a:rPr lang="en">
                <a:solidFill>
                  <a:schemeClr val="lt1"/>
                </a:solidFill>
              </a:rPr>
              <a:t>Run the app </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Enter a string instead of an integer</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The error handling should return a message letting the user know that they have entered an incorrect data type.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39800" y="175050"/>
            <a:ext cx="29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project and tracking: Trello</a:t>
            </a:r>
            <a:endParaRPr>
              <a:solidFill>
                <a:schemeClr val="lt1"/>
              </a:solidFill>
            </a:endParaRPr>
          </a:p>
        </p:txBody>
      </p:sp>
      <p:sp>
        <p:nvSpPr>
          <p:cNvPr id="61" name="Google Shape;61;p14"/>
          <p:cNvSpPr txBox="1"/>
          <p:nvPr/>
        </p:nvSpPr>
        <p:spPr>
          <a:xfrm>
            <a:off x="329525" y="803200"/>
            <a:ext cx="8237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To ensure the project remained on </a:t>
            </a:r>
            <a:r>
              <a:rPr lang="en">
                <a:solidFill>
                  <a:schemeClr val="lt1"/>
                </a:solidFill>
              </a:rPr>
              <a:t>track</a:t>
            </a:r>
            <a:r>
              <a:rPr lang="en">
                <a:solidFill>
                  <a:schemeClr val="lt1"/>
                </a:solidFill>
              </a:rPr>
              <a:t> and was able to be managed </a:t>
            </a:r>
            <a:r>
              <a:rPr lang="en">
                <a:solidFill>
                  <a:schemeClr val="lt1"/>
                </a:solidFill>
              </a:rPr>
              <a:t>effectively</a:t>
            </a:r>
            <a:r>
              <a:rPr lang="en">
                <a:solidFill>
                  <a:schemeClr val="lt1"/>
                </a:solidFill>
              </a:rPr>
              <a:t> Trello was introduced to the team. Trello has allowed us to manage, track and implement design changes and tasks in an </a:t>
            </a:r>
            <a:r>
              <a:rPr lang="en">
                <a:solidFill>
                  <a:schemeClr val="lt1"/>
                </a:solidFill>
              </a:rPr>
              <a:t>efficient</a:t>
            </a:r>
            <a:r>
              <a:rPr lang="en">
                <a:solidFill>
                  <a:schemeClr val="lt1"/>
                </a:solidFill>
              </a:rPr>
              <a:t> and productive manner.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https://trello.com/b/l32oUiwY/t1a3</a:t>
            </a:r>
            <a:endParaRPr>
              <a:solidFill>
                <a:schemeClr val="lt1"/>
              </a:solidFill>
            </a:endParaRPr>
          </a:p>
        </p:txBody>
      </p:sp>
      <p:pic>
        <p:nvPicPr>
          <p:cNvPr id="62" name="Google Shape;62;p14"/>
          <p:cNvPicPr preferRelativeResize="0"/>
          <p:nvPr/>
        </p:nvPicPr>
        <p:blipFill>
          <a:blip r:embed="rId3">
            <a:alphaModFix/>
          </a:blip>
          <a:stretch>
            <a:fillRect/>
          </a:stretch>
        </p:blipFill>
        <p:spPr>
          <a:xfrm>
            <a:off x="215264" y="2482275"/>
            <a:ext cx="4667561" cy="2345176"/>
          </a:xfrm>
          <a:prstGeom prst="rect">
            <a:avLst/>
          </a:prstGeom>
          <a:noFill/>
          <a:ln>
            <a:noFill/>
          </a:ln>
        </p:spPr>
      </p:pic>
      <p:pic>
        <p:nvPicPr>
          <p:cNvPr id="63" name="Google Shape;63;p14"/>
          <p:cNvPicPr preferRelativeResize="0"/>
          <p:nvPr/>
        </p:nvPicPr>
        <p:blipFill>
          <a:blip r:embed="rId4">
            <a:alphaModFix/>
          </a:blip>
          <a:stretch>
            <a:fillRect/>
          </a:stretch>
        </p:blipFill>
        <p:spPr>
          <a:xfrm>
            <a:off x="5276175" y="1949650"/>
            <a:ext cx="3291039" cy="2125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Structure:</a:t>
            </a:r>
            <a:endParaRPr>
              <a:solidFill>
                <a:schemeClr val="lt1"/>
              </a:solidFill>
            </a:endParaRPr>
          </a:p>
        </p:txBody>
      </p:sp>
      <p:sp>
        <p:nvSpPr>
          <p:cNvPr id="69" name="Google Shape;69;p15"/>
          <p:cNvSpPr txBox="1"/>
          <p:nvPr>
            <p:ph idx="1" type="body"/>
          </p:nvPr>
        </p:nvSpPr>
        <p:spPr>
          <a:xfrm>
            <a:off x="262250" y="1111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app is </a:t>
            </a:r>
            <a:r>
              <a:rPr lang="en">
                <a:solidFill>
                  <a:schemeClr val="lt1"/>
                </a:solidFill>
              </a:rPr>
              <a:t>designed to start with a landing menu that then takes the user to their desired function: </a:t>
            </a:r>
            <a:endParaRPr>
              <a:solidFill>
                <a:schemeClr val="lt1"/>
              </a:solidFill>
            </a:endParaRPr>
          </a:p>
        </p:txBody>
      </p:sp>
      <p:sp>
        <p:nvSpPr>
          <p:cNvPr id="70" name="Google Shape;70;p15"/>
          <p:cNvSpPr/>
          <p:nvPr/>
        </p:nvSpPr>
        <p:spPr>
          <a:xfrm>
            <a:off x="3610350" y="1891875"/>
            <a:ext cx="1162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Landing Menu</a:t>
            </a:r>
            <a:endParaRPr/>
          </a:p>
        </p:txBody>
      </p:sp>
      <p:sp>
        <p:nvSpPr>
          <p:cNvPr id="71" name="Google Shape;71;p15"/>
          <p:cNvSpPr/>
          <p:nvPr/>
        </p:nvSpPr>
        <p:spPr>
          <a:xfrm>
            <a:off x="993175" y="3280700"/>
            <a:ext cx="1162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Member</a:t>
            </a:r>
            <a:endParaRPr/>
          </a:p>
        </p:txBody>
      </p:sp>
      <p:sp>
        <p:nvSpPr>
          <p:cNvPr id="72" name="Google Shape;72;p15"/>
          <p:cNvSpPr/>
          <p:nvPr/>
        </p:nvSpPr>
        <p:spPr>
          <a:xfrm>
            <a:off x="3688450" y="3313675"/>
            <a:ext cx="1162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 overdues</a:t>
            </a:r>
            <a:endParaRPr/>
          </a:p>
        </p:txBody>
      </p:sp>
      <p:sp>
        <p:nvSpPr>
          <p:cNvPr id="73" name="Google Shape;73;p15"/>
          <p:cNvSpPr/>
          <p:nvPr/>
        </p:nvSpPr>
        <p:spPr>
          <a:xfrm>
            <a:off x="6185950" y="3231250"/>
            <a:ext cx="1162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 services</a:t>
            </a:r>
            <a:endParaRPr/>
          </a:p>
        </p:txBody>
      </p:sp>
      <p:sp>
        <p:nvSpPr>
          <p:cNvPr id="74" name="Google Shape;74;p15"/>
          <p:cNvSpPr/>
          <p:nvPr/>
        </p:nvSpPr>
        <p:spPr>
          <a:xfrm>
            <a:off x="939675" y="4294500"/>
            <a:ext cx="6759300" cy="3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743200" rtl="0" algn="l">
              <a:spcBef>
                <a:spcPts val="0"/>
              </a:spcBef>
              <a:spcAft>
                <a:spcPts val="0"/>
              </a:spcAft>
              <a:buNone/>
            </a:pPr>
            <a:r>
              <a:rPr lang="en"/>
              <a:t>      Exit</a:t>
            </a:r>
            <a:endParaRPr/>
          </a:p>
        </p:txBody>
      </p:sp>
      <p:cxnSp>
        <p:nvCxnSpPr>
          <p:cNvPr id="75" name="Google Shape;75;p15"/>
          <p:cNvCxnSpPr/>
          <p:nvPr/>
        </p:nvCxnSpPr>
        <p:spPr>
          <a:xfrm flipH="1">
            <a:off x="2299625" y="2637700"/>
            <a:ext cx="1154100" cy="5688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a:stCxn id="70" idx="2"/>
            <a:endCxn id="72" idx="0"/>
          </p:cNvCxnSpPr>
          <p:nvPr/>
        </p:nvCxnSpPr>
        <p:spPr>
          <a:xfrm>
            <a:off x="4191450" y="2678775"/>
            <a:ext cx="78000" cy="6348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p:nvPr/>
        </p:nvCxnSpPr>
        <p:spPr>
          <a:xfrm>
            <a:off x="4797300" y="2695400"/>
            <a:ext cx="1252800" cy="51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1: </a:t>
            </a:r>
            <a:endParaRPr>
              <a:solidFill>
                <a:schemeClr val="lt1"/>
              </a:solidFill>
            </a:endParaRPr>
          </a:p>
        </p:txBody>
      </p:sp>
      <p:sp>
        <p:nvSpPr>
          <p:cNvPr id="83" name="Google Shape;83;p16"/>
          <p:cNvSpPr txBox="1"/>
          <p:nvPr/>
        </p:nvSpPr>
        <p:spPr>
          <a:xfrm>
            <a:off x="618200" y="1063325"/>
            <a:ext cx="528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landing menu is a function designed to give the user options on how to use the app.</a:t>
            </a:r>
            <a:endParaRPr>
              <a:solidFill>
                <a:schemeClr val="lt1"/>
              </a:solidFill>
            </a:endParaRPr>
          </a:p>
        </p:txBody>
      </p:sp>
      <p:pic>
        <p:nvPicPr>
          <p:cNvPr id="84" name="Google Shape;84;p16"/>
          <p:cNvPicPr preferRelativeResize="0"/>
          <p:nvPr/>
        </p:nvPicPr>
        <p:blipFill>
          <a:blip r:embed="rId3">
            <a:alphaModFix/>
          </a:blip>
          <a:stretch>
            <a:fillRect/>
          </a:stretch>
        </p:blipFill>
        <p:spPr>
          <a:xfrm>
            <a:off x="1465473" y="2004425"/>
            <a:ext cx="4744074" cy="232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2:</a:t>
            </a:r>
            <a:endParaRPr>
              <a:solidFill>
                <a:schemeClr val="lt1"/>
              </a:solidFill>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Designed to let the library worker create a new member and include information such as a name and date of birth. </a:t>
            </a:r>
            <a:endParaRPr>
              <a:solidFill>
                <a:schemeClr val="lt1"/>
              </a:solidFill>
            </a:endParaRPr>
          </a:p>
        </p:txBody>
      </p:sp>
      <p:pic>
        <p:nvPicPr>
          <p:cNvPr id="91" name="Google Shape;91;p17"/>
          <p:cNvPicPr preferRelativeResize="0"/>
          <p:nvPr/>
        </p:nvPicPr>
        <p:blipFill>
          <a:blip r:embed="rId3">
            <a:alphaModFix/>
          </a:blip>
          <a:stretch>
            <a:fillRect/>
          </a:stretch>
        </p:blipFill>
        <p:spPr>
          <a:xfrm>
            <a:off x="666600" y="2238750"/>
            <a:ext cx="7486650" cy="188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3: </a:t>
            </a:r>
            <a:endParaRPr>
              <a:solidFill>
                <a:schemeClr val="lt1"/>
              </a:solidFill>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This feature does the brilliant task of letting a patron check if the item they have borrowed is overdue or has a certain amount of days left. </a:t>
            </a:r>
            <a:endParaRPr>
              <a:solidFill>
                <a:schemeClr val="lt1"/>
              </a:solidFill>
            </a:endParaRPr>
          </a:p>
        </p:txBody>
      </p:sp>
      <p:pic>
        <p:nvPicPr>
          <p:cNvPr id="98" name="Google Shape;98;p18"/>
          <p:cNvPicPr preferRelativeResize="0"/>
          <p:nvPr/>
        </p:nvPicPr>
        <p:blipFill>
          <a:blip r:embed="rId3">
            <a:alphaModFix/>
          </a:blip>
          <a:stretch>
            <a:fillRect/>
          </a:stretch>
        </p:blipFill>
        <p:spPr>
          <a:xfrm>
            <a:off x="564638" y="2318462"/>
            <a:ext cx="8014725" cy="1084425"/>
          </a:xfrm>
          <a:prstGeom prst="rect">
            <a:avLst/>
          </a:prstGeom>
          <a:noFill/>
          <a:ln>
            <a:noFill/>
          </a:ln>
        </p:spPr>
      </p:pic>
      <p:pic>
        <p:nvPicPr>
          <p:cNvPr id="99" name="Google Shape;99;p18"/>
          <p:cNvPicPr preferRelativeResize="0"/>
          <p:nvPr/>
        </p:nvPicPr>
        <p:blipFill>
          <a:blip r:embed="rId4">
            <a:alphaModFix/>
          </a:blip>
          <a:stretch>
            <a:fillRect/>
          </a:stretch>
        </p:blipFill>
        <p:spPr>
          <a:xfrm>
            <a:off x="449175" y="3767000"/>
            <a:ext cx="7669949" cy="67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4: </a:t>
            </a:r>
            <a:endParaRPr>
              <a:solidFill>
                <a:schemeClr val="lt1"/>
              </a:solidFill>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A library has many different services that have requirements about their use such as cost, bookable and free. A patron or worker can now input the service they wish to have and the app will return a result letting them know if the library has it or not. </a:t>
            </a:r>
            <a:endParaRPr>
              <a:solidFill>
                <a:schemeClr val="lt1"/>
              </a:solidFill>
            </a:endParaRPr>
          </a:p>
        </p:txBody>
      </p:sp>
      <p:pic>
        <p:nvPicPr>
          <p:cNvPr id="106" name="Google Shape;106;p19"/>
          <p:cNvPicPr preferRelativeResize="0"/>
          <p:nvPr/>
        </p:nvPicPr>
        <p:blipFill>
          <a:blip r:embed="rId3">
            <a:alphaModFix/>
          </a:blip>
          <a:stretch>
            <a:fillRect/>
          </a:stretch>
        </p:blipFill>
        <p:spPr>
          <a:xfrm>
            <a:off x="662750" y="2797950"/>
            <a:ext cx="7543800" cy="104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5: </a:t>
            </a:r>
            <a:endParaRPr>
              <a:solidFill>
                <a:schemeClr val="lt1"/>
              </a:solidFill>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exit feature is designed to close and end the program. </a:t>
            </a:r>
            <a:endParaRPr>
              <a:solidFill>
                <a:schemeClr val="lt1"/>
              </a:solidFill>
            </a:endParaRPr>
          </a:p>
        </p:txBody>
      </p:sp>
      <p:pic>
        <p:nvPicPr>
          <p:cNvPr id="113" name="Google Shape;113;p20"/>
          <p:cNvPicPr preferRelativeResize="0"/>
          <p:nvPr/>
        </p:nvPicPr>
        <p:blipFill>
          <a:blip r:embed="rId3">
            <a:alphaModFix/>
          </a:blip>
          <a:stretch>
            <a:fillRect/>
          </a:stretch>
        </p:blipFill>
        <p:spPr>
          <a:xfrm>
            <a:off x="1302525" y="2367150"/>
            <a:ext cx="5753100" cy="144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Test 1: </a:t>
            </a:r>
            <a:endParaRPr>
              <a:solidFill>
                <a:schemeClr val="lt1"/>
              </a:solidFill>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The first of the two tests that has been put in place is one that will test the </a:t>
            </a:r>
            <a:r>
              <a:rPr lang="en">
                <a:solidFill>
                  <a:schemeClr val="lt1"/>
                </a:solidFill>
              </a:rPr>
              <a:t>running of the landing menu and its ability to error handle number entries outside of the menu number range. </a:t>
            </a:r>
            <a:endParaRPr>
              <a:solidFill>
                <a:schemeClr val="lt1"/>
              </a:solidFill>
            </a:endParaRPr>
          </a:p>
          <a:p>
            <a:pPr indent="0" lvl="0" marL="0" rtl="0" algn="l">
              <a:spcBef>
                <a:spcPts val="1200"/>
              </a:spcBef>
              <a:spcAft>
                <a:spcPts val="0"/>
              </a:spcAft>
              <a:buNone/>
            </a:pPr>
            <a:r>
              <a:rPr lang="en">
                <a:solidFill>
                  <a:schemeClr val="lt1"/>
                </a:solidFill>
              </a:rPr>
              <a:t>The test will run as: </a:t>
            </a:r>
            <a:endParaRPr>
              <a:solidFill>
                <a:schemeClr val="lt1"/>
              </a:solidFill>
            </a:endParaRPr>
          </a:p>
          <a:p>
            <a:pPr indent="-342900" lvl="0" marL="457200" rtl="0" algn="l">
              <a:spcBef>
                <a:spcPts val="1200"/>
              </a:spcBef>
              <a:spcAft>
                <a:spcPts val="0"/>
              </a:spcAft>
              <a:buClr>
                <a:schemeClr val="lt1"/>
              </a:buClr>
              <a:buSzPts val="1800"/>
              <a:buAutoNum type="arabicPeriod"/>
            </a:pPr>
            <a:r>
              <a:rPr lang="en">
                <a:solidFill>
                  <a:schemeClr val="lt1"/>
                </a:solidFill>
              </a:rPr>
              <a:t>Run app</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Enter 6 which falls outside the accepted range. </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The error handling code should produce a print statement letting the user know that the number they have chosen falls outside the acceptable range. </a:t>
            </a:r>
            <a:endParaRPr>
              <a:solidFill>
                <a:schemeClr val="lt1"/>
              </a:solidFill>
            </a:endParaRPr>
          </a:p>
          <a:p>
            <a:pPr indent="0" lvl="0" marL="457200" rtl="0" algn="l">
              <a:spcBef>
                <a:spcPts val="120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