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8" r:id="rId2"/>
    <p:sldId id="259" r:id="rId3"/>
    <p:sldId id="257" r:id="rId4"/>
    <p:sldId id="262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E069-D5E1-45E7-BD33-68CEA7A5001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B80-0BE0-4468-9EAE-70A498CFD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85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E069-D5E1-45E7-BD33-68CEA7A5001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B80-0BE0-4468-9EAE-70A498CFD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65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E069-D5E1-45E7-BD33-68CEA7A5001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B80-0BE0-4468-9EAE-70A498CFD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08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E069-D5E1-45E7-BD33-68CEA7A5001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B80-0BE0-4468-9EAE-70A498CFDEB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281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E069-D5E1-45E7-BD33-68CEA7A5001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B80-0BE0-4468-9EAE-70A498CFD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586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E069-D5E1-45E7-BD33-68CEA7A5001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B80-0BE0-4468-9EAE-70A498CFD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93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E069-D5E1-45E7-BD33-68CEA7A5001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B80-0BE0-4468-9EAE-70A498CFD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848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E069-D5E1-45E7-BD33-68CEA7A5001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B80-0BE0-4468-9EAE-70A498CFD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85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E069-D5E1-45E7-BD33-68CEA7A5001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B80-0BE0-4468-9EAE-70A498CFD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81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E069-D5E1-45E7-BD33-68CEA7A5001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B80-0BE0-4468-9EAE-70A498CFD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5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E069-D5E1-45E7-BD33-68CEA7A5001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B80-0BE0-4468-9EAE-70A498CFD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27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E069-D5E1-45E7-BD33-68CEA7A5001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B80-0BE0-4468-9EAE-70A498CFD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73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E069-D5E1-45E7-BD33-68CEA7A5001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B80-0BE0-4468-9EAE-70A498CFD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21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E069-D5E1-45E7-BD33-68CEA7A5001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B80-0BE0-4468-9EAE-70A498CFD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85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E069-D5E1-45E7-BD33-68CEA7A5001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B80-0BE0-4468-9EAE-70A498CFD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89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E069-D5E1-45E7-BD33-68CEA7A5001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B80-0BE0-4468-9EAE-70A498CFD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42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E069-D5E1-45E7-BD33-68CEA7A5001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B80-0BE0-4468-9EAE-70A498CFD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71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8D1E069-D5E1-45E7-BD33-68CEA7A5001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3CB80-0BE0-4468-9EAE-70A498CFD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005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BDB797-817E-4969-9108-B2418641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Image result for swarm robotics IMAGES">
            <a:extLst>
              <a:ext uri="{FF2B5EF4-FFF2-40B4-BE49-F238E27FC236}">
                <a16:creationId xmlns:a16="http://schemas.microsoft.com/office/drawing/2014/main" id="{03FC3C3C-7A71-41FB-A39F-9AE06CBE2C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57EA14-0475-4A8C-9F6C-93FF02321F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199" y="833755"/>
            <a:ext cx="4886740" cy="21281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8F8CA7A-3B14-458B-80A9-08C549A07BBF}"/>
              </a:ext>
            </a:extLst>
          </p:cNvPr>
          <p:cNvSpPr/>
          <p:nvPr/>
        </p:nvSpPr>
        <p:spPr>
          <a:xfrm>
            <a:off x="-371061" y="3779424"/>
            <a:ext cx="6096000" cy="4608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55700" indent="-6350">
              <a:lnSpc>
                <a:spcPct val="107000"/>
              </a:lnSpc>
            </a:pPr>
            <a:r>
              <a:rPr lang="en-IN" sz="2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AB8738-BB94-4D27-9296-5036DD1103A2}"/>
              </a:ext>
            </a:extLst>
          </p:cNvPr>
          <p:cNvSpPr/>
          <p:nvPr/>
        </p:nvSpPr>
        <p:spPr>
          <a:xfrm>
            <a:off x="6096000" y="4810540"/>
            <a:ext cx="6096000" cy="189837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/>
          </a:p>
          <a:p>
            <a:r>
              <a:rPr lang="en-IN" sz="2400" dirty="0"/>
              <a:t>BY :-   </a:t>
            </a:r>
          </a:p>
          <a:p>
            <a:r>
              <a:rPr lang="en-IN" sz="2400" dirty="0"/>
              <a:t>            ROHAN  BADADE:- (3163005)</a:t>
            </a:r>
          </a:p>
          <a:p>
            <a:r>
              <a:rPr lang="en-IN" sz="2400" dirty="0"/>
              <a:t>            VAIBHAV BAKLIWAL:- (3163006)</a:t>
            </a:r>
          </a:p>
          <a:p>
            <a:r>
              <a:rPr lang="en-IN" sz="2400" dirty="0"/>
              <a:t>             KIRAN CHOPADE:- (3163019)</a:t>
            </a:r>
          </a:p>
          <a:p>
            <a:r>
              <a:rPr lang="en-IN" sz="2400" dirty="0"/>
              <a:t> </a:t>
            </a:r>
          </a:p>
          <a:p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10818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CACB-22FE-4283-8552-C1072989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Block diagram description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2A95-7B14-42B8-AB50-DADE00EAB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 microcontroller which is interfaced with an array of IR sensors, these IR sensors are fixed on the robot in such a way that they can sense any object present near its surroundings. </a:t>
            </a:r>
          </a:p>
          <a:p>
            <a:r>
              <a:rPr lang="en-IN" sz="2400" dirty="0"/>
              <a:t>The output of IR sensors is fed to the microcontroller that is programmed to take self decisions over changing the direction of the robot movement. </a:t>
            </a:r>
          </a:p>
          <a:p>
            <a:r>
              <a:rPr lang="en-IN" sz="2400" dirty="0"/>
              <a:t>The position control of the robot is achieved by DC motors and their drivers.</a:t>
            </a:r>
          </a:p>
        </p:txBody>
      </p:sp>
    </p:spTree>
    <p:extLst>
      <p:ext uri="{BB962C8B-B14F-4D97-AF65-F5344CB8AC3E}">
        <p14:creationId xmlns:p14="http://schemas.microsoft.com/office/powerpoint/2010/main" val="197951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4733-01C0-4D3C-898F-1816C48C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HARDWARE COMPONENTS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E30DC-EAFB-4E23-968F-554696467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/>
              <a:t>LPC2148 Micro Controller</a:t>
            </a:r>
          </a:p>
          <a:p>
            <a:r>
              <a:rPr lang="en-IN" sz="3600" dirty="0"/>
              <a:t>IR Sensors</a:t>
            </a:r>
          </a:p>
          <a:p>
            <a:r>
              <a:rPr lang="en-IN" sz="3600" dirty="0"/>
              <a:t>L293D IC</a:t>
            </a:r>
          </a:p>
          <a:p>
            <a:r>
              <a:rPr lang="en-IN" sz="3600" dirty="0"/>
              <a:t>Motors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62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0432-C948-48FE-A8E8-32405169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Capacitor</a:t>
            </a:r>
            <a:br>
              <a:rPr lang="en-IN" dirty="0"/>
            </a:br>
            <a:r>
              <a:rPr lang="en-IN" dirty="0"/>
              <a:t>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57025-6474-47F0-B116-DF9F590E0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8946541" cy="4195481"/>
          </a:xfrm>
        </p:spPr>
        <p:txBody>
          <a:bodyPr/>
          <a:lstStyle/>
          <a:p>
            <a:r>
              <a:rPr lang="en-IN" dirty="0"/>
              <a:t>A capacitor  is a two terminal passive electronic component consisting of a pair of conductors separated by a dielectric.</a:t>
            </a:r>
          </a:p>
          <a:p>
            <a:r>
              <a:rPr lang="en-IN" dirty="0"/>
              <a:t>The capacitor blocks  DC current and allows AC current 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Regulator</a:t>
            </a:r>
          </a:p>
          <a:p>
            <a:pPr marL="0" indent="0">
              <a:buNone/>
            </a:pPr>
            <a:r>
              <a:rPr lang="en-IN" dirty="0"/>
              <a:t>Voltage regulator ICs are available with fixed</a:t>
            </a:r>
          </a:p>
          <a:p>
            <a:pPr marL="0" indent="0">
              <a:buNone/>
            </a:pPr>
            <a:r>
              <a:rPr lang="en-IN" dirty="0"/>
              <a:t> (typically 5, 12 and 15V) or variable output voltages.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2A7A5-BD82-4CB9-8CCA-312E9E3CE8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13703" y="3394613"/>
            <a:ext cx="290576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9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F1B6-1285-42E1-8981-B808E223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LPC2148 Micro Controller Pin Diagram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40D38A-9A0A-4800-91F9-860FB27002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295" y="1421295"/>
            <a:ext cx="9134061" cy="468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65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EF9B-CFC1-4CB0-9D6E-4765EF4A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Features of LPC2148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E53B6-74F4-4869-B276-86668690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99007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/>
              <a:t>It has 2 ports ,each port consist of 32 pins total 64 pins.</a:t>
            </a:r>
          </a:p>
          <a:p>
            <a:r>
              <a:rPr lang="en-IN" sz="2800" dirty="0"/>
              <a:t>LPC2148 is the widely used IC from ARM-7 family.</a:t>
            </a:r>
          </a:p>
          <a:p>
            <a:r>
              <a:rPr lang="en-IN" sz="2800" dirty="0"/>
              <a:t>The ARM7 is a general purpose 32-bit microcontroller, which offers high performance and very low power consumption.</a:t>
            </a:r>
          </a:p>
          <a:p>
            <a:r>
              <a:rPr lang="en-IN" sz="2800" dirty="0"/>
              <a:t>It is manufactured by Philips.</a:t>
            </a:r>
          </a:p>
          <a:p>
            <a:r>
              <a:rPr lang="en-IN" sz="2800" dirty="0"/>
              <a:t>LPC2148 is a LQFP64 </a:t>
            </a:r>
            <a:r>
              <a:rPr lang="en-IN" sz="2800" dirty="0" err="1"/>
              <a:t>package.It</a:t>
            </a:r>
            <a:r>
              <a:rPr lang="en-IN" sz="2800" dirty="0"/>
              <a:t> is a RISC processor.</a:t>
            </a:r>
          </a:p>
          <a:p>
            <a:r>
              <a:rPr lang="en-IN" sz="2800" dirty="0"/>
              <a:t>Ram 32kb,Rom 512kb.</a:t>
            </a:r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52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DAAA-ADF4-4448-BF2D-C96D8A27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IR Sensors</a:t>
            </a:r>
            <a:br>
              <a:rPr lang="en-IN" b="1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BEE6-B969-4008-8156-30A57E247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63" y="3785921"/>
            <a:ext cx="8946541" cy="2842592"/>
          </a:xfrm>
        </p:spPr>
        <p:txBody>
          <a:bodyPr/>
          <a:lstStyle/>
          <a:p>
            <a:r>
              <a:rPr lang="en-IN" b="1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Need Of IR Sensor</a:t>
            </a:r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IN" dirty="0"/>
              <a:t>Because it has a good range which </a:t>
            </a:r>
            <a:r>
              <a:rPr lang="en-IN" dirty="0" err="1"/>
              <a:t>fulfills</a:t>
            </a:r>
            <a:r>
              <a:rPr lang="en-IN" dirty="0"/>
              <a:t> our requirements.</a:t>
            </a:r>
          </a:p>
          <a:p>
            <a:r>
              <a:rPr lang="en-IN" dirty="0"/>
              <a:t>It is very low cost and can be constructed on general purpose PCB.</a:t>
            </a:r>
          </a:p>
          <a:p>
            <a:r>
              <a:rPr lang="en-IN" dirty="0"/>
              <a:t>It is of very small size.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97432-F75A-4AA3-A34D-DB481B6FA8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30351" y="1033670"/>
            <a:ext cx="5580788" cy="220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71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DC35-89B5-4E0E-A19D-EABF0669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L293D IC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E459-E76A-4830-86D8-E0A95F684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3866322"/>
            <a:ext cx="8895454" cy="2358215"/>
          </a:xfrm>
        </p:spPr>
        <p:txBody>
          <a:bodyPr/>
          <a:lstStyle/>
          <a:p>
            <a:r>
              <a:rPr lang="en-IN" dirty="0"/>
              <a:t>It is a 16 pin configuration. </a:t>
            </a:r>
          </a:p>
          <a:p>
            <a:r>
              <a:rPr lang="en-IN" dirty="0"/>
              <a:t>L293D is a motor driver integrated circuit (IC). </a:t>
            </a:r>
          </a:p>
          <a:p>
            <a:r>
              <a:rPr lang="en-IN" dirty="0"/>
              <a:t>Motor drivers act as current amplifiers since they take a low-current control signal and provide a higher-current signal.</a:t>
            </a:r>
          </a:p>
          <a:p>
            <a:r>
              <a:rPr lang="en-IN" dirty="0"/>
              <a:t>This higher current signal is used to drive the motors.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F547D-E4DF-4117-86A5-42148442D4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30574" y="633463"/>
            <a:ext cx="4460488" cy="295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45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8F8C-A59B-491B-86AE-EA9D28FD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7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Motors</a:t>
            </a:r>
            <a:br>
              <a:rPr lang="en-IN" sz="7200" b="1" dirty="0"/>
            </a:b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6D6D-CA65-4D87-BEAC-F37AE3036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77" y="2122492"/>
            <a:ext cx="8946541" cy="4195481"/>
          </a:xfrm>
        </p:spPr>
        <p:txBody>
          <a:bodyPr/>
          <a:lstStyle/>
          <a:p>
            <a:r>
              <a:rPr lang="en-IN" sz="2800" dirty="0"/>
              <a:t>An Electric DC motor is a machine which converts electric energy into mechanical energy.</a:t>
            </a:r>
          </a:p>
          <a:p>
            <a:r>
              <a:rPr lang="en-IN" sz="2800" dirty="0"/>
              <a:t>The working of DC motor is based on the principle that when a current-carrying conductor is placed in a magnetic field, it experiences a mechanical force.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2D1035-9881-41D8-B225-00484A608C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31147" y="504510"/>
            <a:ext cx="2139950" cy="14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7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ECDB-A29D-4381-A731-8191EEDC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Applications:</a:t>
            </a:r>
            <a:br>
              <a:rPr lang="en-IN" sz="4800" dirty="0"/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80A64-28F3-4A65-A9EC-B73DE1E87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03" y="1426753"/>
            <a:ext cx="8946541" cy="4195481"/>
          </a:xfrm>
        </p:spPr>
        <p:txBody>
          <a:bodyPr/>
          <a:lstStyle/>
          <a:p>
            <a:r>
              <a:rPr lang="en-IN" sz="2800" dirty="0"/>
              <a:t>In </a:t>
            </a:r>
            <a:r>
              <a:rPr lang="en-IN" sz="2800" dirty="0" err="1"/>
              <a:t>Industries,medicine</a:t>
            </a:r>
            <a:endParaRPr lang="en-IN" sz="28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3A194-146A-4209-AE67-9A3DDA89BC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1573" y="2236303"/>
            <a:ext cx="4206836" cy="4015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8B4EA7-AA21-4DB3-86C1-A7CB7191AA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58409" y="2236303"/>
            <a:ext cx="4035287" cy="205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7BE154-0359-4480-A578-366015B40CB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58408" y="4293703"/>
            <a:ext cx="4035287" cy="200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25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E73F-9178-44F4-9787-D8EE8B19C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31" y="512352"/>
            <a:ext cx="8946541" cy="4195481"/>
          </a:xfrm>
        </p:spPr>
        <p:txBody>
          <a:bodyPr/>
          <a:lstStyle/>
          <a:p>
            <a:r>
              <a:rPr lang="en-IN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 Military , space research</a:t>
            </a:r>
            <a:endParaRPr lang="en-IN" sz="3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1ACD57-6A86-4020-8C42-EBE8580DFD0E}"/>
              </a:ext>
            </a:extLst>
          </p:cNvPr>
          <p:cNvGrpSpPr/>
          <p:nvPr/>
        </p:nvGrpSpPr>
        <p:grpSpPr>
          <a:xfrm>
            <a:off x="1272209" y="1749285"/>
            <a:ext cx="8787411" cy="3667541"/>
            <a:chOff x="0" y="0"/>
            <a:chExt cx="8229600" cy="44958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90E3F4-5BA4-4CE9-8819-0EE7443B402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038600" cy="449580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ACA565-9089-4A77-AD0E-1FE4C96338D1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191000" y="0"/>
              <a:ext cx="4038600" cy="4495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662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F51B-FDBC-48FD-A250-9F1F4377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01" y="342420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IN" sz="5300" b="1" dirty="0">
                <a:solidFill>
                  <a:schemeClr val="accent3">
                    <a:lumMod val="50000"/>
                  </a:schemeClr>
                </a:solidFill>
              </a:rPr>
              <a:t>WHAT  IS A  SW ARM?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32DFC-694E-4CA8-8062-DF129F05A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2800" dirty="0"/>
              <a:t>• swarm  is the collective motion of a large number of </a:t>
            </a:r>
            <a:r>
              <a:rPr lang="en-IN" sz="2800" dirty="0" err="1"/>
              <a:t>selfpropelled</a:t>
            </a:r>
            <a:r>
              <a:rPr lang="en-IN" sz="2800" dirty="0"/>
              <a:t> entities.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F155C-731D-46A6-BE36-996AFDDDD3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407386"/>
            <a:ext cx="12192000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59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05AFC8D-EBB6-4507-90BC-10965486880E}"/>
              </a:ext>
            </a:extLst>
          </p:cNvPr>
          <p:cNvGrpSpPr/>
          <p:nvPr/>
        </p:nvGrpSpPr>
        <p:grpSpPr>
          <a:xfrm>
            <a:off x="0" y="-15557"/>
            <a:ext cx="12192000" cy="6865688"/>
            <a:chOff x="0" y="0"/>
            <a:chExt cx="9144000" cy="688148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98FA87C-6A45-4C47-A122-E51E75BD050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480"/>
              <a:ext cx="9144000" cy="6858000"/>
            </a:xfrm>
            <a:prstGeom prst="rect">
              <a:avLst/>
            </a:prstGeom>
          </p:spPr>
        </p:pic>
        <p:sp>
          <p:nvSpPr>
            <p:cNvPr id="24" name="Shape 742">
              <a:extLst>
                <a:ext uri="{FF2B5EF4-FFF2-40B4-BE49-F238E27FC236}">
                  <a16:creationId xmlns:a16="http://schemas.microsoft.com/office/drawing/2014/main" id="{F424D695-F78E-4293-B43D-4CF6FC65DAC3}"/>
                </a:ext>
              </a:extLst>
            </p:cNvPr>
            <p:cNvSpPr/>
            <p:nvPr/>
          </p:nvSpPr>
          <p:spPr>
            <a:xfrm>
              <a:off x="1545590" y="0"/>
              <a:ext cx="2762631" cy="2070100"/>
            </a:xfrm>
            <a:custGeom>
              <a:avLst/>
              <a:gdLst/>
              <a:ahLst/>
              <a:cxnLst/>
              <a:rect l="0" t="0" r="0" b="0"/>
              <a:pathLst>
                <a:path w="2762631" h="2070100">
                  <a:moveTo>
                    <a:pt x="2481580" y="691134"/>
                  </a:moveTo>
                  <a:cubicBezTo>
                    <a:pt x="2512695" y="460502"/>
                    <a:pt x="2352802" y="248158"/>
                    <a:pt x="2124710" y="216788"/>
                  </a:cubicBezTo>
                  <a:cubicBezTo>
                    <a:pt x="2032254" y="203962"/>
                    <a:pt x="1938274" y="223012"/>
                    <a:pt x="1857756" y="270763"/>
                  </a:cubicBezTo>
                  <a:cubicBezTo>
                    <a:pt x="1772412" y="108203"/>
                    <a:pt x="1573149" y="46355"/>
                    <a:pt x="1412494" y="132714"/>
                  </a:cubicBezTo>
                  <a:cubicBezTo>
                    <a:pt x="1384427" y="147827"/>
                    <a:pt x="1358646" y="167005"/>
                    <a:pt x="1336040" y="189484"/>
                  </a:cubicBezTo>
                  <a:cubicBezTo>
                    <a:pt x="1269619" y="54737"/>
                    <a:pt x="1107821" y="0"/>
                    <a:pt x="974598" y="67310"/>
                  </a:cubicBezTo>
                  <a:cubicBezTo>
                    <a:pt x="937768" y="85851"/>
                    <a:pt x="905637" y="112775"/>
                    <a:pt x="880618" y="145923"/>
                  </a:cubicBezTo>
                  <a:cubicBezTo>
                    <a:pt x="773557" y="18542"/>
                    <a:pt x="584327" y="2794"/>
                    <a:pt x="457962" y="110744"/>
                  </a:cubicBezTo>
                  <a:cubicBezTo>
                    <a:pt x="404876" y="156083"/>
                    <a:pt x="369062" y="218821"/>
                    <a:pt x="356743" y="287909"/>
                  </a:cubicBezTo>
                  <a:cubicBezTo>
                    <a:pt x="181356" y="336296"/>
                    <a:pt x="77851" y="519557"/>
                    <a:pt x="125603" y="697357"/>
                  </a:cubicBezTo>
                  <a:cubicBezTo>
                    <a:pt x="129667" y="712215"/>
                    <a:pt x="134620" y="726948"/>
                    <a:pt x="140716" y="741172"/>
                  </a:cubicBezTo>
                  <a:cubicBezTo>
                    <a:pt x="0" y="926338"/>
                    <a:pt x="34417" y="1191768"/>
                    <a:pt x="217551" y="1334008"/>
                  </a:cubicBezTo>
                  <a:cubicBezTo>
                    <a:pt x="274574" y="1378331"/>
                    <a:pt x="342011" y="1407033"/>
                    <a:pt x="413131" y="1417320"/>
                  </a:cubicBezTo>
                  <a:cubicBezTo>
                    <a:pt x="414782" y="1616583"/>
                    <a:pt x="575945" y="1776730"/>
                    <a:pt x="773176" y="1775206"/>
                  </a:cubicBezTo>
                  <a:cubicBezTo>
                    <a:pt x="839089" y="1774571"/>
                    <a:pt x="903478" y="1755648"/>
                    <a:pt x="959485" y="1720469"/>
                  </a:cubicBezTo>
                  <a:cubicBezTo>
                    <a:pt x="1026160" y="1943862"/>
                    <a:pt x="1258824" y="2070100"/>
                    <a:pt x="1479169" y="2002409"/>
                  </a:cubicBezTo>
                  <a:cubicBezTo>
                    <a:pt x="1571498" y="1974088"/>
                    <a:pt x="1651254" y="1914144"/>
                    <a:pt x="1704975" y="1832864"/>
                  </a:cubicBezTo>
                  <a:cubicBezTo>
                    <a:pt x="1930527" y="1970405"/>
                    <a:pt x="2223389" y="1896364"/>
                    <a:pt x="2358898" y="1667510"/>
                  </a:cubicBezTo>
                  <a:cubicBezTo>
                    <a:pt x="2360676" y="1664589"/>
                    <a:pt x="2362327" y="1661795"/>
                    <a:pt x="2363978" y="1658874"/>
                  </a:cubicBezTo>
                  <a:cubicBezTo>
                    <a:pt x="2511679" y="1676273"/>
                    <a:pt x="2645410" y="1569720"/>
                    <a:pt x="2662682" y="1420876"/>
                  </a:cubicBezTo>
                  <a:cubicBezTo>
                    <a:pt x="2671953" y="1341501"/>
                    <a:pt x="2646045" y="1262126"/>
                    <a:pt x="2591943" y="1203833"/>
                  </a:cubicBezTo>
                  <a:cubicBezTo>
                    <a:pt x="2719705" y="1127760"/>
                    <a:pt x="2762631" y="960628"/>
                    <a:pt x="2687828" y="830707"/>
                  </a:cubicBezTo>
                  <a:cubicBezTo>
                    <a:pt x="2644648" y="755777"/>
                    <a:pt x="2568829" y="706247"/>
                    <a:pt x="2483866" y="697357"/>
                  </a:cubicBezTo>
                  <a:close/>
                </a:path>
              </a:pathLst>
            </a:custGeom>
            <a:ln w="19812" cap="flat">
              <a:round/>
            </a:ln>
          </p:spPr>
          <p:style>
            <a:lnRef idx="1">
              <a:srgbClr val="08509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Shape 743">
              <a:extLst>
                <a:ext uri="{FF2B5EF4-FFF2-40B4-BE49-F238E27FC236}">
                  <a16:creationId xmlns:a16="http://schemas.microsoft.com/office/drawing/2014/main" id="{BA67544C-F80D-435C-9C80-94827D012C6B}"/>
                </a:ext>
              </a:extLst>
            </p:cNvPr>
            <p:cNvSpPr/>
            <p:nvPr/>
          </p:nvSpPr>
          <p:spPr>
            <a:xfrm>
              <a:off x="3435096" y="2205990"/>
              <a:ext cx="109982" cy="109982"/>
            </a:xfrm>
            <a:custGeom>
              <a:avLst/>
              <a:gdLst/>
              <a:ahLst/>
              <a:cxnLst/>
              <a:rect l="0" t="0" r="0" b="0"/>
              <a:pathLst>
                <a:path w="109982" h="109982">
                  <a:moveTo>
                    <a:pt x="0" y="54991"/>
                  </a:moveTo>
                  <a:cubicBezTo>
                    <a:pt x="0" y="85344"/>
                    <a:pt x="24638" y="109982"/>
                    <a:pt x="54991" y="109982"/>
                  </a:cubicBezTo>
                  <a:cubicBezTo>
                    <a:pt x="85344" y="109982"/>
                    <a:pt x="109982" y="85344"/>
                    <a:pt x="109982" y="54991"/>
                  </a:cubicBezTo>
                  <a:cubicBezTo>
                    <a:pt x="109982" y="24638"/>
                    <a:pt x="85344" y="0"/>
                    <a:pt x="54991" y="0"/>
                  </a:cubicBezTo>
                  <a:cubicBezTo>
                    <a:pt x="24638" y="0"/>
                    <a:pt x="0" y="24638"/>
                    <a:pt x="0" y="54991"/>
                  </a:cubicBezTo>
                  <a:close/>
                </a:path>
              </a:pathLst>
            </a:custGeom>
            <a:ln w="19812" cap="flat">
              <a:round/>
            </a:ln>
          </p:spPr>
          <p:style>
            <a:lnRef idx="1">
              <a:srgbClr val="08509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Shape 744">
              <a:extLst>
                <a:ext uri="{FF2B5EF4-FFF2-40B4-BE49-F238E27FC236}">
                  <a16:creationId xmlns:a16="http://schemas.microsoft.com/office/drawing/2014/main" id="{C81FF175-B4AB-4186-97A7-56862C78A5EE}"/>
                </a:ext>
              </a:extLst>
            </p:cNvPr>
            <p:cNvSpPr/>
            <p:nvPr/>
          </p:nvSpPr>
          <p:spPr>
            <a:xfrm>
              <a:off x="3350387" y="2084832"/>
              <a:ext cx="220091" cy="220218"/>
            </a:xfrm>
            <a:custGeom>
              <a:avLst/>
              <a:gdLst/>
              <a:ahLst/>
              <a:cxnLst/>
              <a:rect l="0" t="0" r="0" b="0"/>
              <a:pathLst>
                <a:path w="220091" h="220218">
                  <a:moveTo>
                    <a:pt x="0" y="110109"/>
                  </a:moveTo>
                  <a:cubicBezTo>
                    <a:pt x="0" y="170942"/>
                    <a:pt x="49276" y="220218"/>
                    <a:pt x="110109" y="220218"/>
                  </a:cubicBezTo>
                  <a:cubicBezTo>
                    <a:pt x="170815" y="220218"/>
                    <a:pt x="220091" y="170942"/>
                    <a:pt x="220091" y="110109"/>
                  </a:cubicBezTo>
                  <a:cubicBezTo>
                    <a:pt x="220091" y="49403"/>
                    <a:pt x="170815" y="0"/>
                    <a:pt x="110109" y="0"/>
                  </a:cubicBezTo>
                  <a:cubicBezTo>
                    <a:pt x="49276" y="0"/>
                    <a:pt x="0" y="49403"/>
                    <a:pt x="0" y="110109"/>
                  </a:cubicBezTo>
                  <a:close/>
                </a:path>
              </a:pathLst>
            </a:custGeom>
            <a:ln w="19812" cap="flat">
              <a:round/>
            </a:ln>
          </p:spPr>
          <p:style>
            <a:lnRef idx="1">
              <a:srgbClr val="08509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Shape 745">
              <a:extLst>
                <a:ext uri="{FF2B5EF4-FFF2-40B4-BE49-F238E27FC236}">
                  <a16:creationId xmlns:a16="http://schemas.microsoft.com/office/drawing/2014/main" id="{B6FC95F7-5A5E-4F22-A6F6-B0E9C28A37E5}"/>
                </a:ext>
              </a:extLst>
            </p:cNvPr>
            <p:cNvSpPr/>
            <p:nvPr/>
          </p:nvSpPr>
          <p:spPr>
            <a:xfrm>
              <a:off x="3220720" y="1863471"/>
              <a:ext cx="330200" cy="330200"/>
            </a:xfrm>
            <a:custGeom>
              <a:avLst/>
              <a:gdLst/>
              <a:ahLst/>
              <a:cxnLst/>
              <a:rect l="0" t="0" r="0" b="0"/>
              <a:pathLst>
                <a:path w="330200" h="330200">
                  <a:moveTo>
                    <a:pt x="0" y="165100"/>
                  </a:moveTo>
                  <a:cubicBezTo>
                    <a:pt x="0" y="256286"/>
                    <a:pt x="73914" y="330200"/>
                    <a:pt x="165100" y="330200"/>
                  </a:cubicBezTo>
                  <a:cubicBezTo>
                    <a:pt x="256286" y="330200"/>
                    <a:pt x="330200" y="256286"/>
                    <a:pt x="330200" y="165100"/>
                  </a:cubicBezTo>
                  <a:cubicBezTo>
                    <a:pt x="330200" y="73914"/>
                    <a:pt x="256286" y="0"/>
                    <a:pt x="165100" y="0"/>
                  </a:cubicBezTo>
                  <a:cubicBezTo>
                    <a:pt x="73914" y="0"/>
                    <a:pt x="0" y="73914"/>
                    <a:pt x="0" y="165100"/>
                  </a:cubicBezTo>
                  <a:close/>
                </a:path>
              </a:pathLst>
            </a:custGeom>
            <a:ln w="19812" cap="flat">
              <a:round/>
            </a:ln>
          </p:spPr>
          <p:style>
            <a:lnRef idx="1">
              <a:srgbClr val="08509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Shape 746">
              <a:extLst>
                <a:ext uri="{FF2B5EF4-FFF2-40B4-BE49-F238E27FC236}">
                  <a16:creationId xmlns:a16="http://schemas.microsoft.com/office/drawing/2014/main" id="{05726ED6-16B1-4899-9C95-29F09750FC65}"/>
                </a:ext>
              </a:extLst>
            </p:cNvPr>
            <p:cNvSpPr/>
            <p:nvPr/>
          </p:nvSpPr>
          <p:spPr>
            <a:xfrm>
              <a:off x="3978275" y="1196086"/>
              <a:ext cx="156337" cy="40894"/>
            </a:xfrm>
            <a:custGeom>
              <a:avLst/>
              <a:gdLst/>
              <a:ahLst/>
              <a:cxnLst/>
              <a:rect l="0" t="0" r="0" b="0"/>
              <a:pathLst>
                <a:path w="156337" h="40894">
                  <a:moveTo>
                    <a:pt x="0" y="36576"/>
                  </a:moveTo>
                  <a:cubicBezTo>
                    <a:pt x="54483" y="40894"/>
                    <a:pt x="109093" y="28067"/>
                    <a:pt x="156337" y="0"/>
                  </a:cubicBezTo>
                </a:path>
              </a:pathLst>
            </a:custGeom>
            <a:ln w="19812" cap="flat">
              <a:round/>
            </a:ln>
          </p:spPr>
          <p:style>
            <a:lnRef idx="1">
              <a:srgbClr val="08509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Shape 747">
              <a:extLst>
                <a:ext uri="{FF2B5EF4-FFF2-40B4-BE49-F238E27FC236}">
                  <a16:creationId xmlns:a16="http://schemas.microsoft.com/office/drawing/2014/main" id="{58C4AB59-9ECD-488F-B1A6-D4AF40AE7CD0}"/>
                </a:ext>
              </a:extLst>
            </p:cNvPr>
            <p:cNvSpPr/>
            <p:nvPr/>
          </p:nvSpPr>
          <p:spPr>
            <a:xfrm>
              <a:off x="3840226" y="1632585"/>
              <a:ext cx="68453" cy="17526"/>
            </a:xfrm>
            <a:custGeom>
              <a:avLst/>
              <a:gdLst/>
              <a:ahLst/>
              <a:cxnLst/>
              <a:rect l="0" t="0" r="0" b="0"/>
              <a:pathLst>
                <a:path w="68453" h="17526">
                  <a:moveTo>
                    <a:pt x="0" y="0"/>
                  </a:moveTo>
                  <a:cubicBezTo>
                    <a:pt x="21971" y="8890"/>
                    <a:pt x="44958" y="14732"/>
                    <a:pt x="68453" y="17526"/>
                  </a:cubicBezTo>
                </a:path>
              </a:pathLst>
            </a:custGeom>
            <a:ln w="19812" cap="flat">
              <a:round/>
            </a:ln>
          </p:spPr>
          <p:style>
            <a:lnRef idx="1">
              <a:srgbClr val="08509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Shape 748">
              <a:extLst>
                <a:ext uri="{FF2B5EF4-FFF2-40B4-BE49-F238E27FC236}">
                  <a16:creationId xmlns:a16="http://schemas.microsoft.com/office/drawing/2014/main" id="{26D98F9A-E4AB-42A5-B4C1-BE47CC3D8ECB}"/>
                </a:ext>
              </a:extLst>
            </p:cNvPr>
            <p:cNvSpPr/>
            <p:nvPr/>
          </p:nvSpPr>
          <p:spPr>
            <a:xfrm>
              <a:off x="3250692" y="1744980"/>
              <a:ext cx="41148" cy="79883"/>
            </a:xfrm>
            <a:custGeom>
              <a:avLst/>
              <a:gdLst/>
              <a:ahLst/>
              <a:cxnLst/>
              <a:rect l="0" t="0" r="0" b="0"/>
              <a:pathLst>
                <a:path w="41148" h="79883">
                  <a:moveTo>
                    <a:pt x="0" y="79883"/>
                  </a:moveTo>
                  <a:cubicBezTo>
                    <a:pt x="16510" y="54864"/>
                    <a:pt x="30353" y="28067"/>
                    <a:pt x="41148" y="0"/>
                  </a:cubicBezTo>
                </a:path>
              </a:pathLst>
            </a:custGeom>
            <a:ln w="19812" cap="flat">
              <a:round/>
            </a:ln>
          </p:spPr>
          <p:style>
            <a:lnRef idx="1">
              <a:srgbClr val="08509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Shape 749">
              <a:extLst>
                <a:ext uri="{FF2B5EF4-FFF2-40B4-BE49-F238E27FC236}">
                  <a16:creationId xmlns:a16="http://schemas.microsoft.com/office/drawing/2014/main" id="{C3F0DEDB-9C7D-4DA6-90B1-8EE5D9FF60DA}"/>
                </a:ext>
              </a:extLst>
            </p:cNvPr>
            <p:cNvSpPr/>
            <p:nvPr/>
          </p:nvSpPr>
          <p:spPr>
            <a:xfrm>
              <a:off x="2488311" y="1625854"/>
              <a:ext cx="16383" cy="87503"/>
            </a:xfrm>
            <a:custGeom>
              <a:avLst/>
              <a:gdLst/>
              <a:ahLst/>
              <a:cxnLst/>
              <a:rect l="0" t="0" r="0" b="0"/>
              <a:pathLst>
                <a:path w="16383" h="87503">
                  <a:moveTo>
                    <a:pt x="0" y="0"/>
                  </a:moveTo>
                  <a:cubicBezTo>
                    <a:pt x="2413" y="29718"/>
                    <a:pt x="7874" y="59055"/>
                    <a:pt x="16383" y="87503"/>
                  </a:cubicBezTo>
                </a:path>
              </a:pathLst>
            </a:custGeom>
            <a:ln w="19812" cap="flat">
              <a:round/>
            </a:ln>
          </p:spPr>
          <p:style>
            <a:lnRef idx="1">
              <a:srgbClr val="08509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Shape 750">
              <a:extLst>
                <a:ext uri="{FF2B5EF4-FFF2-40B4-BE49-F238E27FC236}">
                  <a16:creationId xmlns:a16="http://schemas.microsoft.com/office/drawing/2014/main" id="{BD482927-1DF2-4FA8-841F-9C8AF76F8ED4}"/>
                </a:ext>
              </a:extLst>
            </p:cNvPr>
            <p:cNvSpPr/>
            <p:nvPr/>
          </p:nvSpPr>
          <p:spPr>
            <a:xfrm>
              <a:off x="1959102" y="1084834"/>
              <a:ext cx="201930" cy="327279"/>
            </a:xfrm>
            <a:custGeom>
              <a:avLst/>
              <a:gdLst/>
              <a:ahLst/>
              <a:cxnLst/>
              <a:rect l="0" t="0" r="0" b="0"/>
              <a:pathLst>
                <a:path w="201930" h="327279">
                  <a:moveTo>
                    <a:pt x="201930" y="0"/>
                  </a:moveTo>
                  <a:cubicBezTo>
                    <a:pt x="78105" y="60833"/>
                    <a:pt x="0" y="188214"/>
                    <a:pt x="1143" y="327279"/>
                  </a:cubicBezTo>
                </a:path>
              </a:pathLst>
            </a:custGeom>
            <a:ln w="19812" cap="flat">
              <a:round/>
            </a:ln>
          </p:spPr>
          <p:style>
            <a:lnRef idx="1">
              <a:srgbClr val="08509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Shape 751">
              <a:extLst>
                <a:ext uri="{FF2B5EF4-FFF2-40B4-BE49-F238E27FC236}">
                  <a16:creationId xmlns:a16="http://schemas.microsoft.com/office/drawing/2014/main" id="{0D59A2BC-F3C1-4484-B19F-3D21A356D1CB}"/>
                </a:ext>
              </a:extLst>
            </p:cNvPr>
            <p:cNvSpPr/>
            <p:nvPr/>
          </p:nvSpPr>
          <p:spPr>
            <a:xfrm>
              <a:off x="1687576" y="736219"/>
              <a:ext cx="89281" cy="122809"/>
            </a:xfrm>
            <a:custGeom>
              <a:avLst/>
              <a:gdLst/>
              <a:ahLst/>
              <a:cxnLst/>
              <a:rect l="0" t="0" r="0" b="0"/>
              <a:pathLst>
                <a:path w="89281" h="122809">
                  <a:moveTo>
                    <a:pt x="0" y="0"/>
                  </a:moveTo>
                  <a:cubicBezTo>
                    <a:pt x="19939" y="47371"/>
                    <a:pt x="50546" y="89408"/>
                    <a:pt x="89281" y="122809"/>
                  </a:cubicBezTo>
                </a:path>
              </a:pathLst>
            </a:custGeom>
            <a:ln w="19812" cap="flat">
              <a:round/>
            </a:ln>
          </p:spPr>
          <p:style>
            <a:lnRef idx="1">
              <a:srgbClr val="08509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Shape 752">
              <a:extLst>
                <a:ext uri="{FF2B5EF4-FFF2-40B4-BE49-F238E27FC236}">
                  <a16:creationId xmlns:a16="http://schemas.microsoft.com/office/drawing/2014/main" id="{E88E0B60-9887-4098-B38A-2583DFA40AAC}"/>
                </a:ext>
              </a:extLst>
            </p:cNvPr>
            <p:cNvSpPr/>
            <p:nvPr/>
          </p:nvSpPr>
          <p:spPr>
            <a:xfrm>
              <a:off x="1896999" y="280924"/>
              <a:ext cx="4953" cy="58038"/>
            </a:xfrm>
            <a:custGeom>
              <a:avLst/>
              <a:gdLst/>
              <a:ahLst/>
              <a:cxnLst/>
              <a:rect l="0" t="0" r="0" b="0"/>
              <a:pathLst>
                <a:path w="4953" h="58038">
                  <a:moveTo>
                    <a:pt x="4953" y="0"/>
                  </a:moveTo>
                  <a:cubicBezTo>
                    <a:pt x="1524" y="19176"/>
                    <a:pt x="0" y="38608"/>
                    <a:pt x="254" y="58038"/>
                  </a:cubicBezTo>
                </a:path>
              </a:pathLst>
            </a:custGeom>
            <a:ln w="19812" cap="flat">
              <a:round/>
            </a:ln>
          </p:spPr>
          <p:style>
            <a:lnRef idx="1">
              <a:srgbClr val="08509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5" name="Shape 753">
              <a:extLst>
                <a:ext uri="{FF2B5EF4-FFF2-40B4-BE49-F238E27FC236}">
                  <a16:creationId xmlns:a16="http://schemas.microsoft.com/office/drawing/2014/main" id="{100DEC1F-4D88-4FE4-878D-056EC4FD028A}"/>
                </a:ext>
              </a:extLst>
            </p:cNvPr>
            <p:cNvSpPr/>
            <p:nvPr/>
          </p:nvSpPr>
          <p:spPr>
            <a:xfrm>
              <a:off x="2426970" y="139446"/>
              <a:ext cx="45847" cy="73914"/>
            </a:xfrm>
            <a:custGeom>
              <a:avLst/>
              <a:gdLst/>
              <a:ahLst/>
              <a:cxnLst/>
              <a:rect l="0" t="0" r="0" b="0"/>
              <a:pathLst>
                <a:path w="45847" h="73914">
                  <a:moveTo>
                    <a:pt x="45847" y="73914"/>
                  </a:moveTo>
                  <a:cubicBezTo>
                    <a:pt x="34163" y="47244"/>
                    <a:pt x="18796" y="22352"/>
                    <a:pt x="0" y="0"/>
                  </a:cubicBezTo>
                </a:path>
              </a:pathLst>
            </a:custGeom>
            <a:ln w="19812" cap="flat">
              <a:round/>
            </a:ln>
          </p:spPr>
          <p:style>
            <a:lnRef idx="1">
              <a:srgbClr val="08509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Shape 754">
              <a:extLst>
                <a:ext uri="{FF2B5EF4-FFF2-40B4-BE49-F238E27FC236}">
                  <a16:creationId xmlns:a16="http://schemas.microsoft.com/office/drawing/2014/main" id="{776B4C9E-29C6-4783-BB59-C7903BCB6EDF}"/>
                </a:ext>
              </a:extLst>
            </p:cNvPr>
            <p:cNvSpPr/>
            <p:nvPr/>
          </p:nvSpPr>
          <p:spPr>
            <a:xfrm>
              <a:off x="2878836" y="184912"/>
              <a:ext cx="22225" cy="63626"/>
            </a:xfrm>
            <a:custGeom>
              <a:avLst/>
              <a:gdLst/>
              <a:ahLst/>
              <a:cxnLst/>
              <a:rect l="0" t="0" r="0" b="0"/>
              <a:pathLst>
                <a:path w="22225" h="63626">
                  <a:moveTo>
                    <a:pt x="22225" y="63626"/>
                  </a:moveTo>
                  <a:cubicBezTo>
                    <a:pt x="17526" y="41528"/>
                    <a:pt x="10033" y="20193"/>
                    <a:pt x="0" y="0"/>
                  </a:cubicBezTo>
                </a:path>
              </a:pathLst>
            </a:custGeom>
            <a:ln w="19812" cap="flat">
              <a:round/>
            </a:ln>
          </p:spPr>
          <p:style>
            <a:lnRef idx="1">
              <a:srgbClr val="08509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7" name="Shape 755">
              <a:extLst>
                <a:ext uri="{FF2B5EF4-FFF2-40B4-BE49-F238E27FC236}">
                  <a16:creationId xmlns:a16="http://schemas.microsoft.com/office/drawing/2014/main" id="{EA2DD0C7-B841-4681-AB29-40601E9CCC7E}"/>
                </a:ext>
              </a:extLst>
            </p:cNvPr>
            <p:cNvSpPr/>
            <p:nvPr/>
          </p:nvSpPr>
          <p:spPr>
            <a:xfrm>
              <a:off x="3323463" y="270256"/>
              <a:ext cx="80137" cy="61849"/>
            </a:xfrm>
            <a:custGeom>
              <a:avLst/>
              <a:gdLst/>
              <a:ahLst/>
              <a:cxnLst/>
              <a:rect l="0" t="0" r="0" b="0"/>
              <a:pathLst>
                <a:path w="80137" h="61849">
                  <a:moveTo>
                    <a:pt x="80137" y="0"/>
                  </a:moveTo>
                  <a:cubicBezTo>
                    <a:pt x="51054" y="17272"/>
                    <a:pt x="24130" y="37973"/>
                    <a:pt x="0" y="61849"/>
                  </a:cubicBezTo>
                </a:path>
              </a:pathLst>
            </a:custGeom>
            <a:ln w="19812" cap="flat">
              <a:round/>
            </a:ln>
          </p:spPr>
          <p:style>
            <a:lnRef idx="1">
              <a:srgbClr val="08509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8" name="Shape 756">
              <a:extLst>
                <a:ext uri="{FF2B5EF4-FFF2-40B4-BE49-F238E27FC236}">
                  <a16:creationId xmlns:a16="http://schemas.microsoft.com/office/drawing/2014/main" id="{DFBFC87E-9AF8-4CC2-B1EA-C9094B979642}"/>
                </a:ext>
              </a:extLst>
            </p:cNvPr>
            <p:cNvSpPr/>
            <p:nvPr/>
          </p:nvSpPr>
          <p:spPr>
            <a:xfrm>
              <a:off x="4013200" y="691134"/>
              <a:ext cx="13970" cy="65151"/>
            </a:xfrm>
            <a:custGeom>
              <a:avLst/>
              <a:gdLst/>
              <a:ahLst/>
              <a:cxnLst/>
              <a:rect l="0" t="0" r="0" b="0"/>
              <a:pathLst>
                <a:path w="13970" h="65151">
                  <a:moveTo>
                    <a:pt x="0" y="65151"/>
                  </a:moveTo>
                  <a:cubicBezTo>
                    <a:pt x="6350" y="43815"/>
                    <a:pt x="11049" y="22098"/>
                    <a:pt x="13970" y="0"/>
                  </a:cubicBezTo>
                </a:path>
              </a:pathLst>
            </a:custGeom>
            <a:ln w="19812" cap="flat">
              <a:round/>
            </a:ln>
          </p:spPr>
          <p:style>
            <a:lnRef idx="1">
              <a:srgbClr val="08509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E33F957-71BC-40C5-BA86-F64973899911}"/>
                </a:ext>
              </a:extLst>
            </p:cNvPr>
            <p:cNvSpPr/>
            <p:nvPr/>
          </p:nvSpPr>
          <p:spPr>
            <a:xfrm>
              <a:off x="2225294" y="856640"/>
              <a:ext cx="1855291" cy="3365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826135" indent="-262255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2800" b="1" dirty="0">
                  <a:solidFill>
                    <a:schemeClr val="tx2">
                      <a:lumMod val="1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THANK YOU</a:t>
              </a:r>
              <a:endParaRPr lang="en-IN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362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4A44-B8ED-4C3A-B292-AD8664EA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SWARM ROBOTICS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21A98-652B-4BC2-888B-D6041E90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b="1" dirty="0"/>
              <a:t>Swarm Robotics </a:t>
            </a:r>
            <a:r>
              <a:rPr lang="en-IN" dirty="0"/>
              <a:t> is an approach to the coordination of </a:t>
            </a:r>
          </a:p>
          <a:p>
            <a:pPr marL="0" indent="0">
              <a:buNone/>
            </a:pPr>
            <a:r>
              <a:rPr lang="en-IN" dirty="0"/>
              <a:t>    multi robot systems which consist of group of micro robots.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F5A8CC-41A2-4493-BBA7-6EDBF0C55E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6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57D6-CA2B-4CE9-A424-902F88C9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>
                <a:solidFill>
                  <a:srgbClr val="92D050"/>
                </a:solidFill>
              </a:rPr>
              <a:t>ADVANTAGES</a:t>
            </a:r>
            <a:br>
              <a:rPr lang="en-IN" sz="5400" b="1" dirty="0">
                <a:solidFill>
                  <a:srgbClr val="92D050"/>
                </a:solidFill>
              </a:rPr>
            </a:br>
            <a:endParaRPr lang="en-IN" sz="5400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BDDF9-121B-4279-A820-17CA1FD89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Man power not required.</a:t>
            </a:r>
          </a:p>
          <a:p>
            <a:r>
              <a:rPr lang="en-IN" sz="3200" dirty="0"/>
              <a:t>Low cost.</a:t>
            </a:r>
          </a:p>
          <a:p>
            <a:r>
              <a:rPr lang="en-IN" sz="3200" dirty="0"/>
              <a:t>Easy to use.</a:t>
            </a:r>
          </a:p>
          <a:p>
            <a:r>
              <a:rPr lang="en-IN" sz="3200" dirty="0"/>
              <a:t>Can be used to do the tasks which are hazardous for humans</a:t>
            </a:r>
          </a:p>
          <a:p>
            <a:r>
              <a:rPr lang="en-IN" sz="3200" dirty="0"/>
              <a:t> Time consumption is less.</a:t>
            </a:r>
          </a:p>
          <a:p>
            <a:pPr marL="0" indent="0">
              <a:buNone/>
            </a:pPr>
            <a:endParaRPr lang="en-IN" sz="32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37B5D-CBEC-437F-8D8C-23094EBFFB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02117" y="481648"/>
            <a:ext cx="2819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4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2809-5A8A-493E-B865-B1ACAF5F0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b="1" dirty="0"/>
              <a:t>SINGLE ROBOT VS SWARM ROBOT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F50527-83AF-4E8D-8B17-F09E5F9A2520}"/>
              </a:ext>
            </a:extLst>
          </p:cNvPr>
          <p:cNvGrpSpPr/>
          <p:nvPr/>
        </p:nvGrpSpPr>
        <p:grpSpPr>
          <a:xfrm>
            <a:off x="168965" y="1718091"/>
            <a:ext cx="11754679" cy="5013325"/>
            <a:chOff x="0" y="-288925"/>
            <a:chExt cx="10181805" cy="50133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EE2B26-1146-4BBE-9138-FED74248521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76200"/>
              <a:ext cx="4191000" cy="4648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B6BB53-212B-41FB-8AA7-97DF7B1D9A4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901500" y="-288925"/>
              <a:ext cx="5280305" cy="5013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992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2CCB-D65D-42CA-B2CE-7D1519B64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25" y="840344"/>
            <a:ext cx="8946541" cy="4195481"/>
          </a:xfrm>
        </p:spPr>
        <p:txBody>
          <a:bodyPr>
            <a:normAutofit fontScale="92500"/>
          </a:bodyPr>
          <a:lstStyle/>
          <a:p>
            <a:r>
              <a:rPr lang="en-IN" sz="3500" dirty="0"/>
              <a:t>Sometimes it is impossible to complete a task by a single person or it becomes quite difficult to that person to complete the work.</a:t>
            </a:r>
          </a:p>
          <a:p>
            <a:r>
              <a:rPr lang="en-IN" sz="3500" dirty="0"/>
              <a:t> In such cases, there is need of a team or group of members that can collaboratively work and make the work of the person or the user very much easy.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27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5FDE-29B5-4A28-9576-634A8C15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Categories in 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6F82A-CEC8-4E02-A759-651538A98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8638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FFFF00"/>
                </a:solidFill>
              </a:rPr>
              <a:t>    MASTER									SLAVE</a:t>
            </a:r>
          </a:p>
          <a:p>
            <a:r>
              <a:rPr lang="en-IN" dirty="0"/>
              <a:t>This controls all the other robots 		This will be controlled by the </a:t>
            </a:r>
          </a:p>
          <a:p>
            <a:pPr marL="0" indent="0">
              <a:buNone/>
            </a:pPr>
            <a:r>
              <a:rPr lang="en-IN" dirty="0"/>
              <a:t>     in swarm.								master robots </a:t>
            </a:r>
          </a:p>
          <a:p>
            <a:r>
              <a:rPr lang="en-IN" dirty="0"/>
              <a:t>There will be only one master.			There are so many slaves 												       present in a swarm 														application.</a:t>
            </a:r>
          </a:p>
          <a:p>
            <a:r>
              <a:rPr lang="en-IN" dirty="0"/>
              <a:t>They are intended to guide                   They are intended to do</a:t>
            </a:r>
          </a:p>
          <a:p>
            <a:pPr marL="0" indent="0">
              <a:buNone/>
            </a:pPr>
            <a:r>
              <a:rPr lang="en-IN" dirty="0"/>
              <a:t>     the slaves.								Certain task given by the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FFFF00"/>
                </a:solidFill>
              </a:rPr>
              <a:t>											</a:t>
            </a:r>
            <a:r>
              <a:rPr lang="en-IN" sz="2400" dirty="0"/>
              <a:t>master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47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E4D0-AB39-477B-BA41-BBFBD9A4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en-IN" sz="4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BASIC PARTS OF A ROBOT:</a:t>
            </a:r>
            <a:br>
              <a:rPr lang="en-IN" sz="4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br>
              <a:rPr lang="en-IN" sz="4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IN" dirty="0"/>
              <a:t>Microcontroller</a:t>
            </a:r>
            <a:br>
              <a:rPr lang="en-IN" dirty="0"/>
            </a:br>
            <a:r>
              <a:rPr lang="en-IN" dirty="0"/>
              <a:t>Motors</a:t>
            </a:r>
            <a:br>
              <a:rPr lang="en-IN" dirty="0"/>
            </a:br>
            <a:r>
              <a:rPr lang="en-IN" dirty="0"/>
              <a:t>Sensors</a:t>
            </a:r>
            <a:br>
              <a:rPr lang="en-IN" dirty="0"/>
            </a:br>
            <a:endParaRPr lang="en-IN" sz="40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038677-FFCD-4FF3-8991-A841583DA48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1209" y="2246243"/>
            <a:ext cx="7255564" cy="43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1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924D-EEA1-4AAA-BDF5-1B9A9898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Swarm  Robotics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Block Diagram </a:t>
            </a:r>
            <a:br>
              <a:rPr lang="en-IN" b="1" dirty="0"/>
            </a:b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AABFFF-9DE6-494B-91A6-32E25CC4827A}"/>
              </a:ext>
            </a:extLst>
          </p:cNvPr>
          <p:cNvGrpSpPr/>
          <p:nvPr/>
        </p:nvGrpSpPr>
        <p:grpSpPr>
          <a:xfrm>
            <a:off x="2457952" y="2606417"/>
            <a:ext cx="5781040" cy="3027680"/>
            <a:chOff x="0" y="0"/>
            <a:chExt cx="5781040" cy="3027680"/>
          </a:xfrm>
        </p:grpSpPr>
        <p:sp>
          <p:nvSpPr>
            <p:cNvPr id="5" name="Shape 1412">
              <a:extLst>
                <a:ext uri="{FF2B5EF4-FFF2-40B4-BE49-F238E27FC236}">
                  <a16:creationId xmlns:a16="http://schemas.microsoft.com/office/drawing/2014/main" id="{5FAA18DA-E0F2-4EC2-B4D3-B65177B45585}"/>
                </a:ext>
              </a:extLst>
            </p:cNvPr>
            <p:cNvSpPr/>
            <p:nvPr/>
          </p:nvSpPr>
          <p:spPr>
            <a:xfrm>
              <a:off x="2294890" y="0"/>
              <a:ext cx="1724660" cy="3027680"/>
            </a:xfrm>
            <a:custGeom>
              <a:avLst/>
              <a:gdLst/>
              <a:ahLst/>
              <a:cxnLst/>
              <a:rect l="0" t="0" r="0" b="0"/>
              <a:pathLst>
                <a:path w="1724660" h="3027680">
                  <a:moveTo>
                    <a:pt x="862330" y="3027680"/>
                  </a:moveTo>
                  <a:lnTo>
                    <a:pt x="0" y="3027680"/>
                  </a:lnTo>
                  <a:lnTo>
                    <a:pt x="0" y="0"/>
                  </a:lnTo>
                  <a:lnTo>
                    <a:pt x="1724660" y="0"/>
                  </a:lnTo>
                  <a:lnTo>
                    <a:pt x="1724660" y="3027680"/>
                  </a:lnTo>
                  <a:lnTo>
                    <a:pt x="862330" y="3027680"/>
                  </a:lnTo>
                  <a:close/>
                </a:path>
              </a:pathLst>
            </a:custGeom>
            <a:ln w="9345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20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CB2FAA-14C3-4FB4-ABEF-D0981E7CBB7F}"/>
                </a:ext>
              </a:extLst>
            </p:cNvPr>
            <p:cNvSpPr/>
            <p:nvPr/>
          </p:nvSpPr>
          <p:spPr>
            <a:xfrm>
              <a:off x="3138170" y="90255"/>
              <a:ext cx="50673" cy="2244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E2C81D-9A93-48A3-837B-F1C5C3AF3146}"/>
                </a:ext>
              </a:extLst>
            </p:cNvPr>
            <p:cNvSpPr/>
            <p:nvPr/>
          </p:nvSpPr>
          <p:spPr>
            <a:xfrm>
              <a:off x="3138170" y="426805"/>
              <a:ext cx="50673" cy="2244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8E0D29-7883-4AE9-974B-E47C3884F41E}"/>
                </a:ext>
              </a:extLst>
            </p:cNvPr>
            <p:cNvSpPr/>
            <p:nvPr/>
          </p:nvSpPr>
          <p:spPr>
            <a:xfrm>
              <a:off x="3138170" y="763355"/>
              <a:ext cx="50673" cy="2244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117049-9F61-44DB-A962-35258484933B}"/>
                </a:ext>
              </a:extLst>
            </p:cNvPr>
            <p:cNvSpPr/>
            <p:nvPr/>
          </p:nvSpPr>
          <p:spPr>
            <a:xfrm>
              <a:off x="3138170" y="1099905"/>
              <a:ext cx="50673" cy="2244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F836F6-3788-4C3E-8750-1CE2A6364F24}"/>
                </a:ext>
              </a:extLst>
            </p:cNvPr>
            <p:cNvSpPr/>
            <p:nvPr/>
          </p:nvSpPr>
          <p:spPr>
            <a:xfrm>
              <a:off x="2834640" y="1436455"/>
              <a:ext cx="857793" cy="2244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LPC 2148</a:t>
              </a:r>
              <a:endPara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Shape 1419">
              <a:extLst>
                <a:ext uri="{FF2B5EF4-FFF2-40B4-BE49-F238E27FC236}">
                  <a16:creationId xmlns:a16="http://schemas.microsoft.com/office/drawing/2014/main" id="{488D7048-AFCB-46ED-BD85-69ABBE76CD10}"/>
                </a:ext>
              </a:extLst>
            </p:cNvPr>
            <p:cNvSpPr/>
            <p:nvPr/>
          </p:nvSpPr>
          <p:spPr>
            <a:xfrm>
              <a:off x="709930" y="414020"/>
              <a:ext cx="980440" cy="543560"/>
            </a:xfrm>
            <a:custGeom>
              <a:avLst/>
              <a:gdLst/>
              <a:ahLst/>
              <a:cxnLst/>
              <a:rect l="0" t="0" r="0" b="0"/>
              <a:pathLst>
                <a:path w="980440" h="543560">
                  <a:moveTo>
                    <a:pt x="490220" y="543560"/>
                  </a:moveTo>
                  <a:lnTo>
                    <a:pt x="0" y="543560"/>
                  </a:lnTo>
                  <a:lnTo>
                    <a:pt x="0" y="0"/>
                  </a:lnTo>
                  <a:lnTo>
                    <a:pt x="980440" y="0"/>
                  </a:lnTo>
                  <a:lnTo>
                    <a:pt x="980440" y="543560"/>
                  </a:lnTo>
                  <a:lnTo>
                    <a:pt x="490220" y="543560"/>
                  </a:lnTo>
                  <a:close/>
                </a:path>
              </a:pathLst>
            </a:custGeom>
            <a:ln w="9345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20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34C15D-941A-438F-8F5A-B53E103EF4CC}"/>
                </a:ext>
              </a:extLst>
            </p:cNvPr>
            <p:cNvSpPr/>
            <p:nvPr/>
          </p:nvSpPr>
          <p:spPr>
            <a:xfrm>
              <a:off x="1096010" y="504274"/>
              <a:ext cx="276675" cy="2244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IR </a:t>
              </a:r>
              <a:endPara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F4025F-2D49-4C5D-B901-43E45530453E}"/>
                </a:ext>
              </a:extLst>
            </p:cNvPr>
            <p:cNvSpPr/>
            <p:nvPr/>
          </p:nvSpPr>
          <p:spPr>
            <a:xfrm>
              <a:off x="852170" y="715094"/>
              <a:ext cx="924073" cy="2244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SENSORS</a:t>
              </a:r>
              <a:endPara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Shape 1423">
              <a:extLst>
                <a:ext uri="{FF2B5EF4-FFF2-40B4-BE49-F238E27FC236}">
                  <a16:creationId xmlns:a16="http://schemas.microsoft.com/office/drawing/2014/main" id="{171584AB-FD03-4512-B674-0224140E0CF7}"/>
                </a:ext>
              </a:extLst>
            </p:cNvPr>
            <p:cNvSpPr/>
            <p:nvPr/>
          </p:nvSpPr>
          <p:spPr>
            <a:xfrm>
              <a:off x="4696460" y="275590"/>
              <a:ext cx="1018540" cy="552450"/>
            </a:xfrm>
            <a:custGeom>
              <a:avLst/>
              <a:gdLst/>
              <a:ahLst/>
              <a:cxnLst/>
              <a:rect l="0" t="0" r="0" b="0"/>
              <a:pathLst>
                <a:path w="1018540" h="552450">
                  <a:moveTo>
                    <a:pt x="509270" y="552450"/>
                  </a:moveTo>
                  <a:lnTo>
                    <a:pt x="0" y="552450"/>
                  </a:lnTo>
                  <a:lnTo>
                    <a:pt x="0" y="0"/>
                  </a:lnTo>
                  <a:lnTo>
                    <a:pt x="1018540" y="0"/>
                  </a:lnTo>
                  <a:lnTo>
                    <a:pt x="1018540" y="552450"/>
                  </a:lnTo>
                  <a:lnTo>
                    <a:pt x="509270" y="552450"/>
                  </a:lnTo>
                  <a:close/>
                </a:path>
              </a:pathLst>
            </a:custGeom>
            <a:ln w="9345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20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99730F-9BFD-475D-A399-943B7BAB89DF}"/>
                </a:ext>
              </a:extLst>
            </p:cNvPr>
            <p:cNvSpPr/>
            <p:nvPr/>
          </p:nvSpPr>
          <p:spPr>
            <a:xfrm>
              <a:off x="4913630" y="365844"/>
              <a:ext cx="774689" cy="2244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nrf</a:t>
              </a:r>
              <a:r>
                <a:rPr lang="en-IN" sz="1400" b="1" dirty="0">
                  <a:latin typeface="Times New Roman" panose="02020603050405020304" pitchFamily="18" charset="0"/>
                  <a:ea typeface="Calibri" panose="020F0502020204030204" pitchFamily="34" charset="0"/>
                </a:rPr>
                <a:t> module</a:t>
              </a:r>
              <a:endPara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Shape 1426">
              <a:extLst>
                <a:ext uri="{FF2B5EF4-FFF2-40B4-BE49-F238E27FC236}">
                  <a16:creationId xmlns:a16="http://schemas.microsoft.com/office/drawing/2014/main" id="{14DB5E23-DFA5-4FCA-B135-849C4ACCB8BE}"/>
                </a:ext>
              </a:extLst>
            </p:cNvPr>
            <p:cNvSpPr/>
            <p:nvPr/>
          </p:nvSpPr>
          <p:spPr>
            <a:xfrm>
              <a:off x="4876800" y="2009140"/>
              <a:ext cx="904240" cy="513080"/>
            </a:xfrm>
            <a:custGeom>
              <a:avLst/>
              <a:gdLst/>
              <a:ahLst/>
              <a:cxnLst/>
              <a:rect l="0" t="0" r="0" b="0"/>
              <a:pathLst>
                <a:path w="904240" h="513080">
                  <a:moveTo>
                    <a:pt x="452120" y="513080"/>
                  </a:moveTo>
                  <a:lnTo>
                    <a:pt x="0" y="513080"/>
                  </a:lnTo>
                  <a:lnTo>
                    <a:pt x="0" y="0"/>
                  </a:lnTo>
                  <a:lnTo>
                    <a:pt x="904240" y="0"/>
                  </a:lnTo>
                  <a:lnTo>
                    <a:pt x="904240" y="513080"/>
                  </a:lnTo>
                  <a:lnTo>
                    <a:pt x="452120" y="513080"/>
                  </a:lnTo>
                  <a:close/>
                </a:path>
              </a:pathLst>
            </a:custGeom>
            <a:ln w="9345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20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41E4A37-87F5-48A3-86F9-454EC32A273B}"/>
                </a:ext>
              </a:extLst>
            </p:cNvPr>
            <p:cNvSpPr/>
            <p:nvPr/>
          </p:nvSpPr>
          <p:spPr>
            <a:xfrm>
              <a:off x="5168900" y="2099394"/>
              <a:ext cx="426667" cy="2244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ult</a:t>
              </a:r>
              <a:r>
                <a:rPr lang="en-IN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sensor</a:t>
              </a:r>
            </a:p>
          </p:txBody>
        </p:sp>
        <p:sp>
          <p:nvSpPr>
            <p:cNvPr id="18" name="Shape 1428">
              <a:extLst>
                <a:ext uri="{FF2B5EF4-FFF2-40B4-BE49-F238E27FC236}">
                  <a16:creationId xmlns:a16="http://schemas.microsoft.com/office/drawing/2014/main" id="{0EC1C0C8-E22D-42DE-8889-9B31A1C364C4}"/>
                </a:ext>
              </a:extLst>
            </p:cNvPr>
            <p:cNvSpPr/>
            <p:nvPr/>
          </p:nvSpPr>
          <p:spPr>
            <a:xfrm>
              <a:off x="1690370" y="694690"/>
              <a:ext cx="529590" cy="1270"/>
            </a:xfrm>
            <a:custGeom>
              <a:avLst/>
              <a:gdLst/>
              <a:ahLst/>
              <a:cxnLst/>
              <a:rect l="0" t="0" r="0" b="0"/>
              <a:pathLst>
                <a:path w="529590" h="1270">
                  <a:moveTo>
                    <a:pt x="0" y="0"/>
                  </a:moveTo>
                  <a:lnTo>
                    <a:pt x="529590" y="1270"/>
                  </a:lnTo>
                </a:path>
              </a:pathLst>
            </a:custGeom>
            <a:ln w="889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2000"/>
            </a:p>
          </p:txBody>
        </p:sp>
        <p:sp>
          <p:nvSpPr>
            <p:cNvPr id="19" name="Shape 1429">
              <a:extLst>
                <a:ext uri="{FF2B5EF4-FFF2-40B4-BE49-F238E27FC236}">
                  <a16:creationId xmlns:a16="http://schemas.microsoft.com/office/drawing/2014/main" id="{A4B7556C-61D4-482D-896C-569280F18044}"/>
                </a:ext>
              </a:extLst>
            </p:cNvPr>
            <p:cNvSpPr/>
            <p:nvPr/>
          </p:nvSpPr>
          <p:spPr>
            <a:xfrm>
              <a:off x="2214880" y="657860"/>
              <a:ext cx="76200" cy="74930"/>
            </a:xfrm>
            <a:custGeom>
              <a:avLst/>
              <a:gdLst/>
              <a:ahLst/>
              <a:cxnLst/>
              <a:rect l="0" t="0" r="0" b="0"/>
              <a:pathLst>
                <a:path w="76200" h="74930">
                  <a:moveTo>
                    <a:pt x="0" y="0"/>
                  </a:moveTo>
                  <a:lnTo>
                    <a:pt x="76200" y="38100"/>
                  </a:lnTo>
                  <a:lnTo>
                    <a:pt x="0" y="7493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2000"/>
            </a:p>
          </p:txBody>
        </p:sp>
        <p:sp>
          <p:nvSpPr>
            <p:cNvPr id="20" name="Shape 1430">
              <a:extLst>
                <a:ext uri="{FF2B5EF4-FFF2-40B4-BE49-F238E27FC236}">
                  <a16:creationId xmlns:a16="http://schemas.microsoft.com/office/drawing/2014/main" id="{3E131421-F67F-4F2A-901B-E90D85EFC047}"/>
                </a:ext>
              </a:extLst>
            </p:cNvPr>
            <p:cNvSpPr/>
            <p:nvPr/>
          </p:nvSpPr>
          <p:spPr>
            <a:xfrm>
              <a:off x="4019550" y="2264410"/>
              <a:ext cx="787400" cy="8890"/>
            </a:xfrm>
            <a:custGeom>
              <a:avLst/>
              <a:gdLst/>
              <a:ahLst/>
              <a:cxnLst/>
              <a:rect l="0" t="0" r="0" b="0"/>
              <a:pathLst>
                <a:path w="787400" h="8890">
                  <a:moveTo>
                    <a:pt x="0" y="0"/>
                  </a:moveTo>
                  <a:lnTo>
                    <a:pt x="787400" y="8890"/>
                  </a:lnTo>
                </a:path>
              </a:pathLst>
            </a:custGeom>
            <a:ln w="889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2000"/>
            </a:p>
          </p:txBody>
        </p:sp>
        <p:sp>
          <p:nvSpPr>
            <p:cNvPr id="21" name="Shape 1431">
              <a:extLst>
                <a:ext uri="{FF2B5EF4-FFF2-40B4-BE49-F238E27FC236}">
                  <a16:creationId xmlns:a16="http://schemas.microsoft.com/office/drawing/2014/main" id="{EABAE0E8-F23F-4078-B3D6-FF2ECD686AC4}"/>
                </a:ext>
              </a:extLst>
            </p:cNvPr>
            <p:cNvSpPr/>
            <p:nvPr/>
          </p:nvSpPr>
          <p:spPr>
            <a:xfrm>
              <a:off x="4801870" y="2236470"/>
              <a:ext cx="76200" cy="74930"/>
            </a:xfrm>
            <a:custGeom>
              <a:avLst/>
              <a:gdLst/>
              <a:ahLst/>
              <a:cxnLst/>
              <a:rect l="0" t="0" r="0" b="0"/>
              <a:pathLst>
                <a:path w="76200" h="74930">
                  <a:moveTo>
                    <a:pt x="0" y="0"/>
                  </a:moveTo>
                  <a:lnTo>
                    <a:pt x="76200" y="38100"/>
                  </a:lnTo>
                  <a:lnTo>
                    <a:pt x="0" y="7493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2000"/>
            </a:p>
          </p:txBody>
        </p:sp>
        <p:sp>
          <p:nvSpPr>
            <p:cNvPr id="22" name="Shape 1432">
              <a:extLst>
                <a:ext uri="{FF2B5EF4-FFF2-40B4-BE49-F238E27FC236}">
                  <a16:creationId xmlns:a16="http://schemas.microsoft.com/office/drawing/2014/main" id="{C75951F2-D077-49E0-864D-B80FA332B79E}"/>
                </a:ext>
              </a:extLst>
            </p:cNvPr>
            <p:cNvSpPr/>
            <p:nvPr/>
          </p:nvSpPr>
          <p:spPr>
            <a:xfrm>
              <a:off x="4089400" y="601980"/>
              <a:ext cx="535940" cy="1270"/>
            </a:xfrm>
            <a:custGeom>
              <a:avLst/>
              <a:gdLst/>
              <a:ahLst/>
              <a:cxnLst/>
              <a:rect l="0" t="0" r="0" b="0"/>
              <a:pathLst>
                <a:path w="535940" h="1270">
                  <a:moveTo>
                    <a:pt x="0" y="0"/>
                  </a:moveTo>
                  <a:lnTo>
                    <a:pt x="535940" y="1270"/>
                  </a:lnTo>
                </a:path>
              </a:pathLst>
            </a:custGeom>
            <a:ln w="889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2000"/>
            </a:p>
          </p:txBody>
        </p:sp>
        <p:sp>
          <p:nvSpPr>
            <p:cNvPr id="23" name="Shape 1433">
              <a:extLst>
                <a:ext uri="{FF2B5EF4-FFF2-40B4-BE49-F238E27FC236}">
                  <a16:creationId xmlns:a16="http://schemas.microsoft.com/office/drawing/2014/main" id="{8FF61B42-7B1B-4B8A-BA0B-F5763FC634F6}"/>
                </a:ext>
              </a:extLst>
            </p:cNvPr>
            <p:cNvSpPr/>
            <p:nvPr/>
          </p:nvSpPr>
          <p:spPr>
            <a:xfrm>
              <a:off x="4019550" y="565150"/>
              <a:ext cx="74930" cy="74930"/>
            </a:xfrm>
            <a:custGeom>
              <a:avLst/>
              <a:gdLst/>
              <a:ahLst/>
              <a:cxnLst/>
              <a:rect l="0" t="0" r="0" b="0"/>
              <a:pathLst>
                <a:path w="74930" h="74930">
                  <a:moveTo>
                    <a:pt x="74930" y="0"/>
                  </a:moveTo>
                  <a:lnTo>
                    <a:pt x="74930" y="74930"/>
                  </a:lnTo>
                  <a:lnTo>
                    <a:pt x="0" y="36830"/>
                  </a:lnTo>
                  <a:lnTo>
                    <a:pt x="7493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2000"/>
            </a:p>
          </p:txBody>
        </p:sp>
        <p:sp>
          <p:nvSpPr>
            <p:cNvPr id="24" name="Shape 1434">
              <a:extLst>
                <a:ext uri="{FF2B5EF4-FFF2-40B4-BE49-F238E27FC236}">
                  <a16:creationId xmlns:a16="http://schemas.microsoft.com/office/drawing/2014/main" id="{B545CBB1-FC63-467C-9295-6662108244E2}"/>
                </a:ext>
              </a:extLst>
            </p:cNvPr>
            <p:cNvSpPr/>
            <p:nvPr/>
          </p:nvSpPr>
          <p:spPr>
            <a:xfrm>
              <a:off x="4620260" y="565150"/>
              <a:ext cx="76200" cy="76200"/>
            </a:xfrm>
            <a:custGeom>
              <a:avLst/>
              <a:gdLst/>
              <a:ahLst/>
              <a:cxnLst/>
              <a:rect l="0" t="0" r="0" b="0"/>
              <a:pathLst>
                <a:path w="76200" h="76200">
                  <a:moveTo>
                    <a:pt x="0" y="0"/>
                  </a:moveTo>
                  <a:lnTo>
                    <a:pt x="76200" y="381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2000"/>
            </a:p>
          </p:txBody>
        </p:sp>
        <p:sp>
          <p:nvSpPr>
            <p:cNvPr id="25" name="Shape 1436">
              <a:extLst>
                <a:ext uri="{FF2B5EF4-FFF2-40B4-BE49-F238E27FC236}">
                  <a16:creationId xmlns:a16="http://schemas.microsoft.com/office/drawing/2014/main" id="{7716DC1F-B240-4A44-86A7-991F6D4B91D1}"/>
                </a:ext>
              </a:extLst>
            </p:cNvPr>
            <p:cNvSpPr/>
            <p:nvPr/>
          </p:nvSpPr>
          <p:spPr>
            <a:xfrm>
              <a:off x="1276350" y="1849120"/>
              <a:ext cx="829310" cy="808990"/>
            </a:xfrm>
            <a:custGeom>
              <a:avLst/>
              <a:gdLst/>
              <a:ahLst/>
              <a:cxnLst/>
              <a:rect l="0" t="0" r="0" b="0"/>
              <a:pathLst>
                <a:path w="829310" h="808990">
                  <a:moveTo>
                    <a:pt x="414020" y="808990"/>
                  </a:moveTo>
                  <a:lnTo>
                    <a:pt x="0" y="808990"/>
                  </a:lnTo>
                  <a:lnTo>
                    <a:pt x="0" y="0"/>
                  </a:lnTo>
                  <a:lnTo>
                    <a:pt x="829310" y="0"/>
                  </a:lnTo>
                  <a:lnTo>
                    <a:pt x="829310" y="808990"/>
                  </a:lnTo>
                  <a:lnTo>
                    <a:pt x="414020" y="808990"/>
                  </a:lnTo>
                  <a:close/>
                </a:path>
              </a:pathLst>
            </a:custGeom>
            <a:ln w="9345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20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DFB709-B433-47E7-AA03-A48575B4831E}"/>
                </a:ext>
              </a:extLst>
            </p:cNvPr>
            <p:cNvSpPr/>
            <p:nvPr/>
          </p:nvSpPr>
          <p:spPr>
            <a:xfrm>
              <a:off x="1470660" y="1939374"/>
              <a:ext cx="586996" cy="2244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L293D</a:t>
              </a:r>
              <a:endPara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661512B-2692-4F86-AEFF-6CF560D63A8B}"/>
                </a:ext>
              </a:extLst>
            </p:cNvPr>
            <p:cNvSpPr/>
            <p:nvPr/>
          </p:nvSpPr>
          <p:spPr>
            <a:xfrm>
              <a:off x="1391920" y="2272002"/>
              <a:ext cx="61872" cy="20576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b="1" dirty="0">
                  <a:solidFill>
                    <a:srgbClr val="00B0F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endPara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159E14A-F8FF-4455-82FD-0EF6101CC80B}"/>
                </a:ext>
              </a:extLst>
            </p:cNvPr>
            <p:cNvSpPr/>
            <p:nvPr/>
          </p:nvSpPr>
          <p:spPr>
            <a:xfrm>
              <a:off x="1439977" y="2272002"/>
              <a:ext cx="777391" cy="20576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DRIVER </a:t>
              </a:r>
              <a:endPara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7B23800-9E07-40BC-9308-F1474FBE5908}"/>
                </a:ext>
              </a:extLst>
            </p:cNvPr>
            <p:cNvSpPr/>
            <p:nvPr/>
          </p:nvSpPr>
          <p:spPr>
            <a:xfrm>
              <a:off x="1590040" y="2465042"/>
              <a:ext cx="267739" cy="20576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IC)</a:t>
              </a:r>
              <a:endPara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Shape 1441">
              <a:extLst>
                <a:ext uri="{FF2B5EF4-FFF2-40B4-BE49-F238E27FC236}">
                  <a16:creationId xmlns:a16="http://schemas.microsoft.com/office/drawing/2014/main" id="{20006F04-D977-485B-9684-4EC9408A7F0B}"/>
                </a:ext>
              </a:extLst>
            </p:cNvPr>
            <p:cNvSpPr/>
            <p:nvPr/>
          </p:nvSpPr>
          <p:spPr>
            <a:xfrm>
              <a:off x="0" y="2230120"/>
              <a:ext cx="895350" cy="361950"/>
            </a:xfrm>
            <a:custGeom>
              <a:avLst/>
              <a:gdLst/>
              <a:ahLst/>
              <a:cxnLst/>
              <a:rect l="0" t="0" r="0" b="0"/>
              <a:pathLst>
                <a:path w="895350" h="361950">
                  <a:moveTo>
                    <a:pt x="44831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895350" y="0"/>
                  </a:lnTo>
                  <a:lnTo>
                    <a:pt x="895350" y="361950"/>
                  </a:lnTo>
                  <a:lnTo>
                    <a:pt x="448310" y="361950"/>
                  </a:lnTo>
                  <a:close/>
                </a:path>
              </a:pathLst>
            </a:custGeom>
            <a:ln w="9345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20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63C0874-7612-4BB5-92F4-BFE8FB25FC43}"/>
                </a:ext>
              </a:extLst>
            </p:cNvPr>
            <p:cNvSpPr/>
            <p:nvPr/>
          </p:nvSpPr>
          <p:spPr>
            <a:xfrm>
              <a:off x="93980" y="2320374"/>
              <a:ext cx="940288" cy="2244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MOTOR 2</a:t>
              </a:r>
              <a:endPara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Shape 1444">
              <a:extLst>
                <a:ext uri="{FF2B5EF4-FFF2-40B4-BE49-F238E27FC236}">
                  <a16:creationId xmlns:a16="http://schemas.microsoft.com/office/drawing/2014/main" id="{B4AF143B-F71F-4B2C-9A92-A1D2CF4B4204}"/>
                </a:ext>
              </a:extLst>
            </p:cNvPr>
            <p:cNvSpPr/>
            <p:nvPr/>
          </p:nvSpPr>
          <p:spPr>
            <a:xfrm>
              <a:off x="0" y="1849120"/>
              <a:ext cx="895350" cy="332740"/>
            </a:xfrm>
            <a:custGeom>
              <a:avLst/>
              <a:gdLst/>
              <a:ahLst/>
              <a:cxnLst/>
              <a:rect l="0" t="0" r="0" b="0"/>
              <a:pathLst>
                <a:path w="895350" h="332740">
                  <a:moveTo>
                    <a:pt x="448310" y="332740"/>
                  </a:moveTo>
                  <a:lnTo>
                    <a:pt x="0" y="332740"/>
                  </a:lnTo>
                  <a:lnTo>
                    <a:pt x="0" y="0"/>
                  </a:lnTo>
                  <a:lnTo>
                    <a:pt x="895350" y="0"/>
                  </a:lnTo>
                  <a:lnTo>
                    <a:pt x="895350" y="332740"/>
                  </a:lnTo>
                  <a:lnTo>
                    <a:pt x="448310" y="332740"/>
                  </a:lnTo>
                  <a:close/>
                </a:path>
              </a:pathLst>
            </a:custGeom>
            <a:ln w="9345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20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473F256-5CD9-4A9A-9F79-48D6AF39C574}"/>
                </a:ext>
              </a:extLst>
            </p:cNvPr>
            <p:cNvSpPr/>
            <p:nvPr/>
          </p:nvSpPr>
          <p:spPr>
            <a:xfrm>
              <a:off x="93980" y="1939374"/>
              <a:ext cx="940288" cy="2244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MOTOR 1</a:t>
              </a:r>
              <a:endPara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Shape 1446">
              <a:extLst>
                <a:ext uri="{FF2B5EF4-FFF2-40B4-BE49-F238E27FC236}">
                  <a16:creationId xmlns:a16="http://schemas.microsoft.com/office/drawing/2014/main" id="{CE8B700F-A5D0-482C-8E7A-AF743DD8441E}"/>
                </a:ext>
              </a:extLst>
            </p:cNvPr>
            <p:cNvSpPr/>
            <p:nvPr/>
          </p:nvSpPr>
          <p:spPr>
            <a:xfrm>
              <a:off x="2175510" y="2230120"/>
              <a:ext cx="119380" cy="0"/>
            </a:xfrm>
            <a:custGeom>
              <a:avLst/>
              <a:gdLst/>
              <a:ahLst/>
              <a:cxnLst/>
              <a:rect l="0" t="0" r="0" b="0"/>
              <a:pathLst>
                <a:path w="119380">
                  <a:moveTo>
                    <a:pt x="119380" y="0"/>
                  </a:moveTo>
                  <a:lnTo>
                    <a:pt x="0" y="0"/>
                  </a:lnTo>
                </a:path>
              </a:pathLst>
            </a:custGeom>
            <a:ln w="889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2000"/>
            </a:p>
          </p:txBody>
        </p:sp>
        <p:sp>
          <p:nvSpPr>
            <p:cNvPr id="35" name="Shape 1447">
              <a:extLst>
                <a:ext uri="{FF2B5EF4-FFF2-40B4-BE49-F238E27FC236}">
                  <a16:creationId xmlns:a16="http://schemas.microsoft.com/office/drawing/2014/main" id="{30966CD2-E1D1-45BE-A5BA-6B2C16D28654}"/>
                </a:ext>
              </a:extLst>
            </p:cNvPr>
            <p:cNvSpPr/>
            <p:nvPr/>
          </p:nvSpPr>
          <p:spPr>
            <a:xfrm>
              <a:off x="2104390" y="2192020"/>
              <a:ext cx="76200" cy="76200"/>
            </a:xfrm>
            <a:custGeom>
              <a:avLst/>
              <a:gdLst/>
              <a:ahLst/>
              <a:cxnLst/>
              <a:rect l="0" t="0" r="0" b="0"/>
              <a:pathLst>
                <a:path w="76200" h="76200">
                  <a:moveTo>
                    <a:pt x="76200" y="0"/>
                  </a:moveTo>
                  <a:lnTo>
                    <a:pt x="76200" y="76200"/>
                  </a:lnTo>
                  <a:lnTo>
                    <a:pt x="0" y="38100"/>
                  </a:lnTo>
                  <a:lnTo>
                    <a:pt x="762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2000"/>
            </a:p>
          </p:txBody>
        </p:sp>
        <p:sp>
          <p:nvSpPr>
            <p:cNvPr id="36" name="Shape 1448">
              <a:extLst>
                <a:ext uri="{FF2B5EF4-FFF2-40B4-BE49-F238E27FC236}">
                  <a16:creationId xmlns:a16="http://schemas.microsoft.com/office/drawing/2014/main" id="{C3712EF0-E657-4C01-8C44-97F5DCA7D002}"/>
                </a:ext>
              </a:extLst>
            </p:cNvPr>
            <p:cNvSpPr/>
            <p:nvPr/>
          </p:nvSpPr>
          <p:spPr>
            <a:xfrm>
              <a:off x="966470" y="2448560"/>
              <a:ext cx="309880" cy="1270"/>
            </a:xfrm>
            <a:custGeom>
              <a:avLst/>
              <a:gdLst/>
              <a:ahLst/>
              <a:cxnLst/>
              <a:rect l="0" t="0" r="0" b="0"/>
              <a:pathLst>
                <a:path w="309880" h="1270">
                  <a:moveTo>
                    <a:pt x="309880" y="0"/>
                  </a:moveTo>
                  <a:lnTo>
                    <a:pt x="0" y="1270"/>
                  </a:lnTo>
                </a:path>
              </a:pathLst>
            </a:custGeom>
            <a:ln w="889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2000"/>
            </a:p>
          </p:txBody>
        </p:sp>
        <p:sp>
          <p:nvSpPr>
            <p:cNvPr id="37" name="Shape 1449">
              <a:extLst>
                <a:ext uri="{FF2B5EF4-FFF2-40B4-BE49-F238E27FC236}">
                  <a16:creationId xmlns:a16="http://schemas.microsoft.com/office/drawing/2014/main" id="{5B24B6A8-84F2-4970-ACD3-12546C1951CB}"/>
                </a:ext>
              </a:extLst>
            </p:cNvPr>
            <p:cNvSpPr/>
            <p:nvPr/>
          </p:nvSpPr>
          <p:spPr>
            <a:xfrm>
              <a:off x="895350" y="2411730"/>
              <a:ext cx="76200" cy="76200"/>
            </a:xfrm>
            <a:custGeom>
              <a:avLst/>
              <a:gdLst/>
              <a:ahLst/>
              <a:cxnLst/>
              <a:rect l="0" t="0" r="0" b="0"/>
              <a:pathLst>
                <a:path w="76200" h="76200">
                  <a:moveTo>
                    <a:pt x="76200" y="0"/>
                  </a:moveTo>
                  <a:lnTo>
                    <a:pt x="76200" y="76200"/>
                  </a:lnTo>
                  <a:lnTo>
                    <a:pt x="0" y="38100"/>
                  </a:lnTo>
                  <a:lnTo>
                    <a:pt x="762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2000"/>
            </a:p>
          </p:txBody>
        </p:sp>
        <p:sp>
          <p:nvSpPr>
            <p:cNvPr id="38" name="Shape 1450">
              <a:extLst>
                <a:ext uri="{FF2B5EF4-FFF2-40B4-BE49-F238E27FC236}">
                  <a16:creationId xmlns:a16="http://schemas.microsoft.com/office/drawing/2014/main" id="{E5A49479-8864-4E05-AD60-E03DCBFFD9B9}"/>
                </a:ext>
              </a:extLst>
            </p:cNvPr>
            <p:cNvSpPr/>
            <p:nvPr/>
          </p:nvSpPr>
          <p:spPr>
            <a:xfrm>
              <a:off x="966470" y="2010410"/>
              <a:ext cx="309880" cy="1270"/>
            </a:xfrm>
            <a:custGeom>
              <a:avLst/>
              <a:gdLst/>
              <a:ahLst/>
              <a:cxnLst/>
              <a:rect l="0" t="0" r="0" b="0"/>
              <a:pathLst>
                <a:path w="309880" h="1270">
                  <a:moveTo>
                    <a:pt x="309880" y="0"/>
                  </a:moveTo>
                  <a:lnTo>
                    <a:pt x="0" y="1270"/>
                  </a:lnTo>
                </a:path>
              </a:pathLst>
            </a:custGeom>
            <a:ln w="889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2000"/>
            </a:p>
          </p:txBody>
        </p:sp>
        <p:sp>
          <p:nvSpPr>
            <p:cNvPr id="39" name="Shape 1451">
              <a:extLst>
                <a:ext uri="{FF2B5EF4-FFF2-40B4-BE49-F238E27FC236}">
                  <a16:creationId xmlns:a16="http://schemas.microsoft.com/office/drawing/2014/main" id="{47E393FD-407E-4712-B71C-5702F342204B}"/>
                </a:ext>
              </a:extLst>
            </p:cNvPr>
            <p:cNvSpPr/>
            <p:nvPr/>
          </p:nvSpPr>
          <p:spPr>
            <a:xfrm>
              <a:off x="895350" y="1973580"/>
              <a:ext cx="76200" cy="76200"/>
            </a:xfrm>
            <a:custGeom>
              <a:avLst/>
              <a:gdLst/>
              <a:ahLst/>
              <a:cxnLst/>
              <a:rect l="0" t="0" r="0" b="0"/>
              <a:pathLst>
                <a:path w="76200" h="76200">
                  <a:moveTo>
                    <a:pt x="76200" y="0"/>
                  </a:moveTo>
                  <a:lnTo>
                    <a:pt x="76200" y="76200"/>
                  </a:lnTo>
                  <a:lnTo>
                    <a:pt x="0" y="38100"/>
                  </a:lnTo>
                  <a:lnTo>
                    <a:pt x="762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2000"/>
            </a:p>
          </p:txBody>
        </p:sp>
      </p:grpSp>
    </p:spTree>
    <p:extLst>
      <p:ext uri="{BB962C8B-B14F-4D97-AF65-F5344CB8AC3E}">
        <p14:creationId xmlns:p14="http://schemas.microsoft.com/office/powerpoint/2010/main" val="929652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563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 3</vt:lpstr>
      <vt:lpstr>Ion</vt:lpstr>
      <vt:lpstr>PowerPoint Presentation</vt:lpstr>
      <vt:lpstr>WHAT  IS A  SW ARM? </vt:lpstr>
      <vt:lpstr>SWARM ROBOTICS </vt:lpstr>
      <vt:lpstr>ADVANTAGES </vt:lpstr>
      <vt:lpstr>SINGLE ROBOT VS SWARM ROBOT</vt:lpstr>
      <vt:lpstr>PowerPoint Presentation</vt:lpstr>
      <vt:lpstr>Categories in swarm</vt:lpstr>
      <vt:lpstr>BASIC PARTS OF A ROBOT:  Microcontroller Motors Sensors </vt:lpstr>
      <vt:lpstr>Swarm  Robotics Block Diagram  </vt:lpstr>
      <vt:lpstr>Block diagram description </vt:lpstr>
      <vt:lpstr>HARDWARE COMPONENTS </vt:lpstr>
      <vt:lpstr>  Capacitor           </vt:lpstr>
      <vt:lpstr>LPC2148 Micro Controller Pin Diagram </vt:lpstr>
      <vt:lpstr>Features of LPC2148 </vt:lpstr>
      <vt:lpstr>IR Sensors </vt:lpstr>
      <vt:lpstr>L293D IC </vt:lpstr>
      <vt:lpstr>Motors </vt:lpstr>
      <vt:lpstr>Applications: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Panchal</dc:creator>
  <cp:lastModifiedBy>Akash Panchal</cp:lastModifiedBy>
  <cp:revision>24</cp:revision>
  <dcterms:created xsi:type="dcterms:W3CDTF">2019-04-02T03:28:55Z</dcterms:created>
  <dcterms:modified xsi:type="dcterms:W3CDTF">2019-04-02T19:26:25Z</dcterms:modified>
</cp:coreProperties>
</file>