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9" r:id="rId3"/>
    <p:sldId id="258" r:id="rId4"/>
    <p:sldId id="257" r:id="rId5"/>
    <p:sldId id="260" r:id="rId6"/>
    <p:sldId id="261" r:id="rId7"/>
    <p:sldId id="262" r:id="rId8"/>
    <p:sldId id="263" r:id="rId9"/>
    <p:sldId id="264" r:id="rId10"/>
    <p:sldId id="277" r:id="rId11"/>
    <p:sldId id="265" r:id="rId12"/>
    <p:sldId id="266" r:id="rId13"/>
    <p:sldId id="267" r:id="rId14"/>
    <p:sldId id="268" r:id="rId15"/>
    <p:sldId id="273" r:id="rId16"/>
    <p:sldId id="275" r:id="rId17"/>
    <p:sldId id="276"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D701A72-1D30-4B49-9F34-D1A7DC40EF6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D43F0-D81A-44E5-8E9D-EAAF7D3BEC8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8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701A72-1D30-4B49-9F34-D1A7DC40EF6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D43F0-D81A-44E5-8E9D-EAAF7D3BEC83}" type="slidenum">
              <a:rPr lang="en-US" smtClean="0"/>
              <a:t>‹#›</a:t>
            </a:fld>
            <a:endParaRPr lang="en-US"/>
          </a:p>
        </p:txBody>
      </p:sp>
    </p:spTree>
    <p:extLst>
      <p:ext uri="{BB962C8B-B14F-4D97-AF65-F5344CB8AC3E}">
        <p14:creationId xmlns:p14="http://schemas.microsoft.com/office/powerpoint/2010/main" val="49158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701A72-1D30-4B49-9F34-D1A7DC40EF6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D43F0-D81A-44E5-8E9D-EAAF7D3BEC8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69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701A72-1D30-4B49-9F34-D1A7DC40EF6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D43F0-D81A-44E5-8E9D-EAAF7D3BEC83}" type="slidenum">
              <a:rPr lang="en-US" smtClean="0"/>
              <a:t>‹#›</a:t>
            </a:fld>
            <a:endParaRPr lang="en-US"/>
          </a:p>
        </p:txBody>
      </p:sp>
    </p:spTree>
    <p:extLst>
      <p:ext uri="{BB962C8B-B14F-4D97-AF65-F5344CB8AC3E}">
        <p14:creationId xmlns:p14="http://schemas.microsoft.com/office/powerpoint/2010/main" val="307475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701A72-1D30-4B49-9F34-D1A7DC40EF6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D43F0-D81A-44E5-8E9D-EAAF7D3BEC8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41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701A72-1D30-4B49-9F34-D1A7DC40EF6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D43F0-D81A-44E5-8E9D-EAAF7D3BEC83}" type="slidenum">
              <a:rPr lang="en-US" smtClean="0"/>
              <a:t>‹#›</a:t>
            </a:fld>
            <a:endParaRPr lang="en-US"/>
          </a:p>
        </p:txBody>
      </p:sp>
    </p:spTree>
    <p:extLst>
      <p:ext uri="{BB962C8B-B14F-4D97-AF65-F5344CB8AC3E}">
        <p14:creationId xmlns:p14="http://schemas.microsoft.com/office/powerpoint/2010/main" val="356697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701A72-1D30-4B49-9F34-D1A7DC40EF63}"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D43F0-D81A-44E5-8E9D-EAAF7D3BEC83}" type="slidenum">
              <a:rPr lang="en-US" smtClean="0"/>
              <a:t>‹#›</a:t>
            </a:fld>
            <a:endParaRPr lang="en-US"/>
          </a:p>
        </p:txBody>
      </p:sp>
    </p:spTree>
    <p:extLst>
      <p:ext uri="{BB962C8B-B14F-4D97-AF65-F5344CB8AC3E}">
        <p14:creationId xmlns:p14="http://schemas.microsoft.com/office/powerpoint/2010/main" val="374961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701A72-1D30-4B49-9F34-D1A7DC40EF63}"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D43F0-D81A-44E5-8E9D-EAAF7D3BEC83}" type="slidenum">
              <a:rPr lang="en-US" smtClean="0"/>
              <a:t>‹#›</a:t>
            </a:fld>
            <a:endParaRPr lang="en-US"/>
          </a:p>
        </p:txBody>
      </p:sp>
    </p:spTree>
    <p:extLst>
      <p:ext uri="{BB962C8B-B14F-4D97-AF65-F5344CB8AC3E}">
        <p14:creationId xmlns:p14="http://schemas.microsoft.com/office/powerpoint/2010/main" val="319506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01A72-1D30-4B49-9F34-D1A7DC40EF63}"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D43F0-D81A-44E5-8E9D-EAAF7D3BEC83}" type="slidenum">
              <a:rPr lang="en-US" smtClean="0"/>
              <a:t>‹#›</a:t>
            </a:fld>
            <a:endParaRPr lang="en-US"/>
          </a:p>
        </p:txBody>
      </p:sp>
    </p:spTree>
    <p:extLst>
      <p:ext uri="{BB962C8B-B14F-4D97-AF65-F5344CB8AC3E}">
        <p14:creationId xmlns:p14="http://schemas.microsoft.com/office/powerpoint/2010/main" val="412767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01A72-1D30-4B49-9F34-D1A7DC40EF6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D43F0-D81A-44E5-8E9D-EAAF7D3BEC83}" type="slidenum">
              <a:rPr lang="en-US" smtClean="0"/>
              <a:t>‹#›</a:t>
            </a:fld>
            <a:endParaRPr lang="en-US"/>
          </a:p>
        </p:txBody>
      </p:sp>
    </p:spTree>
    <p:extLst>
      <p:ext uri="{BB962C8B-B14F-4D97-AF65-F5344CB8AC3E}">
        <p14:creationId xmlns:p14="http://schemas.microsoft.com/office/powerpoint/2010/main" val="251387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01A72-1D30-4B49-9F34-D1A7DC40EF6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D43F0-D81A-44E5-8E9D-EAAF7D3BEC8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88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701A72-1D30-4B49-9F34-D1A7DC40EF63}" type="datetimeFigureOut">
              <a:rPr lang="en-US" smtClean="0"/>
              <a:t>9/29/2022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1D43F0-D81A-44E5-8E9D-EAAF7D3BEC8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84963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sciencedirect.com/science/article/abs/pii/0010880496868170" TargetMode="External"/><Relationship Id="rId3" Type="http://schemas.openxmlformats.org/officeDocument/2006/relationships/hyperlink" Target="https://studylib.net/doc/25667912/hotel-management-system-project-presentation" TargetMode="External"/><Relationship Id="rId7" Type="http://schemas.openxmlformats.org/officeDocument/2006/relationships/hyperlink" Target="https://journals.sagepub.com/doi/10.1177/001088049603700322" TargetMode="External"/><Relationship Id="rId2" Type="http://schemas.openxmlformats.org/officeDocument/2006/relationships/hyperlink" Target="https://www.mifratech.com/public/blog-page/Hotel+Management+System" TargetMode="External"/><Relationship Id="rId1" Type="http://schemas.openxmlformats.org/officeDocument/2006/relationships/slideLayout" Target="../slideLayouts/slideLayout2.xml"/><Relationship Id="rId6" Type="http://schemas.openxmlformats.org/officeDocument/2006/relationships/hyperlink" Target="https://forms.gle/ZU3p4r9CZtjknxij6" TargetMode="External"/><Relationship Id="rId5" Type="http://schemas.openxmlformats.org/officeDocument/2006/relationships/hyperlink" Target="https://scholar.google.com/scholar?hl=en&amp;as_sdt=0,5&amp;q=hotel+management+&amp;btnG=#d=gs_qabs&amp;t=1664250084268&amp;u=%23p%3D9f_dBGxATo8J" TargetMode="External"/><Relationship Id="rId4" Type="http://schemas.openxmlformats.org/officeDocument/2006/relationships/hyperlink" Target="https://www.studymode.com/subjects/literature-review-for-a-hotel-management-system-page1.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andfonline.com/author/Barden,+RRD" TargetMode="External"/><Relationship Id="rId2" Type="http://schemas.openxmlformats.org/officeDocument/2006/relationships/hyperlink" Target="https://www.tandfonline.com/author/Jeffrey,+D" TargetMode="External"/><Relationship Id="rId1" Type="http://schemas.openxmlformats.org/officeDocument/2006/relationships/slideLayout" Target="../slideLayouts/slideLayout2.xml"/><Relationship Id="rId6" Type="http://schemas.openxmlformats.org/officeDocument/2006/relationships/hyperlink" Target="https://www.tandfonline.com/journals/fsij20" TargetMode="External"/><Relationship Id="rId5" Type="http://schemas.openxmlformats.org/officeDocument/2006/relationships/hyperlink" Target="https://www.tandfonline.com/author/Hubbard,+NJ" TargetMode="External"/><Relationship Id="rId4" Type="http://schemas.openxmlformats.org/officeDocument/2006/relationships/hyperlink" Target="https://www.tandfonline.com/author/Buckley,+PJ"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merald.com/insight/publication/issn/0959-6119" TargetMode="External"/><Relationship Id="rId2" Type="http://schemas.openxmlformats.org/officeDocument/2006/relationships/hyperlink" Target="https://www.emerald.com/insight/search?q=Tom%20Bau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HOTEL MANAGEMENT SYSTEM</a:t>
            </a:r>
            <a:endParaRPr lang="en-US" dirty="0"/>
          </a:p>
        </p:txBody>
      </p:sp>
      <p:sp>
        <p:nvSpPr>
          <p:cNvPr id="3" name="Subtitle 2"/>
          <p:cNvSpPr>
            <a:spLocks noGrp="1"/>
          </p:cNvSpPr>
          <p:nvPr>
            <p:ph type="subTitle" idx="1"/>
          </p:nvPr>
        </p:nvSpPr>
        <p:spPr/>
        <p:txBody>
          <a:bodyPr/>
          <a:lstStyle/>
          <a:p>
            <a:r>
              <a:rPr lang="en-US" dirty="0" smtClean="0"/>
              <a:t>presentation</a:t>
            </a:r>
            <a:endParaRPr lang="en-US" dirty="0"/>
          </a:p>
        </p:txBody>
      </p:sp>
    </p:spTree>
    <p:extLst>
      <p:ext uri="{BB962C8B-B14F-4D97-AF65-F5344CB8AC3E}">
        <p14:creationId xmlns:p14="http://schemas.microsoft.com/office/powerpoint/2010/main" val="2625305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64" y="595607"/>
            <a:ext cx="4399927" cy="827948"/>
          </a:xfrm>
        </p:spPr>
        <p:txBody>
          <a:bodyPr>
            <a:normAutofit/>
          </a:bodyPr>
          <a:lstStyle/>
          <a:p>
            <a:r>
              <a:rPr lang="en-US" sz="2400" dirty="0" smtClean="0"/>
              <a:t>TABULAR REPRESENTATION OF THE SURVEY</a:t>
            </a:r>
            <a:endParaRPr lang="en-US" sz="2400" dirty="0"/>
          </a:p>
        </p:txBody>
      </p:sp>
      <p:pic>
        <p:nvPicPr>
          <p:cNvPr id="8" name="Content Placeholder 7"/>
          <p:cNvPicPr>
            <a:picLocks noGrp="1" noChangeAspect="1"/>
          </p:cNvPicPr>
          <p:nvPr>
            <p:ph idx="1"/>
          </p:nvPr>
        </p:nvPicPr>
        <p:blipFill>
          <a:blip r:embed="rId2"/>
          <a:stretch>
            <a:fillRect/>
          </a:stretch>
        </p:blipFill>
        <p:spPr>
          <a:xfrm>
            <a:off x="753964" y="2247900"/>
            <a:ext cx="10587136" cy="4051300"/>
          </a:xfrm>
          <a:prstGeom prst="rect">
            <a:avLst/>
          </a:prstGeom>
        </p:spPr>
      </p:pic>
    </p:spTree>
    <p:extLst>
      <p:ext uri="{BB962C8B-B14F-4D97-AF65-F5344CB8AC3E}">
        <p14:creationId xmlns:p14="http://schemas.microsoft.com/office/powerpoint/2010/main" val="138709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0483" y="2038745"/>
            <a:ext cx="5601482" cy="2600688"/>
          </a:xfrm>
          <a:prstGeom prst="rect">
            <a:avLst/>
          </a:prstGeom>
        </p:spPr>
      </p:pic>
      <p:pic>
        <p:nvPicPr>
          <p:cNvPr id="5" name="Content Placeholder 3"/>
          <p:cNvPicPr>
            <a:picLocks noChangeAspect="1"/>
          </p:cNvPicPr>
          <p:nvPr/>
        </p:nvPicPr>
        <p:blipFill>
          <a:blip r:embed="rId3"/>
          <a:stretch>
            <a:fillRect/>
          </a:stretch>
        </p:blipFill>
        <p:spPr>
          <a:xfrm>
            <a:off x="6049656" y="3550629"/>
            <a:ext cx="5833688" cy="2671215"/>
          </a:xfrm>
          <a:prstGeom prst="rect">
            <a:avLst/>
          </a:prstGeom>
        </p:spPr>
      </p:pic>
      <p:sp>
        <p:nvSpPr>
          <p:cNvPr id="2" name="TextBox 1"/>
          <p:cNvSpPr txBox="1"/>
          <p:nvPr/>
        </p:nvSpPr>
        <p:spPr>
          <a:xfrm>
            <a:off x="737757" y="748144"/>
            <a:ext cx="3709554" cy="461665"/>
          </a:xfrm>
          <a:prstGeom prst="rect">
            <a:avLst/>
          </a:prstGeom>
          <a:noFill/>
        </p:spPr>
        <p:txBody>
          <a:bodyPr wrap="square" rtlCol="0">
            <a:spAutoFit/>
          </a:bodyPr>
          <a:lstStyle/>
          <a:p>
            <a:r>
              <a:rPr lang="en-US" sz="2400" dirty="0" smtClean="0">
                <a:latin typeface="Tw Cen MT" panose="020B0602020104020603" pitchFamily="34" charset="0"/>
              </a:rPr>
              <a:t>HOTEL STAFF BEHAVIOR</a:t>
            </a:r>
            <a:endParaRPr lang="en-US" sz="2400" dirty="0">
              <a:latin typeface="Tw Cen MT" panose="020B0602020104020603" pitchFamily="34" charset="0"/>
            </a:endParaRPr>
          </a:p>
        </p:txBody>
      </p:sp>
      <p:pic>
        <p:nvPicPr>
          <p:cNvPr id="6" name="Content Placeholder 3"/>
          <p:cNvPicPr>
            <a:picLocks noChangeAspect="1"/>
          </p:cNvPicPr>
          <p:nvPr/>
        </p:nvPicPr>
        <p:blipFill>
          <a:blip r:embed="rId2"/>
          <a:stretch>
            <a:fillRect/>
          </a:stretch>
        </p:blipFill>
        <p:spPr>
          <a:xfrm>
            <a:off x="442883" y="2191145"/>
            <a:ext cx="5601482" cy="2600688"/>
          </a:xfrm>
          <a:prstGeom prst="rect">
            <a:avLst/>
          </a:prstGeom>
        </p:spPr>
      </p:pic>
    </p:spTree>
    <p:extLst>
      <p:ext uri="{BB962C8B-B14F-4D97-AF65-F5344CB8AC3E}">
        <p14:creationId xmlns:p14="http://schemas.microsoft.com/office/powerpoint/2010/main" val="3948986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stretch>
            <a:fillRect/>
          </a:stretch>
        </p:blipFill>
        <p:spPr>
          <a:xfrm>
            <a:off x="433647" y="2106859"/>
            <a:ext cx="5601482" cy="2676899"/>
          </a:xfrm>
          <a:prstGeom prst="rect">
            <a:avLst/>
          </a:prstGeom>
        </p:spPr>
      </p:pic>
      <p:pic>
        <p:nvPicPr>
          <p:cNvPr id="7" name="Content Placeholder 3"/>
          <p:cNvPicPr>
            <a:picLocks noChangeAspect="1"/>
          </p:cNvPicPr>
          <p:nvPr/>
        </p:nvPicPr>
        <p:blipFill>
          <a:blip r:embed="rId3"/>
          <a:stretch>
            <a:fillRect/>
          </a:stretch>
        </p:blipFill>
        <p:spPr>
          <a:xfrm>
            <a:off x="6295848" y="3717890"/>
            <a:ext cx="5639587" cy="2572109"/>
          </a:xfrm>
          <a:prstGeom prst="rect">
            <a:avLst/>
          </a:prstGeom>
        </p:spPr>
      </p:pic>
      <p:sp>
        <p:nvSpPr>
          <p:cNvPr id="2" name="TextBox 1"/>
          <p:cNvSpPr txBox="1"/>
          <p:nvPr/>
        </p:nvSpPr>
        <p:spPr>
          <a:xfrm>
            <a:off x="748146" y="737755"/>
            <a:ext cx="3449782" cy="461665"/>
          </a:xfrm>
          <a:prstGeom prst="rect">
            <a:avLst/>
          </a:prstGeom>
          <a:noFill/>
        </p:spPr>
        <p:txBody>
          <a:bodyPr wrap="square" rtlCol="0">
            <a:spAutoFit/>
          </a:bodyPr>
          <a:lstStyle/>
          <a:p>
            <a:r>
              <a:rPr lang="en-US" sz="2400" dirty="0" smtClean="0"/>
              <a:t>HOTEL STAFF BEHAVIOR</a:t>
            </a:r>
            <a:endParaRPr lang="en-US" sz="2400" dirty="0"/>
          </a:p>
        </p:txBody>
      </p:sp>
    </p:spTree>
    <p:extLst>
      <p:ext uri="{BB962C8B-B14F-4D97-AF65-F5344CB8AC3E}">
        <p14:creationId xmlns:p14="http://schemas.microsoft.com/office/powerpoint/2010/main" val="387513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stretch>
            <a:fillRect/>
          </a:stretch>
        </p:blipFill>
        <p:spPr>
          <a:xfrm>
            <a:off x="206775" y="2055345"/>
            <a:ext cx="5639587" cy="2572109"/>
          </a:xfrm>
          <a:prstGeom prst="rect">
            <a:avLst/>
          </a:prstGeom>
        </p:spPr>
      </p:pic>
      <p:pic>
        <p:nvPicPr>
          <p:cNvPr id="7" name="Content Placeholder 3"/>
          <p:cNvPicPr>
            <a:picLocks noChangeAspect="1"/>
          </p:cNvPicPr>
          <p:nvPr/>
        </p:nvPicPr>
        <p:blipFill>
          <a:blip r:embed="rId3"/>
          <a:stretch>
            <a:fillRect/>
          </a:stretch>
        </p:blipFill>
        <p:spPr>
          <a:xfrm>
            <a:off x="6015293" y="3478900"/>
            <a:ext cx="6042009" cy="2755646"/>
          </a:xfrm>
          <a:prstGeom prst="rect">
            <a:avLst/>
          </a:prstGeom>
        </p:spPr>
      </p:pic>
      <p:sp>
        <p:nvSpPr>
          <p:cNvPr id="3" name="TextBox 2"/>
          <p:cNvSpPr txBox="1"/>
          <p:nvPr/>
        </p:nvSpPr>
        <p:spPr>
          <a:xfrm>
            <a:off x="768927" y="779318"/>
            <a:ext cx="3687484" cy="461665"/>
          </a:xfrm>
          <a:prstGeom prst="rect">
            <a:avLst/>
          </a:prstGeom>
          <a:noFill/>
        </p:spPr>
        <p:txBody>
          <a:bodyPr wrap="none" rtlCol="0">
            <a:spAutoFit/>
          </a:bodyPr>
          <a:lstStyle/>
          <a:p>
            <a:r>
              <a:rPr lang="en-US" sz="2400" dirty="0" smtClean="0"/>
              <a:t>ROOM AND FOOD SERVICE</a:t>
            </a:r>
            <a:endParaRPr lang="en-US" sz="2400" dirty="0"/>
          </a:p>
        </p:txBody>
      </p:sp>
    </p:spTree>
    <p:extLst>
      <p:ext uri="{BB962C8B-B14F-4D97-AF65-F5344CB8AC3E}">
        <p14:creationId xmlns:p14="http://schemas.microsoft.com/office/powerpoint/2010/main" val="3049105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437105" y="2176137"/>
            <a:ext cx="5677692" cy="2600688"/>
          </a:xfrm>
          <a:prstGeom prst="rect">
            <a:avLst/>
          </a:prstGeom>
        </p:spPr>
      </p:pic>
      <p:pic>
        <p:nvPicPr>
          <p:cNvPr id="7" name="Content Placeholder 3"/>
          <p:cNvPicPr>
            <a:picLocks noGrp="1" noChangeAspect="1"/>
          </p:cNvPicPr>
          <p:nvPr>
            <p:ph idx="1"/>
          </p:nvPr>
        </p:nvPicPr>
        <p:blipFill>
          <a:blip r:embed="rId3"/>
          <a:stretch>
            <a:fillRect/>
          </a:stretch>
        </p:blipFill>
        <p:spPr>
          <a:xfrm>
            <a:off x="6256733" y="3521943"/>
            <a:ext cx="5706271" cy="2572109"/>
          </a:xfrm>
          <a:prstGeom prst="rect">
            <a:avLst/>
          </a:prstGeom>
        </p:spPr>
      </p:pic>
      <p:sp>
        <p:nvSpPr>
          <p:cNvPr id="2" name="TextBox 1"/>
          <p:cNvSpPr txBox="1"/>
          <p:nvPr/>
        </p:nvSpPr>
        <p:spPr>
          <a:xfrm>
            <a:off x="768927" y="758536"/>
            <a:ext cx="3687484" cy="738664"/>
          </a:xfrm>
          <a:prstGeom prst="rect">
            <a:avLst/>
          </a:prstGeom>
          <a:noFill/>
        </p:spPr>
        <p:txBody>
          <a:bodyPr wrap="none" rtlCol="0">
            <a:spAutoFit/>
          </a:bodyPr>
          <a:lstStyle/>
          <a:p>
            <a:r>
              <a:rPr lang="en-US" sz="2400" dirty="0"/>
              <a:t>ROOM AND FOOD SERVICE</a:t>
            </a:r>
          </a:p>
          <a:p>
            <a:endParaRPr lang="en-US" dirty="0"/>
          </a:p>
        </p:txBody>
      </p:sp>
    </p:spTree>
    <p:extLst>
      <p:ext uri="{BB962C8B-B14F-4D97-AF65-F5344CB8AC3E}">
        <p14:creationId xmlns:p14="http://schemas.microsoft.com/office/powerpoint/2010/main" val="3594080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31847" y="2275571"/>
            <a:ext cx="5875550" cy="2686809"/>
          </a:xfrm>
          <a:prstGeom prst="rect">
            <a:avLst/>
          </a:prstGeom>
        </p:spPr>
      </p:pic>
      <p:pic>
        <p:nvPicPr>
          <p:cNvPr id="5" name="Content Placeholder 3"/>
          <p:cNvPicPr>
            <a:picLocks noChangeAspect="1"/>
          </p:cNvPicPr>
          <p:nvPr/>
        </p:nvPicPr>
        <p:blipFill>
          <a:blip r:embed="rId3"/>
          <a:stretch>
            <a:fillRect/>
          </a:stretch>
        </p:blipFill>
        <p:spPr>
          <a:xfrm>
            <a:off x="6412318" y="3652510"/>
            <a:ext cx="5572903" cy="2619741"/>
          </a:xfrm>
          <a:prstGeom prst="rect">
            <a:avLst/>
          </a:prstGeom>
        </p:spPr>
      </p:pic>
      <p:sp>
        <p:nvSpPr>
          <p:cNvPr id="2" name="TextBox 1"/>
          <p:cNvSpPr txBox="1"/>
          <p:nvPr/>
        </p:nvSpPr>
        <p:spPr>
          <a:xfrm>
            <a:off x="768928" y="748145"/>
            <a:ext cx="2382640" cy="461665"/>
          </a:xfrm>
          <a:prstGeom prst="rect">
            <a:avLst/>
          </a:prstGeom>
          <a:noFill/>
        </p:spPr>
        <p:txBody>
          <a:bodyPr wrap="none" rtlCol="0">
            <a:spAutoFit/>
          </a:bodyPr>
          <a:lstStyle/>
          <a:p>
            <a:r>
              <a:rPr lang="en-US" sz="2400" dirty="0" smtClean="0"/>
              <a:t>OVERALL REVIEW</a:t>
            </a:r>
            <a:endParaRPr lang="en-US" sz="2400" dirty="0"/>
          </a:p>
        </p:txBody>
      </p:sp>
    </p:spTree>
    <p:extLst>
      <p:ext uri="{BB962C8B-B14F-4D97-AF65-F5344CB8AC3E}">
        <p14:creationId xmlns:p14="http://schemas.microsoft.com/office/powerpoint/2010/main" val="232516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084008" y="2325916"/>
            <a:ext cx="6477904" cy="2924583"/>
          </a:xfrm>
          <a:prstGeom prst="rect">
            <a:avLst/>
          </a:prstGeom>
        </p:spPr>
      </p:pic>
      <p:sp>
        <p:nvSpPr>
          <p:cNvPr id="3" name="TextBox 2"/>
          <p:cNvSpPr txBox="1"/>
          <p:nvPr/>
        </p:nvSpPr>
        <p:spPr>
          <a:xfrm>
            <a:off x="758536" y="758536"/>
            <a:ext cx="2382640" cy="738664"/>
          </a:xfrm>
          <a:prstGeom prst="rect">
            <a:avLst/>
          </a:prstGeom>
          <a:noFill/>
        </p:spPr>
        <p:txBody>
          <a:bodyPr wrap="none" rtlCol="0">
            <a:spAutoFit/>
          </a:bodyPr>
          <a:lstStyle/>
          <a:p>
            <a:r>
              <a:rPr lang="en-US" sz="2400" dirty="0"/>
              <a:t>OVERALL REVIEW</a:t>
            </a:r>
          </a:p>
          <a:p>
            <a:endParaRPr lang="en-US" dirty="0"/>
          </a:p>
        </p:txBody>
      </p:sp>
    </p:spTree>
    <p:extLst>
      <p:ext uri="{BB962C8B-B14F-4D97-AF65-F5344CB8AC3E}">
        <p14:creationId xmlns:p14="http://schemas.microsoft.com/office/powerpoint/2010/main" val="1923978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OBSERVATION AND RESULT</a:t>
            </a:r>
            <a:endParaRPr lang="en-US" sz="5000" dirty="0"/>
          </a:p>
        </p:txBody>
      </p:sp>
      <p:sp>
        <p:nvSpPr>
          <p:cNvPr id="3" name="Content Placeholder 2"/>
          <p:cNvSpPr>
            <a:spLocks noGrp="1"/>
          </p:cNvSpPr>
          <p:nvPr>
            <p:ph idx="1"/>
          </p:nvPr>
        </p:nvSpPr>
        <p:spPr/>
        <p:txBody>
          <a:bodyPr>
            <a:normAutofit/>
          </a:bodyPr>
          <a:lstStyle/>
          <a:p>
            <a:pPr algn="just"/>
            <a:r>
              <a:rPr lang="en-US" dirty="0" smtClean="0"/>
              <a:t>The above conducted survey shows the management that is </a:t>
            </a:r>
          </a:p>
          <a:p>
            <a:pPr algn="just"/>
            <a:r>
              <a:rPr lang="en-US" dirty="0" smtClean="0"/>
              <a:t>carried out by the hotel :</a:t>
            </a:r>
          </a:p>
          <a:p>
            <a:pPr algn="just"/>
            <a:endParaRPr lang="en-US" dirty="0" smtClean="0"/>
          </a:p>
          <a:p>
            <a:pPr algn="just">
              <a:buFont typeface="Wingdings" panose="05000000000000000000" pitchFamily="2" charset="2"/>
              <a:buChar char="§"/>
            </a:pPr>
            <a:r>
              <a:rPr lang="en-US" sz="2000" dirty="0" smtClean="0"/>
              <a:t>It shows that the staff were extremely polite and friendly to the customers.</a:t>
            </a:r>
          </a:p>
          <a:p>
            <a:pPr algn="just">
              <a:buFont typeface="Wingdings" panose="05000000000000000000" pitchFamily="2" charset="2"/>
              <a:buChar char="§"/>
            </a:pPr>
            <a:r>
              <a:rPr lang="en-US" sz="2000" dirty="0" smtClean="0"/>
              <a:t>It shows that the rooms and the corridors were pretty clean and fresh for the customers.</a:t>
            </a:r>
          </a:p>
          <a:p>
            <a:pPr algn="just">
              <a:buFont typeface="Wingdings" panose="05000000000000000000" pitchFamily="2" charset="2"/>
              <a:buChar char="§"/>
            </a:pPr>
            <a:r>
              <a:rPr lang="en-US" sz="2000" dirty="0" smtClean="0"/>
              <a:t>It seems that they were also pleased with food options and the taste of the food.</a:t>
            </a:r>
          </a:p>
          <a:p>
            <a:pPr algn="just">
              <a:buFont typeface="Wingdings" panose="05000000000000000000" pitchFamily="2" charset="2"/>
              <a:buChar char="§"/>
            </a:pPr>
            <a:r>
              <a:rPr lang="en-US" sz="2000" dirty="0" smtClean="0"/>
              <a:t>It is found that the customers are more likely to return to the same place and recommend it to others.</a:t>
            </a:r>
          </a:p>
          <a:p>
            <a:pPr algn="just"/>
            <a:endParaRPr lang="en-US" dirty="0" smtClean="0"/>
          </a:p>
        </p:txBody>
      </p:sp>
    </p:spTree>
    <p:extLst>
      <p:ext uri="{BB962C8B-B14F-4D97-AF65-F5344CB8AC3E}">
        <p14:creationId xmlns:p14="http://schemas.microsoft.com/office/powerpoint/2010/main" val="1105641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024127" y="2184400"/>
            <a:ext cx="9720073" cy="4023360"/>
          </a:xfrm>
        </p:spPr>
        <p:txBody>
          <a:bodyPr>
            <a:noAutofit/>
          </a:bodyPr>
          <a:lstStyle/>
          <a:p>
            <a:pPr algn="just"/>
            <a:r>
              <a:rPr lang="en-US" sz="2250" dirty="0"/>
              <a:t>The conclusion of this project is A Hotel management system is a computerized management system. This system keeps the records of hardware assets besides software of this organization. </a:t>
            </a:r>
            <a:r>
              <a:rPr lang="en-US" sz="2400" dirty="0" smtClean="0"/>
              <a:t>Reports </a:t>
            </a:r>
            <a:r>
              <a:rPr lang="en-US" sz="2400" dirty="0"/>
              <a:t>are made on daily basis for every customer check in or check out which can easily be seen by the management</a:t>
            </a:r>
            <a:r>
              <a:rPr lang="en-US" sz="2400" dirty="0" smtClean="0"/>
              <a:t>. Hotel </a:t>
            </a:r>
            <a:r>
              <a:rPr lang="en-US" sz="2400" dirty="0"/>
              <a:t>management system has also primary purpose is to provide facilities to customers. A software for computers makes the things many times easy, these are made as user friendly and to keep an check and balance in hotel management and accounts as well</a:t>
            </a:r>
            <a:r>
              <a:rPr lang="en-US" sz="2400" dirty="0" smtClean="0"/>
              <a:t>. </a:t>
            </a:r>
            <a:r>
              <a:rPr lang="en-US" sz="2250" dirty="0" smtClean="0"/>
              <a:t>This </a:t>
            </a:r>
            <a:r>
              <a:rPr lang="en-US" sz="2250" dirty="0"/>
              <a:t>software application will help admin to handle customers information, room allocation details, payment details, billing </a:t>
            </a:r>
            <a:r>
              <a:rPr lang="en-US" sz="2250" dirty="0" smtClean="0"/>
              <a:t>information, etc</a:t>
            </a:r>
            <a:r>
              <a:rPr lang="en-US" sz="2250" dirty="0"/>
              <a:t>. </a:t>
            </a:r>
            <a:r>
              <a:rPr lang="en-US" sz="2250" dirty="0" smtClean="0"/>
              <a:t>The </a:t>
            </a:r>
            <a:r>
              <a:rPr lang="en-US" sz="2250" dirty="0"/>
              <a:t>existing system is a manually maintained system. All the Hotel records are to be maintained for the details of each customers, Fee details, Room Allocation , Attendance </a:t>
            </a:r>
            <a:r>
              <a:rPr lang="en-US" sz="2250" dirty="0" smtClean="0"/>
              <a:t>etc. provides </a:t>
            </a:r>
            <a:r>
              <a:rPr lang="en-US" sz="2250" dirty="0"/>
              <a:t>easy and quick access over the data.</a:t>
            </a:r>
          </a:p>
        </p:txBody>
      </p:sp>
    </p:spTree>
    <p:extLst>
      <p:ext uri="{BB962C8B-B14F-4D97-AF65-F5344CB8AC3E}">
        <p14:creationId xmlns:p14="http://schemas.microsoft.com/office/powerpoint/2010/main" val="2799852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REFERENCE</a:t>
            </a:r>
            <a:endParaRPr lang="en-US" sz="5000" dirty="0"/>
          </a:p>
        </p:txBody>
      </p:sp>
      <p:sp>
        <p:nvSpPr>
          <p:cNvPr id="3" name="Content Placeholder 2"/>
          <p:cNvSpPr>
            <a:spLocks noGrp="1"/>
          </p:cNvSpPr>
          <p:nvPr>
            <p:ph idx="1"/>
          </p:nvPr>
        </p:nvSpPr>
        <p:spPr>
          <a:xfrm>
            <a:off x="1024128" y="2296391"/>
            <a:ext cx="9720073" cy="4023360"/>
          </a:xfrm>
        </p:spPr>
        <p:txBody>
          <a:bodyPr/>
          <a:lstStyle/>
          <a:p>
            <a:pPr algn="just">
              <a:buFont typeface="Arial" panose="020B0604020202020204" pitchFamily="34" charset="0"/>
              <a:buChar char="•"/>
            </a:pPr>
            <a:r>
              <a:rPr lang="en-US" dirty="0">
                <a:hlinkClick r:id="rId2"/>
              </a:rPr>
              <a:t>https://</a:t>
            </a:r>
            <a:r>
              <a:rPr lang="en-US" dirty="0" smtClean="0">
                <a:hlinkClick r:id="rId2"/>
              </a:rPr>
              <a:t>www.mifratech.com/public/blog-page/Hotel+Management+System</a:t>
            </a:r>
            <a:endParaRPr lang="en-US" dirty="0" smtClean="0"/>
          </a:p>
          <a:p>
            <a:pPr algn="just">
              <a:buFont typeface="Arial" panose="020B0604020202020204" pitchFamily="34" charset="0"/>
              <a:buChar char="•"/>
            </a:pPr>
            <a:r>
              <a:rPr lang="en-US" dirty="0">
                <a:hlinkClick r:id="rId3"/>
              </a:rPr>
              <a:t>https://</a:t>
            </a:r>
            <a:r>
              <a:rPr lang="en-US" dirty="0" smtClean="0">
                <a:hlinkClick r:id="rId3"/>
              </a:rPr>
              <a:t>studylib.net/doc/25667912/hotel-management-system-project-presentation</a:t>
            </a:r>
            <a:endParaRPr lang="en-US" dirty="0" smtClean="0"/>
          </a:p>
          <a:p>
            <a:pPr algn="just">
              <a:buFont typeface="Arial" panose="020B0604020202020204" pitchFamily="34" charset="0"/>
              <a:buChar char="•"/>
            </a:pPr>
            <a:r>
              <a:rPr lang="en-US" dirty="0">
                <a:hlinkClick r:id="rId4"/>
              </a:rPr>
              <a:t>https://</a:t>
            </a:r>
            <a:r>
              <a:rPr lang="en-US" dirty="0" smtClean="0">
                <a:hlinkClick r:id="rId4"/>
              </a:rPr>
              <a:t>www.studymode.com/subjects/literature-review-for-a-hotel-management-system-page1.html</a:t>
            </a:r>
            <a:endParaRPr lang="en-US" dirty="0" smtClean="0"/>
          </a:p>
          <a:p>
            <a:pPr algn="just">
              <a:buFont typeface="Arial" panose="020B0604020202020204" pitchFamily="34" charset="0"/>
              <a:buChar char="•"/>
            </a:pPr>
            <a:r>
              <a:rPr lang="en-US" dirty="0">
                <a:hlinkClick r:id="rId5"/>
              </a:rPr>
              <a:t>https://scholar.google.com/scholar?hl=en&amp;as_sdt=0%2C5&amp;q=hotel+management+&amp;btnG=#d=gs_qabs&amp;t=1664250084268&amp;u=%</a:t>
            </a:r>
            <a:r>
              <a:rPr lang="en-US" dirty="0" smtClean="0">
                <a:hlinkClick r:id="rId5"/>
              </a:rPr>
              <a:t>23p%3D9f_dBGxATo8J</a:t>
            </a:r>
            <a:endParaRPr lang="en-US" dirty="0" smtClean="0"/>
          </a:p>
          <a:p>
            <a:pPr algn="just">
              <a:buFont typeface="Arial" panose="020B0604020202020204" pitchFamily="34" charset="0"/>
              <a:buChar char="•"/>
            </a:pPr>
            <a:r>
              <a:rPr lang="en-US" dirty="0">
                <a:hlinkClick r:id="rId6"/>
              </a:rPr>
              <a:t>https://</a:t>
            </a:r>
            <a:r>
              <a:rPr lang="en-US" dirty="0" smtClean="0">
                <a:hlinkClick r:id="rId6"/>
              </a:rPr>
              <a:t>forms.gle/ZU3p4r9CZtjknxij6</a:t>
            </a:r>
            <a:endParaRPr lang="en-US" dirty="0" smtClean="0"/>
          </a:p>
          <a:p>
            <a:pPr algn="just">
              <a:buFont typeface="Arial" panose="020B0604020202020204" pitchFamily="34" charset="0"/>
              <a:buChar char="•"/>
            </a:pPr>
            <a:r>
              <a:rPr lang="en-US" dirty="0">
                <a:hlinkClick r:id="rId7"/>
              </a:rPr>
              <a:t>https://</a:t>
            </a:r>
            <a:r>
              <a:rPr lang="en-US" dirty="0" smtClean="0">
                <a:hlinkClick r:id="rId7"/>
              </a:rPr>
              <a:t>journals.sagepub.com/doi/10.1177/001088049603700322</a:t>
            </a:r>
            <a:endParaRPr lang="en-US" dirty="0" smtClean="0"/>
          </a:p>
          <a:p>
            <a:pPr algn="just">
              <a:buFont typeface="Arial" panose="020B0604020202020204" pitchFamily="34" charset="0"/>
              <a:buChar char="•"/>
            </a:pPr>
            <a:r>
              <a:rPr lang="en-US" dirty="0">
                <a:hlinkClick r:id="rId8"/>
              </a:rPr>
              <a:t>https://</a:t>
            </a:r>
            <a:r>
              <a:rPr lang="en-US" dirty="0" smtClean="0">
                <a:hlinkClick r:id="rId8"/>
              </a:rPr>
              <a:t>www.sciencedirect.com/science/article/abs/pii/0010880496868170</a:t>
            </a:r>
            <a:endParaRPr lang="en-US" dirty="0" smtClean="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2252435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Autofit/>
          </a:bodyPr>
          <a:lstStyle/>
          <a:p>
            <a:pPr algn="just"/>
            <a:r>
              <a:rPr lang="en-US" sz="2400" dirty="0"/>
              <a:t>In order to make the hotel management work systematic, standardization and automation, achieve the aim of improving the efficiency of hotel guest room management. This paper designs the hotel management system, the overall mission of system development is to make the office staff can quickly and easily complete the hotel guest room management task. From the Angle of actual application to system illustrate the basic situation; And then introduced the system analysis and modeling, focusing on the functional requirements of the hotel management system was analyzed, at the same time on the system design goal, the system use case diagram and so on several aspects</a:t>
            </a:r>
            <a:r>
              <a:rPr lang="en-US" sz="2400" dirty="0" smtClean="0"/>
              <a:t>, </a:t>
            </a:r>
            <a:r>
              <a:rPr lang="en-US" sz="2400" dirty="0"/>
              <a:t>etc. Application of this system can be flexibly and conveniently on the computer management hotel rooms, thus greatly improves the processing speed, make the management more modern.</a:t>
            </a:r>
          </a:p>
        </p:txBody>
      </p:sp>
    </p:spTree>
    <p:extLst>
      <p:ext uri="{BB962C8B-B14F-4D97-AF65-F5344CB8AC3E}">
        <p14:creationId xmlns:p14="http://schemas.microsoft.com/office/powerpoint/2010/main" val="6310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25000" lnSpcReduction="20000"/>
          </a:bodyPr>
          <a:lstStyle/>
          <a:p>
            <a:pPr algn="just">
              <a:buFont typeface="Wingdings" panose="05000000000000000000" pitchFamily="2" charset="2"/>
              <a:buChar char="Ø"/>
            </a:pPr>
            <a:r>
              <a:rPr lang="en-US" sz="8000" dirty="0"/>
              <a:t>With technology advancing now faster than ever before, everyone needs and demands using the latest technological means just to survive. Such is the case in the hotel industry too, especially in the upper-class and boutiques hotels area of the market</a:t>
            </a:r>
            <a:r>
              <a:rPr lang="en-US" sz="8000" dirty="0" smtClean="0"/>
              <a:t>.</a:t>
            </a:r>
            <a:endParaRPr lang="en-US" sz="8000" dirty="0"/>
          </a:p>
          <a:p>
            <a:pPr algn="just">
              <a:buFont typeface="Wingdings" panose="05000000000000000000" pitchFamily="2" charset="2"/>
              <a:buChar char="Ø"/>
            </a:pPr>
            <a:endParaRPr lang="en-US" sz="8000" dirty="0" smtClean="0"/>
          </a:p>
          <a:p>
            <a:pPr algn="just">
              <a:buFont typeface="Wingdings" panose="05000000000000000000" pitchFamily="2" charset="2"/>
              <a:buChar char="Ø"/>
            </a:pPr>
            <a:r>
              <a:rPr lang="en-US" sz="8000" dirty="0" smtClean="0"/>
              <a:t>The </a:t>
            </a:r>
            <a:r>
              <a:rPr lang="en-US" sz="8000" dirty="0"/>
              <a:t>project, Hotel Management System is a web-based application that allows the hotel </a:t>
            </a:r>
            <a:r>
              <a:rPr lang="en-US" sz="8000" dirty="0" smtClean="0"/>
              <a:t>manager </a:t>
            </a:r>
            <a:r>
              <a:rPr lang="en-US" sz="8000" dirty="0"/>
              <a:t>to handle all hotel activities online</a:t>
            </a:r>
            <a:r>
              <a:rPr lang="en-US" sz="8000" dirty="0" smtClean="0"/>
              <a:t>.</a:t>
            </a:r>
          </a:p>
          <a:p>
            <a:pPr marL="0" indent="0" algn="just">
              <a:buNone/>
            </a:pPr>
            <a:endParaRPr lang="en-US" sz="8000" dirty="0" smtClean="0"/>
          </a:p>
          <a:p>
            <a:pPr algn="just">
              <a:buFont typeface="Wingdings" panose="05000000000000000000" pitchFamily="2" charset="2"/>
              <a:buChar char="Ø"/>
            </a:pPr>
            <a:r>
              <a:rPr lang="en-US" sz="8000" dirty="0" smtClean="0"/>
              <a:t>The </a:t>
            </a:r>
            <a:r>
              <a:rPr lang="en-US" sz="8000" dirty="0"/>
              <a:t>website is aimed at facilitating the prompt, accurate and easy management of a hotel </a:t>
            </a:r>
            <a:endParaRPr lang="en-US" sz="8000" dirty="0" smtClean="0"/>
          </a:p>
          <a:p>
            <a:pPr marL="0" indent="0" algn="just">
              <a:buNone/>
            </a:pPr>
            <a:endParaRPr lang="en-US" sz="8000" dirty="0" smtClean="0"/>
          </a:p>
          <a:p>
            <a:pPr algn="just">
              <a:buFont typeface="Wingdings" panose="05000000000000000000" pitchFamily="2" charset="2"/>
              <a:buChar char="Ø"/>
            </a:pPr>
            <a:r>
              <a:rPr lang="en-US" sz="8000" dirty="0"/>
              <a:t>Interactive GUI and the ability to manage various hotel bookings and rooms make this system </a:t>
            </a:r>
          </a:p>
          <a:p>
            <a:pPr algn="just"/>
            <a:r>
              <a:rPr lang="en-US" sz="8000" dirty="0"/>
              <a:t>very flexible and convenient. </a:t>
            </a:r>
            <a:endParaRPr lang="en-US" sz="8000" dirty="0" smtClean="0"/>
          </a:p>
          <a:p>
            <a:pPr algn="just"/>
            <a:endParaRPr lang="en-US" sz="8000" dirty="0"/>
          </a:p>
          <a:p>
            <a:r>
              <a:rPr lang="en-US" sz="8000" dirty="0"/>
              <a:t/>
            </a:r>
            <a:br>
              <a:rPr lang="en-US" sz="8000" dirty="0"/>
            </a:br>
            <a:endParaRPr lang="en-US" sz="8000" dirty="0"/>
          </a:p>
          <a:p>
            <a:r>
              <a:rPr lang="en-US" dirty="0"/>
              <a:t/>
            </a:r>
            <a:br>
              <a:rPr lang="en-US" dirty="0"/>
            </a:br>
            <a:endParaRPr lang="en-US" dirty="0" smtClean="0"/>
          </a:p>
          <a:p>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98201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609" y="748146"/>
            <a:ext cx="9720073" cy="4023360"/>
          </a:xfrm>
        </p:spPr>
        <p:txBody>
          <a:bodyPr>
            <a:normAutofit fontScale="25000" lnSpcReduction="20000"/>
          </a:bodyPr>
          <a:lstStyle/>
          <a:p>
            <a:pPr algn="just">
              <a:buFont typeface="Wingdings" panose="05000000000000000000" pitchFamily="2" charset="2"/>
              <a:buChar char="Ø"/>
            </a:pPr>
            <a:r>
              <a:rPr lang="en-US" sz="8000" dirty="0" smtClean="0"/>
              <a:t>Hotel </a:t>
            </a:r>
            <a:r>
              <a:rPr lang="en-US" sz="8000" dirty="0"/>
              <a:t>management project provides room booking, staff management and other necessary hotel management features. The system allows the manager to post available rooms in the system. </a:t>
            </a:r>
          </a:p>
          <a:p>
            <a:pPr algn="just">
              <a:buFont typeface="Wingdings" panose="05000000000000000000" pitchFamily="2" charset="2"/>
              <a:buChar char="Ø"/>
            </a:pPr>
            <a:endParaRPr lang="en-US" sz="8000" dirty="0" smtClean="0"/>
          </a:p>
          <a:p>
            <a:pPr algn="just">
              <a:buFont typeface="Wingdings" panose="05000000000000000000" pitchFamily="2" charset="2"/>
              <a:buChar char="Ø"/>
            </a:pPr>
            <a:r>
              <a:rPr lang="en-US" sz="8000" dirty="0" smtClean="0"/>
              <a:t>This </a:t>
            </a:r>
            <a:r>
              <a:rPr lang="en-US" sz="8000" dirty="0"/>
              <a:t>is a website for managing the general managing of a hotel like booking, </a:t>
            </a:r>
          </a:p>
          <a:p>
            <a:pPr algn="just"/>
            <a:r>
              <a:rPr lang="en-US" sz="8000" dirty="0"/>
              <a:t>billing, etc.</a:t>
            </a:r>
          </a:p>
          <a:p>
            <a:pPr algn="just"/>
            <a:endParaRPr lang="en-US" sz="8000" dirty="0"/>
          </a:p>
          <a:p>
            <a:pPr algn="just">
              <a:buFont typeface="Wingdings" panose="05000000000000000000" pitchFamily="2" charset="2"/>
              <a:buChar char="Ø"/>
            </a:pPr>
            <a:r>
              <a:rPr lang="en-US" sz="8000" dirty="0"/>
              <a:t>The purpose of this document is to collect, analyze and define the need and </a:t>
            </a:r>
          </a:p>
          <a:p>
            <a:pPr algn="just"/>
            <a:r>
              <a:rPr lang="en-US" sz="8000" dirty="0"/>
              <a:t>features of the hotel management system</a:t>
            </a:r>
            <a:r>
              <a:rPr lang="en-US" sz="8000" dirty="0" smtClean="0"/>
              <a:t>.</a:t>
            </a:r>
          </a:p>
          <a:p>
            <a:pPr algn="just"/>
            <a:endParaRPr lang="en-US" sz="2000" dirty="0"/>
          </a:p>
          <a:p>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12948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SURVEY-1</a:t>
            </a:r>
            <a:endParaRPr lang="en-US" dirty="0"/>
          </a:p>
        </p:txBody>
      </p:sp>
      <p:sp>
        <p:nvSpPr>
          <p:cNvPr id="3" name="Content Placeholder 2"/>
          <p:cNvSpPr>
            <a:spLocks noGrp="1"/>
          </p:cNvSpPr>
          <p:nvPr>
            <p:ph idx="1"/>
          </p:nvPr>
        </p:nvSpPr>
        <p:spPr/>
        <p:txBody>
          <a:bodyPr>
            <a:normAutofit fontScale="92500" lnSpcReduction="10000"/>
          </a:bodyPr>
          <a:lstStyle/>
          <a:p>
            <a:r>
              <a:rPr lang="en-US" dirty="0"/>
              <a:t>Hotel management and marketing on the internet: An analysis of sites and features</a:t>
            </a:r>
          </a:p>
          <a:p>
            <a:endParaRPr lang="en-US" sz="1200" b="1" dirty="0" smtClean="0"/>
          </a:p>
          <a:p>
            <a:pPr algn="just"/>
            <a:r>
              <a:rPr lang="en-US" sz="1700" b="1" dirty="0" smtClean="0"/>
              <a:t>Author</a:t>
            </a:r>
            <a:r>
              <a:rPr lang="en-US" sz="1700" b="1" dirty="0"/>
              <a:t>: </a:t>
            </a:r>
            <a:r>
              <a:rPr lang="en-US" sz="1700" dirty="0">
                <a:solidFill>
                  <a:schemeClr val="tx1">
                    <a:lumMod val="65000"/>
                  </a:schemeClr>
                </a:solidFill>
              </a:rPr>
              <a:t>Jamie </a:t>
            </a:r>
            <a:r>
              <a:rPr lang="en-US" sz="1700" dirty="0" smtClean="0">
                <a:solidFill>
                  <a:schemeClr val="tx1">
                    <a:lumMod val="65000"/>
                  </a:schemeClr>
                </a:solidFill>
              </a:rPr>
              <a:t>Murphy, Edward </a:t>
            </a:r>
            <a:r>
              <a:rPr lang="en-US" sz="1700" dirty="0">
                <a:solidFill>
                  <a:schemeClr val="tx1">
                    <a:lumMod val="65000"/>
                  </a:schemeClr>
                </a:solidFill>
              </a:rPr>
              <a:t>J. Forrest,C.Edward Wotring,Robert A. </a:t>
            </a:r>
            <a:r>
              <a:rPr lang="en-US" sz="1700" dirty="0" smtClean="0">
                <a:solidFill>
                  <a:schemeClr val="tx1">
                    <a:lumMod val="65000"/>
                  </a:schemeClr>
                </a:solidFill>
              </a:rPr>
              <a:t>Brymer</a:t>
            </a:r>
            <a:endParaRPr lang="en-US" sz="1700" dirty="0">
              <a:solidFill>
                <a:schemeClr val="tx1">
                  <a:lumMod val="65000"/>
                </a:schemeClr>
              </a:solidFill>
            </a:endParaRPr>
          </a:p>
          <a:p>
            <a:pPr algn="just"/>
            <a:r>
              <a:rPr lang="en-US" sz="1700" b="1" dirty="0" smtClean="0"/>
              <a:t>Publication</a:t>
            </a:r>
            <a:r>
              <a:rPr lang="en-US" sz="1700" b="1" dirty="0"/>
              <a:t>: </a:t>
            </a:r>
            <a:r>
              <a:rPr lang="en-US" sz="1700" dirty="0">
                <a:solidFill>
                  <a:schemeClr val="tx1">
                    <a:lumMod val="65000"/>
                  </a:schemeClr>
                </a:solidFill>
              </a:rPr>
              <a:t>The Cornell Hotel and Restaurant Administration </a:t>
            </a:r>
            <a:r>
              <a:rPr lang="en-US" sz="1700" dirty="0" smtClean="0">
                <a:solidFill>
                  <a:schemeClr val="tx1">
                    <a:lumMod val="65000"/>
                  </a:schemeClr>
                </a:solidFill>
              </a:rPr>
              <a:t>Quarterly</a:t>
            </a:r>
          </a:p>
          <a:p>
            <a:pPr algn="just"/>
            <a:endParaRPr lang="en-US" sz="1200" dirty="0">
              <a:solidFill>
                <a:schemeClr val="tx1">
                  <a:lumMod val="65000"/>
                </a:schemeClr>
              </a:solidFill>
            </a:endParaRPr>
          </a:p>
          <a:p>
            <a:pPr algn="just"/>
            <a:r>
              <a:rPr lang="en-US" sz="2000" dirty="0"/>
              <a:t>Many hotel managers and hotel-operating companies are attempting to use the internet and worldwide web as an effective management and marketing tool. An exploratory survey finds thousands of hotel-related sites. </a:t>
            </a:r>
            <a:r>
              <a:rPr lang="en-US" sz="2000" dirty="0" smtClean="0"/>
              <a:t>Available </a:t>
            </a:r>
            <a:r>
              <a:rPr lang="en-US" sz="2000" dirty="0"/>
              <a:t>functions of a web page include: travel information, reservations and payment, special promotions, links to partners, direct consumer feedback, employment opportunities, audio and video ads, gift certificates, shareholder information, newsletters, frequently asked questions, and a list of and links to individual hotels. For any web site, there are five important considerations for its successful management: defining the mission, calculating the margins, addressing the mechanics, planning the marketing, and performing the maintenance.</a:t>
            </a:r>
            <a:endParaRPr lang="en-US" sz="2000" dirty="0" smtClean="0"/>
          </a:p>
        </p:txBody>
      </p:sp>
      <p:sp>
        <p:nvSpPr>
          <p:cNvPr id="4" name="Rectangle 1"/>
          <p:cNvSpPr>
            <a:spLocks noChangeArrowheads="1"/>
          </p:cNvSpPr>
          <p:nvPr/>
        </p:nvSpPr>
        <p:spPr bwMode="auto">
          <a:xfrm>
            <a:off x="0" y="-76944"/>
            <a:ext cx="4808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E2E2E"/>
              </a:solidFill>
              <a:effectLst/>
              <a:latin typeface="NexusSans"/>
            </a:endParaRPr>
          </a:p>
        </p:txBody>
      </p:sp>
    </p:spTree>
    <p:extLst>
      <p:ext uri="{BB962C8B-B14F-4D97-AF65-F5344CB8AC3E}">
        <p14:creationId xmlns:p14="http://schemas.microsoft.com/office/powerpoint/2010/main" val="321580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SURVEY-2</a:t>
            </a:r>
            <a:endParaRPr lang="en-US" dirty="0"/>
          </a:p>
        </p:txBody>
      </p:sp>
      <p:sp>
        <p:nvSpPr>
          <p:cNvPr id="3" name="Content Placeholder 2"/>
          <p:cNvSpPr>
            <a:spLocks noGrp="1"/>
          </p:cNvSpPr>
          <p:nvPr>
            <p:ph idx="1"/>
          </p:nvPr>
        </p:nvSpPr>
        <p:spPr/>
        <p:txBody>
          <a:bodyPr>
            <a:normAutofit lnSpcReduction="10000"/>
          </a:bodyPr>
          <a:lstStyle/>
          <a:p>
            <a:r>
              <a:rPr lang="en-US" dirty="0"/>
              <a:t>What</a:t>
            </a:r>
            <a:r>
              <a:rPr lang="en-US" b="1" dirty="0"/>
              <a:t> </a:t>
            </a:r>
            <a:r>
              <a:rPr lang="en-US" dirty="0"/>
              <a:t>Makes for a Successful Hotel? Insights on Hotel Management Following 15 Years of Hotel Occupancy Analysis in </a:t>
            </a:r>
            <a:r>
              <a:rPr lang="en-US" dirty="0" smtClean="0"/>
              <a:t>England</a:t>
            </a:r>
          </a:p>
          <a:p>
            <a:pPr algn="just"/>
            <a:r>
              <a:rPr lang="en-US" sz="1600" b="1" dirty="0"/>
              <a:t>Author</a:t>
            </a:r>
            <a:r>
              <a:rPr lang="en-US" sz="1600" b="1" dirty="0" smtClean="0"/>
              <a:t>:</a:t>
            </a:r>
            <a:r>
              <a:rPr lang="en-US" sz="1600" dirty="0">
                <a:hlinkClick r:id="rId2"/>
              </a:rPr>
              <a:t> D. Jeffrey </a:t>
            </a:r>
            <a:r>
              <a:rPr lang="en-US" sz="1600" dirty="0"/>
              <a:t>, </a:t>
            </a:r>
            <a:r>
              <a:rPr lang="en-US" sz="1600" dirty="0">
                <a:hlinkClick r:id="rId3"/>
              </a:rPr>
              <a:t>R.R.D. Barden </a:t>
            </a:r>
            <a:r>
              <a:rPr lang="en-US" sz="1600" dirty="0"/>
              <a:t>, </a:t>
            </a:r>
            <a:r>
              <a:rPr lang="en-US" sz="1600" dirty="0">
                <a:hlinkClick r:id="rId4"/>
              </a:rPr>
              <a:t>P.J. Buckley </a:t>
            </a:r>
            <a:r>
              <a:rPr lang="en-US" sz="1600" dirty="0"/>
              <a:t>&amp; </a:t>
            </a:r>
            <a:r>
              <a:rPr lang="en-US" sz="1600" dirty="0">
                <a:hlinkClick r:id="rId5"/>
              </a:rPr>
              <a:t>N.J. Hubbard</a:t>
            </a:r>
            <a:endParaRPr lang="en-US" sz="1600" dirty="0"/>
          </a:p>
          <a:p>
            <a:pPr algn="just"/>
            <a:r>
              <a:rPr lang="en-US" sz="1600" b="1" dirty="0" smtClean="0"/>
              <a:t>Publication:</a:t>
            </a:r>
            <a:r>
              <a:rPr lang="en-US" sz="1600" dirty="0">
                <a:hlinkClick r:id="rId6"/>
              </a:rPr>
              <a:t> The Service Industries Journal</a:t>
            </a:r>
            <a:endParaRPr lang="en-US" sz="1600" dirty="0"/>
          </a:p>
          <a:p>
            <a:pPr algn="just"/>
            <a:endParaRPr lang="en-US" sz="2000" dirty="0" smtClean="0"/>
          </a:p>
          <a:p>
            <a:pPr algn="just"/>
            <a:r>
              <a:rPr lang="en-US" sz="2000" dirty="0" smtClean="0"/>
              <a:t>Time </a:t>
            </a:r>
            <a:r>
              <a:rPr lang="en-US" sz="2000" dirty="0"/>
              <a:t>series analyses of daily and monthly occupancy rates in different samples of hotels in England over a 15-year period reveal consistent temporal components of occupancy performance. These differentiate hotels in terms of overall occupancy levels, seasonality, length of season, trend and within-week variations. The components are related to the characteristics of hotels and their management using statistical methods and structured interview surveys, and the factors affecting occupancy performance of hotels are identified and calibrated. </a:t>
            </a:r>
          </a:p>
        </p:txBody>
      </p:sp>
    </p:spTree>
    <p:extLst>
      <p:ext uri="{BB962C8B-B14F-4D97-AF65-F5344CB8AC3E}">
        <p14:creationId xmlns:p14="http://schemas.microsoft.com/office/powerpoint/2010/main" val="3897061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SURVEY-3</a:t>
            </a:r>
            <a:endParaRPr lang="en-US" dirty="0"/>
          </a:p>
        </p:txBody>
      </p:sp>
      <p:sp>
        <p:nvSpPr>
          <p:cNvPr id="3" name="Content Placeholder 2"/>
          <p:cNvSpPr>
            <a:spLocks noGrp="1"/>
          </p:cNvSpPr>
          <p:nvPr>
            <p:ph idx="1"/>
          </p:nvPr>
        </p:nvSpPr>
        <p:spPr/>
        <p:txBody>
          <a:bodyPr>
            <a:normAutofit fontScale="92500"/>
          </a:bodyPr>
          <a:lstStyle/>
          <a:p>
            <a:r>
              <a:rPr lang="en-US" dirty="0"/>
              <a:t>A review of the literature on culture in hotel management research: What is the future</a:t>
            </a:r>
            <a:r>
              <a:rPr lang="en-US" dirty="0" smtClean="0"/>
              <a:t>?</a:t>
            </a:r>
          </a:p>
          <a:p>
            <a:pPr algn="just"/>
            <a:r>
              <a:rPr lang="en-US" sz="1600" b="1" dirty="0"/>
              <a:t>Author: </a:t>
            </a:r>
            <a:r>
              <a:rPr lang="en-US" sz="1600" dirty="0">
                <a:solidFill>
                  <a:schemeClr val="tx1">
                    <a:lumMod val="65000"/>
                  </a:schemeClr>
                </a:solidFill>
              </a:rPr>
              <a:t>Rose X.Y. Chen,Catherine Cheung,Rob Law</a:t>
            </a:r>
          </a:p>
          <a:p>
            <a:pPr algn="just"/>
            <a:r>
              <a:rPr lang="en-US" sz="1600" b="1" dirty="0"/>
              <a:t>Publication: </a:t>
            </a:r>
            <a:r>
              <a:rPr lang="en-US" sz="1600" dirty="0">
                <a:solidFill>
                  <a:schemeClr val="tx1">
                    <a:lumMod val="65000"/>
                  </a:schemeClr>
                </a:solidFill>
              </a:rPr>
              <a:t>International Journal of Hospitality Management</a:t>
            </a:r>
          </a:p>
          <a:p>
            <a:pPr algn="just"/>
            <a:endParaRPr lang="en-US" sz="1600" dirty="0"/>
          </a:p>
          <a:p>
            <a:pPr algn="just"/>
            <a:r>
              <a:rPr lang="en-US" dirty="0"/>
              <a:t>This paper aims to provide insights into the development of research on culture in the hotel industry by reviewing the existing literature.  The papers were categorized into six major groups according to Pizam's (1993) hierarchy of cultures, and were further sorted by year of publication, source, subject area, region of focus, and the nature of the research</a:t>
            </a:r>
            <a:r>
              <a:rPr lang="en-US" dirty="0" smtClean="0"/>
              <a:t>.</a:t>
            </a:r>
            <a:r>
              <a:rPr lang="en-US" dirty="0"/>
              <a:t> In contrast, few studies have investigated industry, occupational, and corporate cultures in association with hotel management studies, prompting concern for future research. In summary, this review paper offers a first and important attempt to understand the development of research on culture in the hotel management field and identifies future research opportunities.</a:t>
            </a:r>
          </a:p>
        </p:txBody>
      </p:sp>
    </p:spTree>
    <p:extLst>
      <p:ext uri="{BB962C8B-B14F-4D97-AF65-F5344CB8AC3E}">
        <p14:creationId xmlns:p14="http://schemas.microsoft.com/office/powerpoint/2010/main" val="85812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SURVEY-4</a:t>
            </a:r>
            <a:endParaRPr lang="en-US" dirty="0"/>
          </a:p>
        </p:txBody>
      </p:sp>
      <p:sp>
        <p:nvSpPr>
          <p:cNvPr id="3" name="Content Placeholder 2"/>
          <p:cNvSpPr>
            <a:spLocks noGrp="1"/>
          </p:cNvSpPr>
          <p:nvPr>
            <p:ph idx="1"/>
          </p:nvPr>
        </p:nvSpPr>
        <p:spPr/>
        <p:txBody>
          <a:bodyPr>
            <a:normAutofit/>
          </a:bodyPr>
          <a:lstStyle/>
          <a:p>
            <a:r>
              <a:rPr lang="en-US" dirty="0"/>
              <a:t>Competencies for Hotel Management: Industry Expectations of </a:t>
            </a:r>
            <a:r>
              <a:rPr lang="en-US" dirty="0" smtClean="0"/>
              <a:t>Education</a:t>
            </a:r>
          </a:p>
          <a:p>
            <a:pPr algn="just"/>
            <a:r>
              <a:rPr lang="en-US" sz="1600" b="1" dirty="0" smtClean="0"/>
              <a:t>Author: </a:t>
            </a:r>
            <a:r>
              <a:rPr lang="en-US" sz="1600" dirty="0" smtClean="0">
                <a:hlinkClick r:id="rId2" tooltip="Search for more content by contributor Tom Baum."/>
              </a:rPr>
              <a:t>Tom</a:t>
            </a:r>
            <a:r>
              <a:rPr lang="en-US" sz="1600" dirty="0">
                <a:hlinkClick r:id="rId2" tooltip="Search for more content by contributor Tom Baum."/>
              </a:rPr>
              <a:t> </a:t>
            </a:r>
            <a:r>
              <a:rPr lang="en-US" sz="1600" dirty="0" smtClean="0">
                <a:hlinkClick r:id="rId2" tooltip="Search for more content by contributor Tom Baum."/>
              </a:rPr>
              <a:t>Baum</a:t>
            </a:r>
            <a:endParaRPr lang="en-US" sz="1600" dirty="0" smtClean="0"/>
          </a:p>
          <a:p>
            <a:pPr algn="just"/>
            <a:r>
              <a:rPr lang="en-US" sz="1600" b="1" dirty="0" smtClean="0"/>
              <a:t>Publication</a:t>
            </a:r>
            <a:r>
              <a:rPr lang="en-US" sz="1600" b="1" dirty="0"/>
              <a:t>: </a:t>
            </a:r>
            <a:r>
              <a:rPr lang="en-US" sz="1600" dirty="0">
                <a:hlinkClick r:id="rId3"/>
              </a:rPr>
              <a:t>International Journal of Contemporary Hospitality </a:t>
            </a:r>
            <a:r>
              <a:rPr lang="en-US" sz="1600" dirty="0" smtClean="0">
                <a:hlinkClick r:id="rId3"/>
              </a:rPr>
              <a:t>Management</a:t>
            </a:r>
            <a:endParaRPr lang="en-US" sz="1600" b="1" dirty="0"/>
          </a:p>
          <a:p>
            <a:pPr algn="just"/>
            <a:endParaRPr lang="en-US" sz="1200" b="1" dirty="0" smtClean="0"/>
          </a:p>
          <a:p>
            <a:pPr algn="just"/>
            <a:r>
              <a:rPr lang="en-US" sz="2000" dirty="0" smtClean="0"/>
              <a:t>This article </a:t>
            </a:r>
            <a:r>
              <a:rPr lang="en-US" sz="2000" dirty="0"/>
              <a:t>considers the very important issue of the expectations that employers in the </a:t>
            </a:r>
            <a:r>
              <a:rPr lang="en-US" sz="2000" dirty="0" smtClean="0"/>
              <a:t>hotel </a:t>
            </a:r>
            <a:r>
              <a:rPr lang="en-US" sz="2000" dirty="0"/>
              <a:t>sector hold regarding graduate entrants. The article reports on a study in the UK which replicates and compares findings with a similar survey in the USA – 36 key competencies were rated by 118 general managers of hotels with more than 150 bedrooms. Conclusions are drawn with respect to the priority given to these competencies; their implications for educators; and the cultural variation implicit in comparing the US and UK findings.</a:t>
            </a:r>
          </a:p>
        </p:txBody>
      </p:sp>
    </p:spTree>
    <p:extLst>
      <p:ext uri="{BB962C8B-B14F-4D97-AF65-F5344CB8AC3E}">
        <p14:creationId xmlns:p14="http://schemas.microsoft.com/office/powerpoint/2010/main" val="181951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SURVEY-5</a:t>
            </a:r>
            <a:endParaRPr lang="en-US" dirty="0"/>
          </a:p>
        </p:txBody>
      </p:sp>
      <p:sp>
        <p:nvSpPr>
          <p:cNvPr id="3" name="Content Placeholder 2"/>
          <p:cNvSpPr>
            <a:spLocks noGrp="1"/>
          </p:cNvSpPr>
          <p:nvPr>
            <p:ph idx="1"/>
          </p:nvPr>
        </p:nvSpPr>
        <p:spPr/>
        <p:txBody>
          <a:bodyPr>
            <a:normAutofit lnSpcReduction="10000"/>
          </a:bodyPr>
          <a:lstStyle/>
          <a:p>
            <a:r>
              <a:rPr lang="en-US" dirty="0"/>
              <a:t>Does hotel management matter to overcoming the COVID-19 crisis?</a:t>
            </a:r>
          </a:p>
          <a:p>
            <a:pPr algn="just"/>
            <a:r>
              <a:rPr lang="en-US" sz="1600" b="1" dirty="0" smtClean="0"/>
              <a:t>Author: </a:t>
            </a:r>
            <a:r>
              <a:rPr lang="en-US" sz="1600" dirty="0" smtClean="0">
                <a:solidFill>
                  <a:schemeClr val="tx1">
                    <a:lumMod val="65000"/>
                  </a:schemeClr>
                </a:solidFill>
              </a:rPr>
              <a:t>Alberto Hidalgo, David Martín-</a:t>
            </a:r>
            <a:r>
              <a:rPr lang="en-US" sz="1600" dirty="0" err="1" smtClean="0">
                <a:solidFill>
                  <a:schemeClr val="tx1">
                    <a:lumMod val="65000"/>
                  </a:schemeClr>
                </a:solidFill>
              </a:rPr>
              <a:t>Barroso</a:t>
            </a:r>
            <a:r>
              <a:rPr lang="en-US" sz="1600" dirty="0" smtClean="0">
                <a:solidFill>
                  <a:schemeClr val="tx1">
                    <a:lumMod val="65000"/>
                  </a:schemeClr>
                </a:solidFill>
              </a:rPr>
              <a:t> , Juan </a:t>
            </a:r>
            <a:r>
              <a:rPr lang="en-US" sz="1600" dirty="0">
                <a:solidFill>
                  <a:schemeClr val="tx1">
                    <a:lumMod val="65000"/>
                  </a:schemeClr>
                </a:solidFill>
              </a:rPr>
              <a:t>A. Nuñez-Serrano,Jaime Turrión,Francisco J. Velázquez</a:t>
            </a:r>
          </a:p>
          <a:p>
            <a:pPr algn="just"/>
            <a:r>
              <a:rPr lang="en-US" sz="1600" b="1" dirty="0" smtClean="0"/>
              <a:t>Publication: </a:t>
            </a:r>
            <a:r>
              <a:rPr lang="en-US" sz="1600" dirty="0" smtClean="0">
                <a:solidFill>
                  <a:schemeClr val="tx1">
                    <a:lumMod val="65000"/>
                  </a:schemeClr>
                </a:solidFill>
              </a:rPr>
              <a:t>Tourism </a:t>
            </a:r>
            <a:r>
              <a:rPr lang="en-US" sz="1600" dirty="0">
                <a:solidFill>
                  <a:schemeClr val="tx1">
                    <a:lumMod val="65000"/>
                  </a:schemeClr>
                </a:solidFill>
              </a:rPr>
              <a:t>Management</a:t>
            </a:r>
          </a:p>
          <a:p>
            <a:pPr algn="just"/>
            <a:endParaRPr lang="en-US" sz="1200" b="1" dirty="0" smtClean="0"/>
          </a:p>
          <a:p>
            <a:pPr algn="just"/>
            <a:r>
              <a:rPr lang="en-US" sz="2000" dirty="0"/>
              <a:t>This paper analyses the influence that the initial actions and strategies pursued by hotel managers have on the </a:t>
            </a:r>
            <a:r>
              <a:rPr lang="en-US" sz="2000" dirty="0" smtClean="0"/>
              <a:t>recovery </a:t>
            </a:r>
            <a:r>
              <a:rPr lang="en-US" sz="2000" dirty="0"/>
              <a:t>of occupancy after a crisis such as the COVID-19 pandemic. To do this, a specific survey is carried out on managers of Spanish hotels. The main findings show that </a:t>
            </a:r>
            <a:r>
              <a:rPr lang="en-US" sz="2000" dirty="0" smtClean="0"/>
              <a:t>labor </a:t>
            </a:r>
            <a:r>
              <a:rPr lang="en-US" sz="2000" dirty="0"/>
              <a:t>actions, especially plans for temporary employment regulations, innovation and differentiation strategies, reorientation to closer markets and obtaining information from official sources as a guarantee of their certainty, are the measures that have a greater impact on the possibilities of recovering hotel activity. In addition, government measures that contribute to the improvement of the financial situation of firms can also play a relevant role in hotel recovery.</a:t>
            </a:r>
            <a:endParaRPr lang="en-US" sz="2000" b="1" dirty="0"/>
          </a:p>
          <a:p>
            <a:endParaRPr lang="en-US" sz="2000" dirty="0"/>
          </a:p>
        </p:txBody>
      </p:sp>
    </p:spTree>
    <p:extLst>
      <p:ext uri="{BB962C8B-B14F-4D97-AF65-F5344CB8AC3E}">
        <p14:creationId xmlns:p14="http://schemas.microsoft.com/office/powerpoint/2010/main" val="2591212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450</TotalTime>
  <Words>756</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NexusSans</vt:lpstr>
      <vt:lpstr>Tw Cen MT</vt:lpstr>
      <vt:lpstr>Tw Cen MT Condensed</vt:lpstr>
      <vt:lpstr>Wingdings</vt:lpstr>
      <vt:lpstr>Wingdings 3</vt:lpstr>
      <vt:lpstr>Integral</vt:lpstr>
      <vt:lpstr>HOTEL MANAGEMENT SYSTEM</vt:lpstr>
      <vt:lpstr>ABSTRACT</vt:lpstr>
      <vt:lpstr>INTRODUCTION</vt:lpstr>
      <vt:lpstr>PowerPoint Presentation</vt:lpstr>
      <vt:lpstr>LITERATURE SURVEY-1</vt:lpstr>
      <vt:lpstr>LITERATURE SURVEY-2</vt:lpstr>
      <vt:lpstr>LITERATURE SURVEY-3</vt:lpstr>
      <vt:lpstr>LITERATURE SURVEY-4</vt:lpstr>
      <vt:lpstr>LITERATURE SURVEY-5</vt:lpstr>
      <vt:lpstr>TABULAR REPRESENTATION OF THE SURVEY</vt:lpstr>
      <vt:lpstr>PowerPoint Presentation</vt:lpstr>
      <vt:lpstr>PowerPoint Presentation</vt:lpstr>
      <vt:lpstr>PowerPoint Presentation</vt:lpstr>
      <vt:lpstr>PowerPoint Presentation</vt:lpstr>
      <vt:lpstr>PowerPoint Presentation</vt:lpstr>
      <vt:lpstr>PowerPoint Presentation</vt:lpstr>
      <vt:lpstr>OBSERVATION AND RESULT</vt:lpstr>
      <vt:lpstr>CONCLUSION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ADMIN</dc:creator>
  <cp:lastModifiedBy>ADMIN</cp:lastModifiedBy>
  <cp:revision>31</cp:revision>
  <dcterms:created xsi:type="dcterms:W3CDTF">2022-09-28T03:40:39Z</dcterms:created>
  <dcterms:modified xsi:type="dcterms:W3CDTF">2022-09-29T05:01:16Z</dcterms:modified>
</cp:coreProperties>
</file>