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60" r:id="rId5"/>
    <p:sldId id="261" r:id="rId6"/>
    <p:sldId id="265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62" r:id="rId21"/>
    <p:sldId id="263" r:id="rId22"/>
  </p:sldIdLst>
  <p:sldSz cx="9144000" cy="6858000" type="screen4x3"/>
  <p:notesSz cx="9874250" cy="6797675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Rambla" panose="020B0604020202020204" charset="0"/>
      <p:regular r:id="rId29"/>
      <p:bold r:id="rId30"/>
      <p:italic r:id="rId31"/>
      <p:boldItalic r:id="rId32"/>
    </p:embeddedFont>
    <p:embeddedFont>
      <p:font typeface="Calibri Light" panose="020F0302020204030204" pitchFamily="34" charset="0"/>
      <p:regular r:id="rId33"/>
      <p:italic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8FBB3-3BF8-4C8C-9F3F-C46E53C3266A}" type="datetimeFigureOut">
              <a:rPr lang="pt-BR" smtClean="0"/>
              <a:t>30/01/2019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8723E-1A9E-4AAE-9A95-1FA7FCC038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148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5593123" y="0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1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30773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2923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678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3673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7980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8702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4009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8580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4243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112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3311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9178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59024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7177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0024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lang="pt-BR" sz="1200" b="0" i="0" u="none" strike="noStrike" kern="1200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pt-BR" sz="1200" b="0" i="0" u="none" strike="noStrike" kern="1200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Contextualizar, investigar e desenvolver modelo para aplicação em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3420878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2481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5097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9106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9926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1541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5593123" y="6456612"/>
            <a:ext cx="4278841" cy="3398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87427" y="3228896"/>
            <a:ext cx="7899399" cy="30589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8600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59813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20241369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320229226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132077160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4280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5951310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34562961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375620262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348459498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25012979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352351922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0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1691680" y="4869160"/>
            <a:ext cx="6096000" cy="100788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2800" b="0" i="0" u="none" strike="noStrike" cap="none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Wellington Fábio de Oliveira Martin</a:t>
            </a:r>
            <a:endParaRPr lang="pt-BR" sz="28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0" marR="0" lvl="0" indent="0" algn="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2800" b="0" i="0" u="none" strike="noStrike" cap="none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wellifabio@gmail.com</a:t>
            </a:r>
            <a:endParaRPr lang="pt-BR" sz="28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dt" sz="half" idx="10"/>
          </p:nvPr>
        </p:nvSpPr>
        <p:spPr>
          <a:xfrm>
            <a:off x="357187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dirty="0">
                <a:solidFill>
                  <a:schemeClr val="dk1"/>
                </a:solidFill>
              </a:rPr>
              <a:t>Wellington</a:t>
            </a:r>
            <a:endParaRPr lang="pt-BR" sz="1000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sldNum" sz="quarter" idx="12"/>
          </p:nvPr>
        </p:nvSpPr>
        <p:spPr>
          <a:xfrm>
            <a:off x="6835180" y="6273155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6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1</a:t>
            </a:fld>
            <a:endParaRPr lang="pt-BR" sz="1600" b="1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179511" y="1270000"/>
            <a:ext cx="8712967" cy="2974454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lang="pt-BR" sz="48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  <a:p>
            <a:pPr algn="ctr">
              <a:buClr>
                <a:schemeClr val="accent1"/>
              </a:buClr>
              <a:buSzPct val="25000"/>
            </a:pPr>
            <a:r>
              <a:rPr lang="pt-BR" sz="480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Tema 1 </a:t>
            </a:r>
            <a:r>
              <a:rPr lang="pt-BR" sz="4800" dirty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- Metodologia CASE;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lang="pt-BR" sz="48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" name="Shape 44"/>
          <p:cNvSpPr txBox="1"/>
          <p:nvPr/>
        </p:nvSpPr>
        <p:spPr>
          <a:xfrm>
            <a:off x="0" y="0"/>
            <a:ext cx="9143999" cy="89864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800">
                <a:solidFill>
                  <a:schemeClr val="bg1"/>
                </a:solidFill>
                <a:latin typeface="Rambla"/>
                <a:ea typeface="Rambla"/>
                <a:cs typeface="Rambla"/>
                <a:sym typeface="Rambla"/>
              </a:rPr>
              <a:t>Métodos </a:t>
            </a:r>
            <a:r>
              <a:rPr lang="pt-BR" sz="4800" smtClean="0">
                <a:solidFill>
                  <a:schemeClr val="bg1"/>
                </a:solidFill>
                <a:latin typeface="Rambla"/>
                <a:ea typeface="Rambla"/>
                <a:cs typeface="Rambla"/>
                <a:sym typeface="Rambla"/>
              </a:rPr>
              <a:t>pedagógicos</a:t>
            </a:r>
            <a:endParaRPr lang="pt-BR" sz="4800" b="0" i="0" u="none" strike="noStrike" cap="none" dirty="0">
              <a:solidFill>
                <a:schemeClr val="bg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457200" y="316804"/>
            <a:ext cx="8229600" cy="616297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Adicionando as Entidades</a:t>
            </a:r>
            <a:endParaRPr lang="pt-BR" sz="4000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10</a:t>
            </a:r>
            <a:endParaRPr lang="pt-BR" sz="16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10" y="947391"/>
            <a:ext cx="7916380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0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457200" y="316804"/>
            <a:ext cx="8229600" cy="616297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Acrescentando os Atributos</a:t>
            </a:r>
            <a:endParaRPr lang="pt-BR" sz="4000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11</a:t>
            </a:r>
            <a:endParaRPr lang="pt-BR" sz="16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73" y="937865"/>
            <a:ext cx="7906853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4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457200" y="316804"/>
            <a:ext cx="8229600" cy="616297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Atributos compostos, relacionamentos</a:t>
            </a:r>
            <a:endParaRPr lang="pt-BR" sz="4000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12</a:t>
            </a:r>
            <a:endParaRPr lang="pt-BR" sz="16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36" y="952154"/>
            <a:ext cx="7897327" cy="495369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797791" y="4735773"/>
            <a:ext cx="514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OBS</a:t>
            </a:r>
            <a:r>
              <a:rPr lang="pt-BR" dirty="0" smtClean="0"/>
              <a:t>: Modelo Conceitual, Relacionamentos com Cardinalidade </a:t>
            </a:r>
            <a:r>
              <a:rPr lang="pt-BR" b="1" dirty="0" smtClean="0"/>
              <a:t>Min x Max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784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457200" y="316804"/>
            <a:ext cx="8229600" cy="616297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Criando cópia do esquema Conceitual</a:t>
            </a:r>
            <a:endParaRPr lang="pt-BR" sz="4000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13</a:t>
            </a:r>
            <a:endParaRPr lang="pt-BR" sz="16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47" y="937865"/>
            <a:ext cx="7925906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5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457200" y="316804"/>
            <a:ext cx="8229600" cy="616297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Será o novo esquema Relacional</a:t>
            </a:r>
            <a:endParaRPr lang="pt-BR" sz="4000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14</a:t>
            </a:r>
            <a:endParaRPr lang="pt-BR" sz="16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99" y="952154"/>
            <a:ext cx="7887801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0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457200" y="316804"/>
            <a:ext cx="8229600" cy="616297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Projeto composto por dois esquemas</a:t>
            </a:r>
            <a:endParaRPr lang="pt-BR" sz="4000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15</a:t>
            </a:r>
            <a:endParaRPr lang="pt-BR" sz="16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99" y="952154"/>
            <a:ext cx="7887801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4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457200" y="316804"/>
            <a:ext cx="8229600" cy="616297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Transformando no modelo Relacional</a:t>
            </a:r>
            <a:endParaRPr lang="pt-BR" sz="4000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16</a:t>
            </a:r>
            <a:endParaRPr lang="pt-BR" sz="16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10" y="947391"/>
            <a:ext cx="7916380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4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457200" y="316804"/>
            <a:ext cx="8229600" cy="616297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Ligações através dos Atributos</a:t>
            </a:r>
            <a:endParaRPr lang="pt-BR" sz="4000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17</a:t>
            </a:r>
            <a:endParaRPr lang="pt-BR" sz="16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10" y="952154"/>
            <a:ext cx="7916380" cy="495369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230806" y="4913195"/>
            <a:ext cx="4067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OBS: Modelo Relacional</a:t>
            </a:r>
          </a:p>
          <a:p>
            <a:r>
              <a:rPr lang="pt-BR" dirty="0" smtClean="0"/>
              <a:t>Chave Primária ligada a Chave estrangeira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875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457200" y="316804"/>
            <a:ext cx="8229600" cy="616297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Geração dos códigos SQL</a:t>
            </a:r>
            <a:endParaRPr lang="pt-BR" sz="4000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18</a:t>
            </a:r>
            <a:endParaRPr lang="pt-BR" sz="16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73" y="937865"/>
            <a:ext cx="7906853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3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150125" y="316804"/>
            <a:ext cx="8816454" cy="616297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Código de criação DDL, na linguagem SQL</a:t>
            </a:r>
            <a:endParaRPr lang="pt-BR" sz="4000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19</a:t>
            </a:r>
            <a:endParaRPr lang="pt-BR" sz="16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014" y="1119135"/>
            <a:ext cx="5918676" cy="498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4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idx="1"/>
          </p:nvPr>
        </p:nvSpPr>
        <p:spPr>
          <a:xfrm>
            <a:off x="518864" y="1855367"/>
            <a:ext cx="8229600" cy="29486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09537" marR="0" lvl="0" indent="-793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20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Utilização de uma ferramenta computacional que auxilia nos processos de criação de:</a:t>
            </a:r>
          </a:p>
          <a:p>
            <a:pPr marL="109537" marR="0" lvl="0" indent="-793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lang="pt-BR" sz="2000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811213" lvl="0" indent="-265113">
              <a:spcBef>
                <a:spcPts val="400"/>
              </a:spcBef>
              <a:spcAft>
                <a:spcPts val="0"/>
              </a:spcAft>
              <a:buSzPct val="68000"/>
              <a:buFont typeface="Courier New"/>
              <a:buChar char="o"/>
            </a:pPr>
            <a:r>
              <a:rPr lang="pt-BR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Modelos </a:t>
            </a:r>
            <a:r>
              <a:rPr lang="pt-BR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Entidade Relacionamento.</a:t>
            </a:r>
          </a:p>
          <a:p>
            <a:pPr marL="811213" lvl="0" indent="-265113">
              <a:spcBef>
                <a:spcPts val="400"/>
              </a:spcBef>
              <a:spcAft>
                <a:spcPts val="0"/>
              </a:spcAft>
              <a:buSzPct val="68000"/>
              <a:buFont typeface="Courier New"/>
              <a:buChar char="o"/>
            </a:pPr>
            <a:r>
              <a:rPr lang="pt-BR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Modelos </a:t>
            </a:r>
            <a:r>
              <a:rPr lang="pt-BR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Relacionais.</a:t>
            </a:r>
          </a:p>
          <a:p>
            <a:pPr marL="811213" lvl="0" indent="-265113">
              <a:spcBef>
                <a:spcPts val="400"/>
              </a:spcBef>
              <a:spcAft>
                <a:spcPts val="0"/>
              </a:spcAft>
              <a:buSzPct val="68000"/>
              <a:buFont typeface="Courier New"/>
              <a:buChar char="o"/>
            </a:pPr>
            <a:r>
              <a:rPr lang="pt-BR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Scripts </a:t>
            </a:r>
            <a:r>
              <a:rPr lang="pt-BR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 geração de banco de dados para tecnologias de </a:t>
            </a:r>
            <a:r>
              <a:rPr lang="pt-BR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SGBDs</a:t>
            </a:r>
            <a:r>
              <a:rPr lang="pt-BR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.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1042987" y="333375"/>
            <a:ext cx="6913561" cy="1263413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lvl="0" algn="ctr">
              <a:buClr>
                <a:schemeClr val="accent1"/>
              </a:buClr>
              <a:buSzPct val="25000"/>
            </a:pPr>
            <a:r>
              <a:rPr lang="pt-BR" sz="4000" dirty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Metodologia CASE</a:t>
            </a:r>
            <a:endParaRPr lang="pt-BR" sz="40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5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2</a:t>
            </a:r>
            <a:endParaRPr lang="pt-BR" sz="16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idx="1"/>
          </p:nvPr>
        </p:nvSpPr>
        <p:spPr>
          <a:xfrm>
            <a:off x="457200" y="1781388"/>
            <a:ext cx="8229600" cy="35958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just"/>
            <a:r>
              <a:rPr lang="pt-BR" sz="28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1 – </a:t>
            </a: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Como ilustração da metodologia CASE</a:t>
            </a:r>
            <a:r>
              <a:rPr lang="pt-BR" sz="2800" dirty="0" smtClean="0"/>
              <a:t>.</a:t>
            </a:r>
          </a:p>
          <a:p>
            <a:pPr algn="just"/>
            <a:r>
              <a:rPr lang="pt-BR" sz="2800" dirty="0" smtClean="0"/>
              <a:t>Preencha os diagramas para o projeto de banco de dados </a:t>
            </a:r>
            <a:r>
              <a:rPr lang="pt-BR" sz="2800" b="1" dirty="0" smtClean="0"/>
              <a:t>Matrículas</a:t>
            </a:r>
            <a:r>
              <a:rPr lang="pt-BR" sz="2800" dirty="0" smtClean="0"/>
              <a:t> para os diagramas </a:t>
            </a:r>
            <a:r>
              <a:rPr lang="pt-BR" sz="2800" b="1" dirty="0" smtClean="0"/>
              <a:t>Conceitual</a:t>
            </a:r>
            <a:r>
              <a:rPr lang="pt-BR" sz="2800" dirty="0" smtClean="0"/>
              <a:t> e Relacional.</a:t>
            </a:r>
          </a:p>
          <a:p>
            <a:pPr algn="just"/>
            <a:r>
              <a:rPr lang="pt-BR" sz="2800" dirty="0" smtClean="0"/>
              <a:t>No verso da página o código DDL/SQL está apresentado como seria o resultado da ferramenta.</a:t>
            </a:r>
            <a:endParaRPr lang="pt-BR" sz="2800" dirty="0"/>
          </a:p>
        </p:txBody>
      </p:sp>
      <p:sp>
        <p:nvSpPr>
          <p:cNvPr id="88" name="Shape 88"/>
          <p:cNvSpPr txBox="1"/>
          <p:nvPr/>
        </p:nvSpPr>
        <p:spPr>
          <a:xfrm>
            <a:off x="457200" y="333375"/>
            <a:ext cx="8229600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b="0" i="0" u="none" strike="noStrike" cap="none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Exercícios</a:t>
            </a:r>
            <a:endParaRPr lang="pt-BR" sz="40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20</a:t>
            </a:r>
            <a:endParaRPr lang="pt-BR" sz="16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idx="1"/>
          </p:nvPr>
        </p:nvSpPr>
        <p:spPr>
          <a:xfrm>
            <a:off x="457200" y="1904218"/>
            <a:ext cx="8229600" cy="30279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09537" marR="0" lvl="0" indent="-793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2800" b="1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Como nenhum tema se esgota em apenas uma </a:t>
            </a:r>
            <a:r>
              <a:rPr lang="pt-BR" sz="2800" b="1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aula:</a:t>
            </a:r>
            <a:endParaRPr lang="pt-BR" sz="2800" b="1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811213" lvl="0" indent="-265113"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Char char="▶"/>
            </a:pPr>
            <a:r>
              <a:rPr lang="pt-BR" sz="24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SILVA, Alberto – VIDEIRA, Carlos – UML, Metodologias e Ferramentas CASE – Edições Centro Atlântico – Portugal/2001.</a:t>
            </a:r>
          </a:p>
          <a:p>
            <a:pPr marL="811213" lvl="0" indent="-265113"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Char char="▶"/>
            </a:pPr>
            <a:endParaRPr lang="pt-BR" sz="2400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811213" lvl="0" indent="-265113"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Char char="▶"/>
            </a:pPr>
            <a:r>
              <a:rPr lang="pt-BR" sz="24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Página internet, https://</a:t>
            </a:r>
            <a:r>
              <a:rPr lang="pt-BR" sz="24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www.youtube.com/watch?v=sau3lHggfwE</a:t>
            </a:r>
            <a:br>
              <a:rPr lang="pt-BR" sz="24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lang="pt-BR" sz="24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vídeo aula</a:t>
            </a:r>
            <a:endParaRPr lang="pt-BR" sz="2400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457200" y="333375"/>
            <a:ext cx="8229600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b="0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Para saber mais</a:t>
            </a:r>
          </a:p>
        </p:txBody>
      </p:sp>
      <p:sp>
        <p:nvSpPr>
          <p:cNvPr id="4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21</a:t>
            </a:r>
            <a:endParaRPr lang="pt-BR" sz="16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idx="1"/>
          </p:nvPr>
        </p:nvSpPr>
        <p:spPr>
          <a:xfrm>
            <a:off x="384967" y="1317364"/>
            <a:ext cx="8229600" cy="34593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09537" marR="0" lvl="0" indent="-793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2800" b="1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Dentro das competências da disciplina TLBD.</a:t>
            </a:r>
            <a:endParaRPr lang="pt-BR" sz="2800" b="1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722313" indent="-265113"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Char char="▶"/>
            </a:pPr>
            <a:endParaRPr lang="pt-BR" sz="2800" b="0" i="0" u="none" strike="noStrike" cap="none" dirty="0" smtClean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722313" indent="-265113"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Char char="▶"/>
            </a:pPr>
            <a:r>
              <a:rPr lang="pt-BR" sz="28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Exercitar a habilidade de c</a:t>
            </a:r>
            <a:r>
              <a:rPr lang="pt-BR" sz="2800" dirty="0" smtClean="0"/>
              <a:t>oletar </a:t>
            </a:r>
            <a:r>
              <a:rPr lang="pt-BR" sz="2800" dirty="0"/>
              <a:t>dados sobre informações que devam ser armazenadas em banco de </a:t>
            </a:r>
            <a:r>
              <a:rPr lang="pt-BR" sz="2800" dirty="0" smtClean="0"/>
              <a:t>dados.</a:t>
            </a:r>
          </a:p>
          <a:p>
            <a:pPr marL="722313" indent="-265113"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Char char="▶"/>
            </a:pPr>
            <a:endParaRPr lang="pt-BR" sz="2800" b="0" i="0" u="none" strike="noStrike" cap="none" dirty="0" smtClean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722313" indent="-265113"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Char char="▶"/>
            </a:pPr>
            <a:r>
              <a:rPr lang="pt-BR" sz="2800" dirty="0"/>
              <a:t>Entender a utilidade de uma ferramenta case no processo de modelagem de Banco de dados</a:t>
            </a:r>
            <a:r>
              <a:rPr lang="pt-BR" sz="2800" dirty="0" smtClean="0"/>
              <a:t>.</a:t>
            </a:r>
            <a:endParaRPr sz="2700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1042987" y="333375"/>
            <a:ext cx="6913561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b="0" i="0" u="none" strike="noStrike" cap="none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Objetivo</a:t>
            </a:r>
            <a:endParaRPr lang="pt-BR" sz="40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3</a:t>
            </a:r>
            <a:endParaRPr lang="pt-BR" sz="16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idx="1"/>
          </p:nvPr>
        </p:nvSpPr>
        <p:spPr>
          <a:xfrm>
            <a:off x="457200" y="1303716"/>
            <a:ext cx="8229600" cy="3718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09537" marR="0" lvl="0" indent="-793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28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Visão geral</a:t>
            </a:r>
            <a:endParaRPr lang="pt-BR" sz="2800" b="1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722313" lvl="0" indent="-265113">
              <a:spcBef>
                <a:spcPts val="400"/>
              </a:spcBef>
              <a:spcAft>
                <a:spcPts val="0"/>
              </a:spcAft>
              <a:buSzPct val="68000"/>
              <a:buFont typeface="Courier New"/>
              <a:buChar char="o"/>
            </a:pPr>
            <a:endParaRPr lang="pt-BR" sz="2800" dirty="0" smtClean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722313" lvl="0" indent="-265113">
              <a:spcBef>
                <a:spcPts val="400"/>
              </a:spcBef>
              <a:spcAft>
                <a:spcPts val="0"/>
              </a:spcAft>
              <a:buSzPct val="68000"/>
              <a:buFont typeface="Courier New"/>
              <a:buChar char="o"/>
            </a:pPr>
            <a:r>
              <a:rPr lang="pt-BR" sz="2800" dirty="0" smtClean="0"/>
              <a:t>Aplicação, Motivação;</a:t>
            </a:r>
          </a:p>
          <a:p>
            <a:pPr marL="722313" lvl="0" indent="-265113">
              <a:spcBef>
                <a:spcPts val="400"/>
              </a:spcBef>
              <a:spcAft>
                <a:spcPts val="0"/>
              </a:spcAft>
              <a:buSzPct val="68000"/>
              <a:buFont typeface="Courier New"/>
              <a:buChar char="o"/>
            </a:pPr>
            <a:r>
              <a:rPr lang="pt-BR" sz="2800" dirty="0" smtClean="0"/>
              <a:t>Definição </a:t>
            </a:r>
            <a:r>
              <a:rPr lang="pt-BR" sz="2800" dirty="0"/>
              <a:t>de ferramentas </a:t>
            </a:r>
            <a:r>
              <a:rPr lang="pt-BR" sz="2800" dirty="0" smtClean="0"/>
              <a:t>CASE;</a:t>
            </a:r>
            <a:endParaRPr lang="pt-BR" sz="2800" dirty="0" smtClean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722313" lvl="0" indent="-265113">
              <a:spcBef>
                <a:spcPts val="400"/>
              </a:spcBef>
              <a:spcAft>
                <a:spcPts val="0"/>
              </a:spcAft>
              <a:buSzPct val="68000"/>
              <a:buFont typeface="Courier New"/>
              <a:buChar char="o"/>
            </a:pPr>
            <a:r>
              <a:rPr lang="pt-BR" sz="2800" dirty="0"/>
              <a:t>Utilização de ferramenta CASE para modelagem de </a:t>
            </a:r>
            <a:r>
              <a:rPr lang="pt-BR" sz="2800" dirty="0" smtClean="0"/>
              <a:t>dados;</a:t>
            </a:r>
          </a:p>
          <a:p>
            <a:pPr marL="722313" lvl="0" indent="-265113">
              <a:spcBef>
                <a:spcPts val="400"/>
              </a:spcBef>
              <a:spcAft>
                <a:spcPts val="0"/>
              </a:spcAft>
              <a:buSzPct val="68000"/>
              <a:buFont typeface="Courier New"/>
              <a:buChar char="o"/>
            </a:pPr>
            <a:r>
              <a:rPr lang="pt-BR" sz="2800" dirty="0">
                <a:sym typeface="Rambla"/>
              </a:rPr>
              <a:t>Exercício de exemplo;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457200" y="333375"/>
            <a:ext cx="8229600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b="0" i="0" u="none" strike="noStrike" cap="none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Tópicos</a:t>
            </a:r>
            <a:endParaRPr lang="pt-BR" sz="40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4</a:t>
            </a:r>
            <a:endParaRPr lang="pt-BR" sz="16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idx="1"/>
          </p:nvPr>
        </p:nvSpPr>
        <p:spPr>
          <a:xfrm>
            <a:off x="457200" y="1196974"/>
            <a:ext cx="8229600" cy="4985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09537" marR="0" lvl="0" indent="-793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2800" b="1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Por que é </a:t>
            </a:r>
            <a:r>
              <a:rPr lang="pt-BR" sz="28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importante </a:t>
            </a:r>
            <a:r>
              <a:rPr lang="pt-BR" sz="2800" b="1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 metodologia CASE?</a:t>
            </a:r>
            <a:endParaRPr lang="pt-BR" sz="2800" b="1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811213" marR="0" lvl="0" indent="-2651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Courier New"/>
              <a:buChar char="o"/>
            </a:pPr>
            <a:endParaRPr lang="pt-BR" sz="2800" b="0" i="0" u="none" strike="noStrike" cap="none" dirty="0" smtClean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811213" lvl="0" indent="-265113">
              <a:spcBef>
                <a:spcPts val="400"/>
              </a:spcBef>
              <a:spcAft>
                <a:spcPts val="0"/>
              </a:spcAft>
              <a:buSzPct val="68000"/>
              <a:buFont typeface="Courier New"/>
              <a:buChar char="o"/>
            </a:pPr>
            <a:r>
              <a:rPr lang="pt-BR" sz="2800" dirty="0"/>
              <a:t>Produto </a:t>
            </a:r>
            <a:r>
              <a:rPr lang="pt-BR" sz="2800" dirty="0" smtClean="0"/>
              <a:t>que </a:t>
            </a:r>
            <a:r>
              <a:rPr lang="pt-BR" sz="2800" dirty="0"/>
              <a:t>dá apoio aos engenheiros </a:t>
            </a:r>
            <a:r>
              <a:rPr lang="pt-BR" sz="2800" dirty="0" smtClean="0"/>
              <a:t>no </a:t>
            </a:r>
            <a:r>
              <a:rPr lang="pt-BR" sz="2800" dirty="0"/>
              <a:t>processo de desenvolvimento de software</a:t>
            </a:r>
            <a:r>
              <a:rPr lang="pt-BR" sz="28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.</a:t>
            </a:r>
          </a:p>
          <a:p>
            <a:pPr marL="811213" lvl="0" indent="-265113">
              <a:spcBef>
                <a:spcPts val="400"/>
              </a:spcBef>
              <a:spcAft>
                <a:spcPts val="0"/>
              </a:spcAft>
              <a:buSzPct val="68000"/>
              <a:buFont typeface="Courier New"/>
              <a:buChar char="o"/>
            </a:pP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Como um “programa que cria programas” ou Cria códigos.</a:t>
            </a:r>
            <a:endParaRPr lang="pt-BR" sz="2800" b="0" i="0" u="none" strike="noStrike" cap="none" dirty="0" smtClean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811213" lvl="0" indent="-265113">
              <a:spcBef>
                <a:spcPts val="400"/>
              </a:spcBef>
              <a:spcAft>
                <a:spcPts val="0"/>
              </a:spcAft>
              <a:buSzPct val="68000"/>
              <a:buFont typeface="Courier New"/>
              <a:buChar char="o"/>
            </a:pPr>
            <a:r>
              <a:rPr lang="pt-BR" sz="2800" dirty="0"/>
              <a:t>Nosso propósito é estudar uma ferramenta CASE para modelagem de Banco de Dados</a:t>
            </a: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.</a:t>
            </a:r>
            <a:endParaRPr lang="pt-BR" sz="2800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65125" marR="0" lvl="0" indent="-26352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Courier New"/>
              <a:buNone/>
            </a:pPr>
            <a:endParaRPr sz="2700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457200" y="333375"/>
            <a:ext cx="8229600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Aplicação - Motivação</a:t>
            </a:r>
            <a:endParaRPr lang="pt-BR" sz="4000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idx="1"/>
          </p:nvPr>
        </p:nvSpPr>
        <p:spPr>
          <a:xfrm>
            <a:off x="457200" y="1196974"/>
            <a:ext cx="8229600" cy="4985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09537" marR="0" lvl="0" indent="-793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2800" b="1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Tradução da sigla.</a:t>
            </a:r>
          </a:p>
          <a:p>
            <a:pPr marL="811213" marR="0" lvl="0" indent="-2651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Courier New"/>
              <a:buChar char="o"/>
            </a:pPr>
            <a:endParaRPr lang="pt-BR" sz="2800" b="0" i="0" u="none" strike="noStrike" cap="none" dirty="0" smtClean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811213" lvl="0" indent="-265113">
              <a:spcBef>
                <a:spcPts val="400"/>
              </a:spcBef>
              <a:spcAft>
                <a:spcPts val="0"/>
              </a:spcAft>
              <a:buSzPct val="68000"/>
              <a:buFont typeface="Courier New"/>
              <a:buChar char="o"/>
            </a:pPr>
            <a:endParaRPr lang="pt-BR" sz="2800" dirty="0" smtClean="0"/>
          </a:p>
          <a:p>
            <a:pPr marL="811213" lvl="0" indent="-265113">
              <a:spcBef>
                <a:spcPts val="400"/>
              </a:spcBef>
              <a:spcAft>
                <a:spcPts val="0"/>
              </a:spcAft>
              <a:buSzPct val="68000"/>
              <a:buFont typeface="Courier New"/>
              <a:buChar char="o"/>
            </a:pPr>
            <a:r>
              <a:rPr lang="pt-BR" sz="2800" dirty="0" smtClean="0"/>
              <a:t>(</a:t>
            </a:r>
            <a:r>
              <a:rPr lang="pt-BR" sz="2800" dirty="0"/>
              <a:t>Computer-</a:t>
            </a:r>
            <a:r>
              <a:rPr lang="pt-BR" sz="2800" dirty="0" err="1"/>
              <a:t>Aided</a:t>
            </a:r>
            <a:r>
              <a:rPr lang="pt-BR" sz="2800" dirty="0"/>
              <a:t> Software </a:t>
            </a:r>
            <a:r>
              <a:rPr lang="pt-BR" sz="2800" dirty="0" err="1"/>
              <a:t>Engineering</a:t>
            </a:r>
            <a:r>
              <a:rPr lang="pt-BR" sz="2800" dirty="0" smtClean="0"/>
              <a:t>)</a:t>
            </a:r>
          </a:p>
          <a:p>
            <a:pPr marL="811213" lvl="0" indent="-265113">
              <a:spcBef>
                <a:spcPts val="400"/>
              </a:spcBef>
              <a:spcAft>
                <a:spcPts val="0"/>
              </a:spcAft>
              <a:buSzPct val="68000"/>
              <a:buFont typeface="Courier New"/>
              <a:buChar char="o"/>
            </a:pPr>
            <a:r>
              <a:rPr lang="pt-BR" sz="27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Engenharia de Software </a:t>
            </a:r>
            <a:r>
              <a:rPr lang="pt-BR" sz="27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Assistida </a:t>
            </a:r>
            <a:r>
              <a:rPr lang="pt-BR" sz="27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por </a:t>
            </a:r>
            <a:r>
              <a:rPr lang="pt-BR" sz="27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Computador</a:t>
            </a:r>
          </a:p>
          <a:p>
            <a:pPr marL="811213" lvl="0" indent="-265113">
              <a:spcBef>
                <a:spcPts val="400"/>
              </a:spcBef>
              <a:spcAft>
                <a:spcPts val="0"/>
              </a:spcAft>
              <a:buSzPct val="68000"/>
              <a:buFont typeface="Courier New"/>
              <a:buChar char="o"/>
            </a:pPr>
            <a:r>
              <a:rPr lang="pt-BR" sz="27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Para esta aula utilizaremos a ferramenta DB-MAIN</a:t>
            </a:r>
            <a:endParaRPr sz="2700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457200" y="333375"/>
            <a:ext cx="8229600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Definição de ferramenta CASE</a:t>
            </a:r>
            <a:endParaRPr lang="pt-BR" sz="4000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6</a:t>
            </a:r>
            <a:endParaRPr lang="pt-BR" sz="16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128229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457200" y="316804"/>
            <a:ext cx="8229600" cy="616297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Criando um Projeto - Matrículas</a:t>
            </a:r>
            <a:endParaRPr lang="pt-BR" sz="4000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7</a:t>
            </a:r>
            <a:endParaRPr lang="pt-BR" sz="16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47" y="933101"/>
            <a:ext cx="7925906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1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457200" y="316804"/>
            <a:ext cx="8229600" cy="616297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Criando um Esquema - Conceitual</a:t>
            </a:r>
            <a:endParaRPr lang="pt-BR" sz="4000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8</a:t>
            </a:r>
            <a:endParaRPr lang="pt-BR" sz="16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73" y="933101"/>
            <a:ext cx="7906853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3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457200" y="316804"/>
            <a:ext cx="8229600" cy="616297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Como ficará o diagrama inicial</a:t>
            </a:r>
            <a:endParaRPr lang="pt-BR" sz="4000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" name="Shape 42"/>
          <p:cNvSpPr txBox="1">
            <a:spLocks/>
          </p:cNvSpPr>
          <p:nvPr/>
        </p:nvSpPr>
        <p:spPr>
          <a:xfrm>
            <a:off x="6843465" y="6293893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pt-BR" sz="1600" b="1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9</a:t>
            </a:r>
            <a:endParaRPr lang="pt-BR" sz="1600" b="1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10" y="937865"/>
            <a:ext cx="7916380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9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450</TotalTime>
  <Words>412</Words>
  <Application>Microsoft Office PowerPoint</Application>
  <PresentationFormat>Apresentação na tela (4:3)</PresentationFormat>
  <Paragraphs>106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Calibri</vt:lpstr>
      <vt:lpstr>Rambla</vt:lpstr>
      <vt:lpstr>Calibri Light</vt:lpstr>
      <vt:lpstr>Arial</vt:lpstr>
      <vt:lpstr>Courier New</vt:lpstr>
      <vt:lpstr>Noto Sans Symbols</vt:lpstr>
      <vt:lpstr>Retrospectiva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Wellington Martins</cp:lastModifiedBy>
  <cp:revision>79</cp:revision>
  <cp:lastPrinted>2017-08-16T15:39:08Z</cp:lastPrinted>
  <dcterms:modified xsi:type="dcterms:W3CDTF">2019-01-30T15:17:45Z</dcterms:modified>
</cp:coreProperties>
</file>