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18"/>
  </p:notesMasterIdLst>
  <p:sldIdLst>
    <p:sldId id="256" r:id="rId2"/>
    <p:sldId id="258" r:id="rId3"/>
    <p:sldId id="257" r:id="rId4"/>
    <p:sldId id="266" r:id="rId5"/>
    <p:sldId id="268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62" r:id="rId17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19"/>
      <p:italic r:id="rId20"/>
    </p:embeddedFont>
    <p:embeddedFont>
      <p:font typeface="Rambla" panose="020B060402020202020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C8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453484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6434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484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0183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1344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7795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6280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5673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6092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2964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413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3885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62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3631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8457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2511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3227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59813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20241369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320229226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132077160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4280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5951310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34562961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375620262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348459498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25012979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352351922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0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5111828" y="5321147"/>
            <a:ext cx="4032172" cy="927253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b="0" i="0" u="none" strike="noStrike" cap="none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Wellington Martins</a:t>
            </a:r>
            <a:endParaRPr lang="pt-BR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0" marR="0" lvl="0" indent="0" algn="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b="0" i="0" u="none" strike="noStrike" cap="none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wellifabio@hotmail.com</a:t>
            </a:r>
            <a:endParaRPr lang="pt-BR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dt" sz="half" idx="10"/>
          </p:nvPr>
        </p:nvSpPr>
        <p:spPr>
          <a:xfrm>
            <a:off x="357187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dirty="0">
                <a:solidFill>
                  <a:schemeClr val="dk1"/>
                </a:solidFill>
              </a:rPr>
              <a:t>Wellington</a:t>
            </a:r>
            <a:endParaRPr lang="pt-BR" sz="1000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sldNum" sz="quarter" idx="12"/>
          </p:nvPr>
        </p:nvSpPr>
        <p:spPr>
          <a:xfrm>
            <a:off x="68580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1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215515" y="1364735"/>
            <a:ext cx="8712967" cy="3869818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lvl="0" algn="ctr">
              <a:buClr>
                <a:schemeClr val="accent1"/>
              </a:buClr>
              <a:buSzPct val="25000"/>
            </a:pPr>
            <a:r>
              <a:rPr lang="pt-BR" sz="4000" b="1" dirty="0" smtClean="0"/>
              <a:t>Banco de Dados I</a:t>
            </a:r>
          </a:p>
          <a:p>
            <a:pPr lvl="0" algn="ctr">
              <a:buClr>
                <a:schemeClr val="accent1"/>
              </a:buClr>
              <a:buSzPct val="25000"/>
            </a:pPr>
            <a:r>
              <a:rPr lang="pt-BR" sz="2400" dirty="0" smtClean="0"/>
              <a:t>(Desenvolvimento </a:t>
            </a:r>
            <a:r>
              <a:rPr lang="pt-BR" sz="2400" dirty="0"/>
              <a:t>de Sistemas Integrado ao Ensino </a:t>
            </a:r>
            <a:r>
              <a:rPr lang="pt-BR" sz="2400" dirty="0" smtClean="0"/>
              <a:t>Médio</a:t>
            </a:r>
          </a:p>
          <a:p>
            <a:pPr lvl="0" algn="ctr">
              <a:buClr>
                <a:schemeClr val="accent1"/>
              </a:buClr>
              <a:buSzPct val="25000"/>
            </a:pPr>
            <a:r>
              <a:rPr lang="pt-BR" sz="2400" dirty="0" smtClean="0"/>
              <a:t>(ETIM </a:t>
            </a:r>
            <a:r>
              <a:rPr lang="pt-BR" sz="2400" dirty="0"/>
              <a:t>/ </a:t>
            </a:r>
            <a:r>
              <a:rPr lang="pt-BR" sz="2400" dirty="0" err="1"/>
              <a:t>MTec</a:t>
            </a:r>
            <a:r>
              <a:rPr lang="pt-BR" sz="2400" dirty="0"/>
              <a:t> / AMS</a:t>
            </a:r>
            <a:r>
              <a:rPr lang="pt-BR" sz="2400" dirty="0" smtClean="0"/>
              <a:t>))</a:t>
            </a:r>
            <a:endParaRPr lang="pt-BR" sz="2400" dirty="0"/>
          </a:p>
          <a:p>
            <a:pPr lvl="0" algn="ctr">
              <a:buClr>
                <a:schemeClr val="accent1"/>
              </a:buClr>
              <a:buSzPct val="25000"/>
            </a:pPr>
            <a:r>
              <a:rPr lang="pt-BR" sz="2400" dirty="0" smtClean="0"/>
              <a:t>Tema: 2</a:t>
            </a:r>
          </a:p>
          <a:p>
            <a:pPr lvl="0" algn="ctr">
              <a:buClr>
                <a:schemeClr val="accent1"/>
              </a:buClr>
              <a:buSzPct val="25000"/>
            </a:pPr>
            <a:r>
              <a:rPr lang="pt-BR" sz="4000" b="1" dirty="0" smtClean="0"/>
              <a:t>Grau </a:t>
            </a:r>
            <a:r>
              <a:rPr lang="pt-BR" sz="4000" b="1" dirty="0"/>
              <a:t>de </a:t>
            </a:r>
            <a:r>
              <a:rPr lang="pt-BR" sz="4000" b="1" dirty="0" smtClean="0"/>
              <a:t>cardinalidade, </a:t>
            </a:r>
            <a:r>
              <a:rPr lang="pt-BR" sz="4000" b="1" dirty="0"/>
              <a:t>definição e </a:t>
            </a:r>
            <a:r>
              <a:rPr lang="pt-BR" sz="4000" b="1" dirty="0" smtClean="0"/>
              <a:t>classificações</a:t>
            </a:r>
            <a:endParaRPr lang="pt-BR" sz="4000" b="1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" name="Shape 44"/>
          <p:cNvSpPr txBox="1"/>
          <p:nvPr/>
        </p:nvSpPr>
        <p:spPr>
          <a:xfrm>
            <a:off x="0" y="0"/>
            <a:ext cx="9143999" cy="89864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800" dirty="0">
                <a:solidFill>
                  <a:schemeClr val="bg1"/>
                </a:solidFill>
                <a:latin typeface="Rambla"/>
                <a:ea typeface="Rambla"/>
                <a:cs typeface="Rambla"/>
                <a:sym typeface="Rambla"/>
              </a:rPr>
              <a:t>Métodos didáticos e pedagógicos</a:t>
            </a:r>
            <a:endParaRPr lang="pt-BR" sz="4800" b="0" i="0" u="none" strike="noStrike" cap="none" dirty="0">
              <a:solidFill>
                <a:schemeClr val="bg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1042987" y="333374"/>
            <a:ext cx="6913561" cy="1286105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lvl="0" algn="ctr">
              <a:buClr>
                <a:schemeClr val="accent1"/>
              </a:buClr>
              <a:buSzPct val="25000"/>
            </a:pPr>
            <a:r>
              <a:rPr lang="pt-BR" sz="4000" b="1" dirty="0"/>
              <a:t>Grau de cardinalidade, definição e classificações</a:t>
            </a:r>
            <a:endParaRPr lang="pt-BR" sz="4000" b="1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pt-BR" sz="40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295879" y="2004936"/>
            <a:ext cx="251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Relacionamento 1 para 1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823" y="2374268"/>
            <a:ext cx="66008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3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1042987" y="333374"/>
            <a:ext cx="6913561" cy="1286105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lvl="0" algn="ctr">
              <a:buClr>
                <a:schemeClr val="accent1"/>
              </a:buClr>
              <a:buSzPct val="25000"/>
            </a:pPr>
            <a:r>
              <a:rPr lang="pt-BR" sz="4000" b="1" dirty="0"/>
              <a:t>Grau de cardinalidade, definição e classificações</a:t>
            </a:r>
            <a:endParaRPr lang="pt-BR" sz="4000" b="1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pt-BR" sz="40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295879" y="2004936"/>
            <a:ext cx="254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Relacionamento 1 para N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23" y="2759725"/>
            <a:ext cx="69056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6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1042987" y="333374"/>
            <a:ext cx="6913561" cy="1286105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lvl="0" algn="ctr">
              <a:buClr>
                <a:schemeClr val="accent1"/>
              </a:buClr>
              <a:buSzPct val="25000"/>
            </a:pPr>
            <a:r>
              <a:rPr lang="pt-BR" sz="4000" b="1" dirty="0"/>
              <a:t>Grau de cardinalidade, definição e classificações</a:t>
            </a:r>
            <a:endParaRPr lang="pt-BR" sz="4000" b="1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pt-BR" sz="40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295879" y="2004936"/>
            <a:ext cx="254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Relacionamento 1 para N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55" y="2494574"/>
            <a:ext cx="69437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0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1042987" y="333374"/>
            <a:ext cx="6913561" cy="1286105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lvl="0" algn="ctr">
              <a:buClr>
                <a:schemeClr val="accent1"/>
              </a:buClr>
              <a:buSzPct val="25000"/>
            </a:pPr>
            <a:r>
              <a:rPr lang="pt-BR" sz="4000" b="1" dirty="0"/>
              <a:t>Grau de cardinalidade, definição e classificações</a:t>
            </a:r>
            <a:endParaRPr lang="pt-BR" sz="4000" b="1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pt-BR" sz="40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92051" y="2015953"/>
            <a:ext cx="4615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Relacionamento N para N (Muitos para Muitos)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2781759"/>
            <a:ext cx="69437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8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1042987" y="333374"/>
            <a:ext cx="6913561" cy="1286105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lvl="0" algn="ctr">
              <a:buClr>
                <a:schemeClr val="accent1"/>
              </a:buClr>
              <a:buSzPct val="25000"/>
            </a:pPr>
            <a:r>
              <a:rPr lang="pt-BR" sz="4000" b="1" dirty="0"/>
              <a:t>Grau de cardinalidade, definição e classificações</a:t>
            </a:r>
            <a:endParaRPr lang="pt-BR" sz="4000" b="1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pt-BR" sz="40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192051" y="1812207"/>
            <a:ext cx="4615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Relacionamento N para N (Muitos para Muitos)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53" y="2374267"/>
            <a:ext cx="78581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5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1042987" y="333374"/>
            <a:ext cx="6913561" cy="1286105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lvl="0" algn="ctr">
              <a:buClr>
                <a:schemeClr val="accent1"/>
              </a:buClr>
              <a:buSzPct val="25000"/>
            </a:pPr>
            <a:r>
              <a:rPr lang="pt-BR" sz="4000" b="1" dirty="0"/>
              <a:t>Grau de cardinalidade, definição e classificações</a:t>
            </a:r>
            <a:endParaRPr lang="pt-BR" sz="4000" b="1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pt-BR" sz="40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280186" y="1768139"/>
            <a:ext cx="407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Desmembrando relacionamentos N par N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525" y="2137471"/>
            <a:ext cx="6448483" cy="389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5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idx="1"/>
          </p:nvPr>
        </p:nvSpPr>
        <p:spPr>
          <a:xfrm>
            <a:off x="457200" y="2362487"/>
            <a:ext cx="8229600" cy="30279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22313" lvl="0" indent="-265113"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Char char="▶"/>
            </a:pP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Um </a:t>
            </a:r>
            <a:r>
              <a:rPr lang="pt-BR" sz="2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banco de dados é formado por tabelas e relacionamentos, a correta implementação das cardinalidades é </a:t>
            </a: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fundamental.</a:t>
            </a:r>
          </a:p>
          <a:p>
            <a:pPr marL="722313" lvl="0" indent="-265113"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Char char="▶"/>
            </a:pP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As notações e diagramas são os principais meios de comunicação e documentação utilizados por uma equipe de desenvolvimento de sistemas.</a:t>
            </a:r>
            <a:endParaRPr lang="pt-BR" sz="2800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457200" y="333375"/>
            <a:ext cx="8229600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b="0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Finalização da Apresentação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idx="1"/>
          </p:nvPr>
        </p:nvSpPr>
        <p:spPr>
          <a:xfrm>
            <a:off x="384967" y="1943846"/>
            <a:ext cx="8229600" cy="34434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9537" lvl="0" indent="-7937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2800" b="1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Prova de Métodos Pedagógicos.</a:t>
            </a:r>
          </a:p>
          <a:p>
            <a:pPr marL="722313" lvl="0" indent="-265113"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Char char="▶"/>
            </a:pPr>
            <a:r>
              <a:rPr lang="pt-BR" sz="2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Através de uma aula expositiva e dialogada, </a:t>
            </a: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explicitar como podemos definir os graus de cardinalidade e suas classificações na modelagem de dados.</a:t>
            </a:r>
            <a:endParaRPr lang="pt-BR" sz="2800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722313" lvl="0" indent="-265113"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Char char="▶"/>
            </a:pP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Como um banco de dados é formado por tabelas e relacionamentos, a correta implementação das cardinalidades é fundamental.</a:t>
            </a:r>
            <a:endParaRPr lang="pt-BR" sz="2800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65125" marR="0" lvl="0" indent="-26352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endParaRPr sz="2700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1042987" y="333375"/>
            <a:ext cx="6913561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b="0" i="0" u="none" strike="noStrike" cap="none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Objetivo:</a:t>
            </a:r>
            <a:endParaRPr lang="pt-BR" sz="40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1042987" y="333374"/>
            <a:ext cx="6913561" cy="1286105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lvl="0" algn="ctr">
              <a:buClr>
                <a:schemeClr val="accent1"/>
              </a:buClr>
              <a:buSzPct val="25000"/>
            </a:pPr>
            <a:r>
              <a:rPr lang="pt-BR" sz="4000" b="1" dirty="0"/>
              <a:t>Grau de cardinalidade, definição e classificações</a:t>
            </a:r>
            <a:endParaRPr lang="pt-BR" sz="4000" b="1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pt-BR" sz="40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679" y="2211120"/>
            <a:ext cx="5972175" cy="3228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1042987" y="333374"/>
            <a:ext cx="6913561" cy="1286105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lvl="0" algn="ctr">
              <a:buClr>
                <a:schemeClr val="accent1"/>
              </a:buClr>
              <a:buSzPct val="25000"/>
            </a:pPr>
            <a:r>
              <a:rPr lang="pt-BR" sz="4000" b="1" dirty="0"/>
              <a:t>Grau de cardinalidade, definição e classificações</a:t>
            </a:r>
            <a:endParaRPr lang="pt-BR" sz="4000" b="1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pt-BR" sz="40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15" y="2335576"/>
            <a:ext cx="7538703" cy="328073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153916" y="5871990"/>
            <a:ext cx="2407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  <a:r>
              <a:rPr lang="pt-BR" dirty="0" smtClean="0"/>
              <a:t>otação de: Peter Chen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011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1042987" y="333374"/>
            <a:ext cx="6913561" cy="1286105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lvl="0" algn="ctr">
              <a:buClr>
                <a:schemeClr val="accent1"/>
              </a:buClr>
              <a:buSzPct val="25000"/>
            </a:pPr>
            <a:r>
              <a:rPr lang="pt-BR" sz="4000" b="1" dirty="0"/>
              <a:t>Grau de cardinalidade, definição e classificações</a:t>
            </a:r>
            <a:endParaRPr lang="pt-BR" sz="4000" b="1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pt-BR" sz="40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153916" y="5721117"/>
            <a:ext cx="2407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  <a:r>
              <a:rPr lang="pt-BR" dirty="0" smtClean="0"/>
              <a:t>otação de: Peter Chen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732599" y="2700802"/>
            <a:ext cx="17493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/>
              <a:t>Simples</a:t>
            </a:r>
          </a:p>
          <a:p>
            <a:pPr algn="ctr"/>
            <a:r>
              <a:rPr lang="pt-BR" sz="2400" dirty="0" smtClean="0"/>
              <a:t>1 – para – 1</a:t>
            </a:r>
          </a:p>
          <a:p>
            <a:pPr algn="ctr"/>
            <a:r>
              <a:rPr lang="pt-BR" sz="2400" dirty="0" smtClean="0"/>
              <a:t>1 – para – N</a:t>
            </a:r>
          </a:p>
          <a:p>
            <a:pPr algn="ctr"/>
            <a:r>
              <a:rPr lang="pt-BR" sz="2400" dirty="0" smtClean="0"/>
              <a:t>N – para – N</a:t>
            </a:r>
          </a:p>
          <a:p>
            <a:pPr algn="ctr"/>
            <a:r>
              <a:rPr lang="pt-BR" sz="2400" dirty="0"/>
              <a:t>1</a:t>
            </a:r>
            <a:r>
              <a:rPr lang="pt-BR" sz="2400" dirty="0" smtClean="0"/>
              <a:t> – para – 0</a:t>
            </a:r>
          </a:p>
          <a:p>
            <a:pPr algn="ctr"/>
            <a:r>
              <a:rPr lang="pt-BR" sz="2400" dirty="0" smtClean="0"/>
              <a:t>0 – para – N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832705" y="3070134"/>
            <a:ext cx="26037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/>
              <a:t>Min e Max</a:t>
            </a:r>
          </a:p>
          <a:p>
            <a:pPr algn="ctr"/>
            <a:r>
              <a:rPr lang="pt-BR" sz="2400" dirty="0" smtClean="0"/>
              <a:t>(1,1) – para – (1,1)</a:t>
            </a:r>
          </a:p>
          <a:p>
            <a:pPr algn="ctr"/>
            <a:r>
              <a:rPr lang="pt-BR" sz="2400" dirty="0" smtClean="0"/>
              <a:t>(1,1) – para – (0,N)</a:t>
            </a:r>
          </a:p>
          <a:p>
            <a:pPr algn="ctr"/>
            <a:r>
              <a:rPr lang="pt-BR" sz="2400" dirty="0" smtClean="0"/>
              <a:t>(1,N) – para – (1,N)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42987" y="2031022"/>
            <a:ext cx="1379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Notações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63777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1042987" y="333374"/>
            <a:ext cx="6913561" cy="1286105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lvl="0" algn="ctr">
              <a:buClr>
                <a:schemeClr val="accent1"/>
              </a:buClr>
              <a:buSzPct val="25000"/>
            </a:pPr>
            <a:r>
              <a:rPr lang="pt-BR" sz="4000" b="1" dirty="0"/>
              <a:t>Grau de cardinalidade, definição e classificações</a:t>
            </a:r>
            <a:endParaRPr lang="pt-BR" sz="4000" b="1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pt-BR" sz="40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153916" y="5871990"/>
            <a:ext cx="227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  <a:r>
              <a:rPr lang="pt-BR" dirty="0" smtClean="0"/>
              <a:t>otação pé de galinha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48" y="2134919"/>
            <a:ext cx="68580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0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1042987" y="333374"/>
            <a:ext cx="6913561" cy="1286105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lvl="0" algn="ctr">
              <a:buClr>
                <a:schemeClr val="accent1"/>
              </a:buClr>
              <a:buSzPct val="25000"/>
            </a:pPr>
            <a:r>
              <a:rPr lang="pt-BR" sz="4000" b="1" dirty="0"/>
              <a:t>Grau de cardinalidade, definição e classificações</a:t>
            </a:r>
            <a:endParaRPr lang="pt-BR" sz="4000" b="1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pt-BR" sz="40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52" y="2552871"/>
            <a:ext cx="7134225" cy="98107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26" y="3961941"/>
            <a:ext cx="76866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5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1042987" y="333374"/>
            <a:ext cx="6913561" cy="1286105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lvl="0" algn="ctr">
              <a:buClr>
                <a:schemeClr val="accent1"/>
              </a:buClr>
              <a:buSzPct val="25000"/>
            </a:pPr>
            <a:r>
              <a:rPr lang="pt-BR" sz="4000" b="1" dirty="0"/>
              <a:t>Grau de cardinalidade, definição e classificações</a:t>
            </a:r>
            <a:endParaRPr lang="pt-BR" sz="4000" b="1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pt-BR" sz="40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86" y="2232293"/>
            <a:ext cx="76962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1042987" y="333374"/>
            <a:ext cx="6913561" cy="1286105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lvl="0" algn="ctr">
              <a:buClr>
                <a:schemeClr val="accent1"/>
              </a:buClr>
              <a:buSzPct val="25000"/>
            </a:pPr>
            <a:r>
              <a:rPr lang="pt-BR" sz="4000" b="1" dirty="0"/>
              <a:t>Grau de cardinalidade, definição e classificações</a:t>
            </a:r>
            <a:endParaRPr lang="pt-BR" sz="4000" b="1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pt-BR" sz="40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05" y="2759725"/>
            <a:ext cx="7409624" cy="268260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295879" y="2004936"/>
            <a:ext cx="251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Relacionamento 1 para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668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165</TotalTime>
  <Words>349</Words>
  <Application>Microsoft Office PowerPoint</Application>
  <PresentationFormat>Apresentação na tela (4:3)</PresentationFormat>
  <Paragraphs>67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Calibri Light</vt:lpstr>
      <vt:lpstr>Arial</vt:lpstr>
      <vt:lpstr>Rambla</vt:lpstr>
      <vt:lpstr>Noto Sans Symbols</vt:lpstr>
      <vt:lpstr>Calibri</vt:lpstr>
      <vt:lpstr>Retrospectiva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Wellington Martins</cp:lastModifiedBy>
  <cp:revision>19</cp:revision>
  <dcterms:modified xsi:type="dcterms:W3CDTF">2019-06-12T18:17:56Z</dcterms:modified>
</cp:coreProperties>
</file>