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6" r:id="rId9"/>
    <p:sldId id="267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62" r:id="rId18"/>
    <p:sldId id="263" r:id="rId19"/>
  </p:sldIdLst>
  <p:sldSz cx="9144000" cy="6858000" type="screen4x3"/>
  <p:notesSz cx="9874250" cy="67976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Rambla" panose="020B0604020202020204" charset="0"/>
      <p:regular r:id="rId28"/>
      <p:bold r:id="rId29"/>
      <p:italic r:id="rId30"/>
      <p:boldItalic r:id="rId31"/>
    </p:embeddedFont>
    <p:embeddedFont>
      <p:font typeface="Webdings" panose="05030102010509060703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F6639-2A96-4467-A279-1F6B2CD09187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9FDD-D7DC-4347-934F-D3EBE861F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9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593123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077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2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2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5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02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17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8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3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41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7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2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9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pt-BR" sz="1200" b="0" i="0" u="none" strike="noStrike" kern="1200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1200" b="0" i="0" u="none" strike="noStrike" kern="1200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Contextualizar, investigar e desenvolver modelo para aplicação em banco de dados.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8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4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9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1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92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8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5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8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02413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20229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320771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59513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562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84594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01297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523519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91680" y="4869160"/>
            <a:ext cx="6096000" cy="10078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Fábio de Oliveira Martin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wellifabio@gmail.com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>
                <a:solidFill>
                  <a:schemeClr val="dk1"/>
                </a:solidFill>
              </a:rPr>
              <a:t>Wellington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35180" y="6273155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6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79511" y="1270000"/>
            <a:ext cx="8712967" cy="297445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ctr">
              <a:buClr>
                <a:schemeClr val="accent1"/>
              </a:buClr>
              <a:buSzPct val="25000"/>
            </a:pPr>
            <a:r>
              <a:rPr lang="pt-BR" sz="48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Linguagem </a:t>
            </a:r>
            <a:r>
              <a:rPr lang="pt-BR" sz="48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 manipulação de dados – DML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44"/>
          <p:cNvSpPr txBox="1"/>
          <p:nvPr/>
        </p:nvSpPr>
        <p:spPr>
          <a:xfrm>
            <a:off x="0" y="0"/>
            <a:ext cx="9143999" cy="8986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 dirty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Métodos </a:t>
            </a:r>
            <a:r>
              <a:rPr lang="pt-BR" sz="4800" dirty="0" smtClean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pedagógicos</a:t>
            </a:r>
            <a:endParaRPr lang="pt-BR" sz="4800" b="0" i="0" u="none" strike="noStrike" cap="none" dirty="0">
              <a:solidFill>
                <a:schemeClr val="bg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UPDATE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Sintaxe:</a:t>
            </a:r>
            <a:b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&lt;</a:t>
            </a: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nome_tabela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&gt;</a:t>
            </a:r>
            <a:b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  &lt;atributo&gt;=‘novo valor’, &lt;atributo&gt;=‘novo valor’, ...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 &lt;atributo&gt;=‘valor’;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b="1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 maioria dos casos o atributo que define qual ou quais registros serão alterados pelo </a:t>
            </a: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em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são os atributos chave-primária da tabela.</a:t>
            </a:r>
            <a:endParaRPr lang="pt-BR" sz="28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Alterar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10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775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UPDATE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Sintaxe:</a:t>
            </a:r>
            <a:b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&lt;</a:t>
            </a:r>
            <a:r>
              <a:rPr lang="pt-BR" sz="28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nome_tabela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&gt;</a:t>
            </a:r>
            <a:b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  &lt;atributo&gt;=‘novo valor’, &lt;atributo&gt;=‘novo valor’, ...</a:t>
            </a:r>
            <a:b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 &lt;atributo&gt;=‘valor’;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(configure), pode-se atribuir novos valores para somente 1 ou vários atributos da tabela que serão afetados.</a:t>
            </a:r>
            <a:endParaRPr lang="pt-BR" sz="28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Alterar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11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433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UPDATE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 1: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set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 = ‘TECNOLOGIAS PARA MOBILIDADE’ 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codigo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1;</a:t>
            </a:r>
            <a:b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set 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 =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‘PROGRAMAÇÃO DE COMPUTADORES’ 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sigla 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=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‘PC’;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Alterar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25025"/>
              </p:ext>
            </p:extLst>
          </p:nvPr>
        </p:nvGraphicFramePr>
        <p:xfrm>
          <a:off x="941696" y="4269474"/>
          <a:ext cx="75062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TM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TECNOLOGIAS PARA MOBILIDADE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80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PC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PROGRAMAÇÃO</a:t>
                      </a:r>
                      <a:r>
                        <a:rPr lang="pt-BR" sz="2000" baseline="0" dirty="0" smtClean="0"/>
                        <a:t> DE COMPUTADORES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120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7643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UPDATE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 2 – Alterar vários ao mesmo tempo: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set </a:t>
            </a:r>
            <a:r>
              <a:rPr lang="pt-BR" sz="24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50;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set </a:t>
            </a:r>
            <a:r>
              <a:rPr lang="pt-BR" sz="24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50 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sigla = ‘TM’ 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 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sigla = ‘PC’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  <a:endParaRPr lang="pt-BR" sz="24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4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Alterar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20888"/>
              </p:ext>
            </p:extLst>
          </p:nvPr>
        </p:nvGraphicFramePr>
        <p:xfrm>
          <a:off x="941696" y="4269474"/>
          <a:ext cx="75062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TM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TECNOLOGIAS PARA MOBILIDADE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PC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PROGRAMAÇÃO</a:t>
                      </a:r>
                      <a:r>
                        <a:rPr lang="pt-BR" sz="2000" baseline="0" dirty="0" smtClean="0"/>
                        <a:t> DE COMPUTADORES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40639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DELETE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Sintaxe:</a:t>
            </a:r>
            <a:b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delete </a:t>
            </a: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&lt;</a:t>
            </a: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nome_tabela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&gt;</a:t>
            </a:r>
            <a:b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 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&lt;atributo&gt;=‘valor’;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 maioria dos casos o atributo que define qual ou quais registros serão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excluídos pelo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delete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 </a:t>
            </a: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são os atributos chave-primária da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tabela, assim como vimos em </a:t>
            </a: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lang="pt-BR" sz="28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Apagar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916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DELETE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 1: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delete </a:t>
            </a: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codigo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1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lang="pt-BR" sz="24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Apagar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40441"/>
              </p:ext>
            </p:extLst>
          </p:nvPr>
        </p:nvGraphicFramePr>
        <p:xfrm>
          <a:off x="941696" y="3969223"/>
          <a:ext cx="75062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PC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PROGRAMAÇÃO</a:t>
                      </a:r>
                      <a:r>
                        <a:rPr lang="pt-BR" sz="2000" baseline="0" dirty="0" smtClean="0"/>
                        <a:t> DE COMPUTADORES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50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40025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DELETE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 1: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delete </a:t>
            </a: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disciplinas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50;</a:t>
            </a: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lang="pt-BR" sz="24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Apagar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63572"/>
              </p:ext>
            </p:extLst>
          </p:nvPr>
        </p:nvGraphicFramePr>
        <p:xfrm>
          <a:off x="941696" y="3969223"/>
          <a:ext cx="75062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0890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57200" y="1781388"/>
            <a:ext cx="8229600" cy="1616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 – </a:t>
            </a:r>
            <a:r>
              <a:rPr lang="pt-BR" sz="2800" dirty="0" smtClean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Escreva o comando DDL para INSERIR </a:t>
            </a:r>
            <a:r>
              <a:rPr lang="pt-BR" sz="2800" b="0" i="0" u="none" strike="noStrike" cap="none" dirty="0" smtClean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a disciplina com a sigla ‘</a:t>
            </a:r>
            <a:r>
              <a:rPr lang="pt-BR" sz="2800" b="1" i="0" u="none" strike="noStrike" cap="none" dirty="0" smtClean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TLBDI</a:t>
            </a:r>
            <a:r>
              <a:rPr lang="pt-BR" sz="2800" b="0" i="0" u="none" strike="noStrike" cap="none" dirty="0" smtClean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’, ‘</a:t>
            </a:r>
            <a:r>
              <a:rPr lang="pt-BR" sz="2800" b="1" dirty="0">
                <a:solidFill>
                  <a:schemeClr val="tx1"/>
                </a:solidFill>
              </a:rPr>
              <a:t>TECNOLOGIAS E LINGUAGENS PARA BANCO DE </a:t>
            </a:r>
            <a:r>
              <a:rPr lang="pt-BR" sz="2800" b="1" dirty="0" smtClean="0">
                <a:solidFill>
                  <a:schemeClr val="tx1"/>
                </a:solidFill>
              </a:rPr>
              <a:t>DADOS - I</a:t>
            </a:r>
            <a:r>
              <a:rPr lang="pt-BR" sz="2800" dirty="0" smtClean="0">
                <a:solidFill>
                  <a:schemeClr val="tx1"/>
                </a:solidFill>
              </a:rPr>
              <a:t>’ com </a:t>
            </a:r>
            <a:r>
              <a:rPr lang="pt-BR" sz="2800" b="1" dirty="0" smtClean="0">
                <a:solidFill>
                  <a:schemeClr val="tx1"/>
                </a:solidFill>
              </a:rPr>
              <a:t>80</a:t>
            </a:r>
            <a:r>
              <a:rPr lang="pt-BR" sz="2800" dirty="0" smtClean="0">
                <a:solidFill>
                  <a:schemeClr val="tx1"/>
                </a:solidFill>
              </a:rPr>
              <a:t> horas-aula na tabela </a:t>
            </a:r>
            <a:r>
              <a:rPr lang="pt-BR" sz="2800" b="1" dirty="0" smtClean="0">
                <a:solidFill>
                  <a:schemeClr val="tx1"/>
                </a:solidFill>
              </a:rPr>
              <a:t>disciplinas</a:t>
            </a:r>
            <a:r>
              <a:rPr lang="pt-BR" sz="2800" dirty="0" smtClean="0">
                <a:solidFill>
                  <a:schemeClr val="tx1"/>
                </a:solidFill>
              </a:rPr>
              <a:t> que estudamos.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28089"/>
              </p:ext>
            </p:extLst>
          </p:nvPr>
        </p:nvGraphicFramePr>
        <p:xfrm>
          <a:off x="941696" y="3657373"/>
          <a:ext cx="75062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215925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941696" y="4956374"/>
            <a:ext cx="7506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insert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into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disciplinas (sigla, nome, </a:t>
            </a: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  <a:b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values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(‘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TLBDI’, ‘</a:t>
            </a:r>
            <a:r>
              <a:rPr lang="pt-BR" sz="2400" b="1" dirty="0"/>
              <a:t>TECNOLOGIAS E LINGUAGENS PARA BANCO DE DADOS - I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’, 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80);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457200" y="1904218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nenhum tema se esgota em apenas uma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aula: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https://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www.youtube.com/watch?v=ACBgi1wuRYo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http://www.devmedia.com.br/sql-guia-de-referencia-comandos-dml/12155</a:t>
            </a:r>
            <a:endParaRPr lang="pt-BR" sz="24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Para saber mais</a:t>
            </a: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xfrm>
            <a:off x="518864" y="1855367"/>
            <a:ext cx="8229600" cy="2948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DML – Data </a:t>
            </a:r>
            <a:r>
              <a:rPr lang="pt-BR" sz="2000" b="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Manipulation</a:t>
            </a: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000" b="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Language</a:t>
            </a: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São instruções SQL para: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inserir / alterar / deletar &gt; informações – registros</a:t>
            </a:r>
            <a:b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 tabelas de um banco de dados;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OBS: SQL é sigla inglesa de “</a:t>
            </a:r>
            <a:r>
              <a:rPr lang="pt-BR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Structured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Query </a:t>
            </a:r>
            <a:r>
              <a:rPr lang="pt-BR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Language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” </a:t>
            </a: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– “Linguagem 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Consulta </a:t>
            </a: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Estruturada”, padrão 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gerenciamento de dados que interage com os principais bancos de dados </a:t>
            </a: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042987" y="333375"/>
            <a:ext cx="6913561" cy="126341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Linguagem </a:t>
            </a: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 manipulação de dados – DML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384967" y="1317364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Banco de dados.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Exercitar a habilidade de:</a:t>
            </a: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/>
              <a:t>Manipular </a:t>
            </a:r>
            <a:r>
              <a:rPr lang="pt-BR" sz="2800" dirty="0"/>
              <a:t>as informações do banco de dados, de acordo com as necessidades detectadas junto ao cliente.</a:t>
            </a: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xfrm>
            <a:off x="457200" y="1303716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Visão geral sobre DML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Aplicação - Motivação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Inserir dados;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Alterar dados;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Apagar </a:t>
            </a: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dados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Exercício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Tópicos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Por que é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importante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estudar – DML?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As aplicações que fazem acesso a dados armazenados em um Banco de Dados executam comandos DML para inserir, atualizar ou excluir dados.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Competência interdisciplinar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necessária para as disciplinas: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LP - Linguagens de Programação,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DS – Desenvolvimento de Software, TPI – Técnicas de programação para a Internet, TM – Tecnologias para a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Mobilidade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entre outras.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Aplicação - Motivação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INSERT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Sintaxe: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insert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8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into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&lt;</a:t>
            </a:r>
            <a:r>
              <a:rPr lang="pt-BR" sz="28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nome_tabela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&gt; (&lt;atributos&gt;,&lt;atributos&gt;,...)</a:t>
            </a:r>
            <a:b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8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values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(‘valores’, ‘valores’,...);</a:t>
            </a:r>
            <a:endParaRPr lang="pt-BR" sz="28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ordem dos valores e atributos deve ser respeitada.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 valores / registros devem estar entre aspas simples, exceto valores numéricos (</a:t>
            </a: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float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ou </a:t>
            </a: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double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Inserir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2822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INSERT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Colunas AUTO_INCREMENT não necessitam ser definidas em &lt;atributos&gt; e valores, pois são atribuídas automaticamente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Colunas tipo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date </a:t>
            </a:r>
            <a:r>
              <a:rPr lang="pt-BR" sz="28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(data), recebem valores entre aspas simples no formato ‘AAAA-MM-DD’.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Colunas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chave-estrangeira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devem receber o valor da chave primária da tabela referenciada.</a:t>
            </a:r>
            <a:endParaRPr lang="pt-BR" sz="280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Inserir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970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INSERT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Exemplo:</a:t>
            </a:r>
            <a:b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insert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b="1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into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disciplinas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(sigla, nome, </a:t>
            </a: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  <a:b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values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(‘TM’, ‘TECNOLOGIAS MOBILIDADE’, 80);</a:t>
            </a:r>
            <a:b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/>
            </a:r>
            <a:b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insert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into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disciplinas (sigla, nome, </a:t>
            </a: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horasaula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  <a:b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b="1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values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(‘PC’, ‘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PROGRAMACAO 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COMPUTADORES’, </a:t>
            </a:r>
            <a:r>
              <a:rPr lang="pt-BR" sz="24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120</a:t>
            </a:r>
            <a:r>
              <a:rPr lang="pt-BR" sz="24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);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7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Inserir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1713"/>
              </p:ext>
            </p:extLst>
          </p:nvPr>
        </p:nvGraphicFramePr>
        <p:xfrm>
          <a:off x="941696" y="4242178"/>
          <a:ext cx="75062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11"/>
                <a:gridCol w="777923"/>
                <a:gridCol w="4135271"/>
                <a:gridCol w="14466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disciplinas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pt-BR" sz="2000" b="1" dirty="0" err="1" smtClean="0"/>
                        <a:t>codigo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sigla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nome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horasaula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TM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TECNOLOGIAS MOBILIDADE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80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PC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PROGRAMACAO</a:t>
                      </a:r>
                      <a:r>
                        <a:rPr lang="pt-BR" sz="2000" baseline="0" dirty="0" smtClean="0"/>
                        <a:t> DE COMPUTADORES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120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3297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Comando UPDATE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Cláusula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quais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registros serão alterados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AONDE: </a:t>
            </a:r>
            <a:r>
              <a:rPr lang="pt-BR" sz="28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Utilizado com </a:t>
            </a:r>
            <a:r>
              <a:rPr lang="pt-BR" sz="280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update</a:t>
            </a:r>
            <a:r>
              <a:rPr lang="pt-BR" sz="280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delete e </a:t>
            </a:r>
            <a:r>
              <a:rPr lang="pt-BR" sz="280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select</a:t>
            </a:r>
            <a:endParaRPr lang="pt-BR" sz="280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OBS: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é comum iniciantes esquecerem de colocar a cláusula WHERE corretamente e por acidente alterarem muitos registros além dos que deviam.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Alterar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9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208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517</Words>
  <Application>Microsoft Office PowerPoint</Application>
  <PresentationFormat>Apresentação na tela (4:3)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Noto Sans Symbols</vt:lpstr>
      <vt:lpstr>Calibri Light</vt:lpstr>
      <vt:lpstr>Rambla</vt:lpstr>
      <vt:lpstr>Arial</vt:lpstr>
      <vt:lpstr>Webdings</vt:lpstr>
      <vt:lpstr>Courier New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65</cp:revision>
  <cp:lastPrinted>2017-08-16T15:42:36Z</cp:lastPrinted>
  <dcterms:modified xsi:type="dcterms:W3CDTF">2019-01-30T16:43:03Z</dcterms:modified>
</cp:coreProperties>
</file>