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  <p:sldId id="312" r:id="rId3"/>
    <p:sldId id="308" r:id="rId4"/>
    <p:sldId id="257" r:id="rId5"/>
    <p:sldId id="263" r:id="rId6"/>
    <p:sldId id="258" r:id="rId7"/>
    <p:sldId id="268" r:id="rId8"/>
    <p:sldId id="309" r:id="rId9"/>
    <p:sldId id="299" r:id="rId10"/>
    <p:sldId id="300" r:id="rId11"/>
    <p:sldId id="273" r:id="rId12"/>
    <p:sldId id="274" r:id="rId13"/>
    <p:sldId id="311" r:id="rId14"/>
    <p:sldId id="271" r:id="rId15"/>
    <p:sldId id="283" r:id="rId16"/>
    <p:sldId id="302" r:id="rId17"/>
    <p:sldId id="303" r:id="rId18"/>
    <p:sldId id="304" r:id="rId19"/>
    <p:sldId id="305" r:id="rId20"/>
    <p:sldId id="310" r:id="rId21"/>
    <p:sldId id="31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E16F0-3B5B-4530-AF4B-E6235C5697F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9C1B5F-A324-438C-A8C8-CB5BB180716F}">
      <dgm:prSet phldrT="[Text]"/>
      <dgm:spPr/>
      <dgm:t>
        <a:bodyPr/>
        <a:lstStyle/>
        <a:p>
          <a:r>
            <a:rPr lang="en-US" dirty="0"/>
            <a:t>CONVOLUTIONAL NEURAL NETWORKS</a:t>
          </a:r>
        </a:p>
      </dgm:t>
    </dgm:pt>
    <dgm:pt modelId="{44B61CE7-909D-4AF1-9EE6-6F2D5FDB28A9}" type="parTrans" cxnId="{984333E0-3AFF-4C13-B70F-2D1172C4EC78}">
      <dgm:prSet/>
      <dgm:spPr/>
      <dgm:t>
        <a:bodyPr/>
        <a:lstStyle/>
        <a:p>
          <a:endParaRPr lang="en-US"/>
        </a:p>
      </dgm:t>
    </dgm:pt>
    <dgm:pt modelId="{BEFFF22C-808F-4CA9-BD70-8ED4069759A8}" type="sibTrans" cxnId="{984333E0-3AFF-4C13-B70F-2D1172C4EC78}">
      <dgm:prSet/>
      <dgm:spPr/>
      <dgm:t>
        <a:bodyPr/>
        <a:lstStyle/>
        <a:p>
          <a:endParaRPr lang="en-US"/>
        </a:p>
      </dgm:t>
    </dgm:pt>
    <dgm:pt modelId="{3A38B94B-CE19-46C6-A021-F316F8CD01B3}">
      <dgm:prSet phldrT="[Text]"/>
      <dgm:spPr/>
      <dgm:t>
        <a:bodyPr/>
        <a:lstStyle/>
        <a:p>
          <a:r>
            <a:rPr lang="en-US" dirty="0"/>
            <a:t>THEANOS</a:t>
          </a:r>
        </a:p>
      </dgm:t>
    </dgm:pt>
    <dgm:pt modelId="{7C7FCCE4-B51C-45BA-A190-35B9D80C9DB7}" type="parTrans" cxnId="{7BA9FABB-881D-4BFD-AD31-F1B2DBB4C468}">
      <dgm:prSet/>
      <dgm:spPr/>
      <dgm:t>
        <a:bodyPr/>
        <a:lstStyle/>
        <a:p>
          <a:endParaRPr lang="en-US"/>
        </a:p>
      </dgm:t>
    </dgm:pt>
    <dgm:pt modelId="{6ADF35BC-1226-43BB-9D6F-806A20E5FBB2}" type="sibTrans" cxnId="{7BA9FABB-881D-4BFD-AD31-F1B2DBB4C468}">
      <dgm:prSet/>
      <dgm:spPr/>
      <dgm:t>
        <a:bodyPr/>
        <a:lstStyle/>
        <a:p>
          <a:endParaRPr lang="en-US"/>
        </a:p>
      </dgm:t>
    </dgm:pt>
    <dgm:pt modelId="{5352AFD0-45AB-4F67-9985-113C945386FF}">
      <dgm:prSet phldrT="[Text]"/>
      <dgm:spPr/>
      <dgm:t>
        <a:bodyPr/>
        <a:lstStyle/>
        <a:p>
          <a:r>
            <a:rPr lang="en-US" dirty="0"/>
            <a:t>2D-CNN </a:t>
          </a:r>
        </a:p>
        <a:p>
          <a:r>
            <a:rPr lang="en-US" dirty="0"/>
            <a:t>WITHOUT MASKING</a:t>
          </a:r>
        </a:p>
      </dgm:t>
    </dgm:pt>
    <dgm:pt modelId="{79FAF96C-571D-4054-B411-8CCBAA99DE3D}" type="parTrans" cxnId="{D7F5716B-C940-4268-A5CF-1CB3E5E47EB6}">
      <dgm:prSet/>
      <dgm:spPr/>
      <dgm:t>
        <a:bodyPr/>
        <a:lstStyle/>
        <a:p>
          <a:endParaRPr lang="en-US"/>
        </a:p>
      </dgm:t>
    </dgm:pt>
    <dgm:pt modelId="{AB6492BF-3F11-41C8-AE53-0E1C78EEBB78}" type="sibTrans" cxnId="{D7F5716B-C940-4268-A5CF-1CB3E5E47EB6}">
      <dgm:prSet/>
      <dgm:spPr/>
      <dgm:t>
        <a:bodyPr/>
        <a:lstStyle/>
        <a:p>
          <a:endParaRPr lang="en-US"/>
        </a:p>
      </dgm:t>
    </dgm:pt>
    <dgm:pt modelId="{ABBF0426-0CD3-4D97-B3A7-49573A000BA3}">
      <dgm:prSet phldrT="[Text]"/>
      <dgm:spPr/>
      <dgm:t>
        <a:bodyPr/>
        <a:lstStyle/>
        <a:p>
          <a:r>
            <a:rPr lang="en-US" dirty="0"/>
            <a:t>2D-CNN</a:t>
          </a:r>
        </a:p>
        <a:p>
          <a:r>
            <a:rPr lang="en-US" dirty="0"/>
            <a:t>WITH MASKING</a:t>
          </a:r>
        </a:p>
      </dgm:t>
    </dgm:pt>
    <dgm:pt modelId="{726EC9A6-85FB-41E7-82F5-310E1136B479}" type="parTrans" cxnId="{AAEA4793-167B-456A-9520-BD7FC7E0C176}">
      <dgm:prSet/>
      <dgm:spPr/>
      <dgm:t>
        <a:bodyPr/>
        <a:lstStyle/>
        <a:p>
          <a:endParaRPr lang="en-US"/>
        </a:p>
      </dgm:t>
    </dgm:pt>
    <dgm:pt modelId="{93769BC0-80D8-4FD3-AE3F-C8721D87264A}" type="sibTrans" cxnId="{AAEA4793-167B-456A-9520-BD7FC7E0C176}">
      <dgm:prSet/>
      <dgm:spPr/>
      <dgm:t>
        <a:bodyPr/>
        <a:lstStyle/>
        <a:p>
          <a:endParaRPr lang="en-US"/>
        </a:p>
      </dgm:t>
    </dgm:pt>
    <dgm:pt modelId="{21B158DE-BE9C-49E1-8F19-1BDA29E2403D}">
      <dgm:prSet phldrT="[Text]"/>
      <dgm:spPr/>
      <dgm:t>
        <a:bodyPr/>
        <a:lstStyle/>
        <a:p>
          <a:r>
            <a:rPr lang="en-US" dirty="0"/>
            <a:t>TENSOR FLOW</a:t>
          </a:r>
        </a:p>
      </dgm:t>
    </dgm:pt>
    <dgm:pt modelId="{12023BC9-8E62-42F3-BB9B-6D6D2A38E202}" type="parTrans" cxnId="{747FD78D-8126-4173-8C2A-02BCFDD7C238}">
      <dgm:prSet/>
      <dgm:spPr/>
      <dgm:t>
        <a:bodyPr/>
        <a:lstStyle/>
        <a:p>
          <a:endParaRPr lang="en-US"/>
        </a:p>
      </dgm:t>
    </dgm:pt>
    <dgm:pt modelId="{B5F139C5-3017-463F-A72F-FA5B1EABA811}" type="sibTrans" cxnId="{747FD78D-8126-4173-8C2A-02BCFDD7C238}">
      <dgm:prSet/>
      <dgm:spPr/>
      <dgm:t>
        <a:bodyPr/>
        <a:lstStyle/>
        <a:p>
          <a:endParaRPr lang="en-US"/>
        </a:p>
      </dgm:t>
    </dgm:pt>
    <dgm:pt modelId="{9370560F-843C-45C8-9306-8CDCD18DBACE}">
      <dgm:prSet phldrT="[Text]"/>
      <dgm:spPr/>
      <dgm:t>
        <a:bodyPr/>
        <a:lstStyle/>
        <a:p>
          <a:r>
            <a:rPr lang="en-US" dirty="0"/>
            <a:t>3D-CNN</a:t>
          </a:r>
        </a:p>
        <a:p>
          <a:r>
            <a:rPr lang="en-US" dirty="0"/>
            <a:t>WITHOUT MASKING</a:t>
          </a:r>
        </a:p>
      </dgm:t>
    </dgm:pt>
    <dgm:pt modelId="{00196505-5556-4A11-8254-671A967F30B8}" type="parTrans" cxnId="{AB9DDC74-D318-4F05-AD91-475DE03EC135}">
      <dgm:prSet/>
      <dgm:spPr/>
      <dgm:t>
        <a:bodyPr/>
        <a:lstStyle/>
        <a:p>
          <a:endParaRPr lang="en-US"/>
        </a:p>
      </dgm:t>
    </dgm:pt>
    <dgm:pt modelId="{BE32C97B-D249-465E-BA0D-4784586B28AE}" type="sibTrans" cxnId="{AB9DDC74-D318-4F05-AD91-475DE03EC135}">
      <dgm:prSet/>
      <dgm:spPr/>
      <dgm:t>
        <a:bodyPr/>
        <a:lstStyle/>
        <a:p>
          <a:endParaRPr lang="en-US"/>
        </a:p>
      </dgm:t>
    </dgm:pt>
    <dgm:pt modelId="{A550BE36-A3AC-4A64-ACEE-5CDB90EEB9A2}" type="pres">
      <dgm:prSet presAssocID="{7CFE16F0-3B5B-4530-AF4B-E6235C5697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A24976D-A38B-4342-92A1-176BD7183687}" type="pres">
      <dgm:prSet presAssocID="{ED9C1B5F-A324-438C-A8C8-CB5BB180716F}" presName="root1" presStyleCnt="0"/>
      <dgm:spPr/>
    </dgm:pt>
    <dgm:pt modelId="{B7989015-3AE8-4B28-BB55-8F3AB8A21BDD}" type="pres">
      <dgm:prSet presAssocID="{ED9C1B5F-A324-438C-A8C8-CB5BB180716F}" presName="LevelOneTextNode" presStyleLbl="node0" presStyleIdx="0" presStyleCnt="1">
        <dgm:presLayoutVars>
          <dgm:chPref val="3"/>
        </dgm:presLayoutVars>
      </dgm:prSet>
      <dgm:spPr/>
    </dgm:pt>
    <dgm:pt modelId="{FA8B27D8-E6C5-4476-A45B-56553AF7B163}" type="pres">
      <dgm:prSet presAssocID="{ED9C1B5F-A324-438C-A8C8-CB5BB180716F}" presName="level2hierChild" presStyleCnt="0"/>
      <dgm:spPr/>
    </dgm:pt>
    <dgm:pt modelId="{FFC3AA0F-527D-4082-ABFD-7F36278AA7D4}" type="pres">
      <dgm:prSet presAssocID="{7C7FCCE4-B51C-45BA-A190-35B9D80C9DB7}" presName="conn2-1" presStyleLbl="parChTrans1D2" presStyleIdx="0" presStyleCnt="2"/>
      <dgm:spPr/>
    </dgm:pt>
    <dgm:pt modelId="{A1C3AAC8-1504-43D9-B63E-89EC530B4FE0}" type="pres">
      <dgm:prSet presAssocID="{7C7FCCE4-B51C-45BA-A190-35B9D80C9DB7}" presName="connTx" presStyleLbl="parChTrans1D2" presStyleIdx="0" presStyleCnt="2"/>
      <dgm:spPr/>
    </dgm:pt>
    <dgm:pt modelId="{A5529144-387B-4792-ACC6-9BCD87F1B985}" type="pres">
      <dgm:prSet presAssocID="{3A38B94B-CE19-46C6-A021-F316F8CD01B3}" presName="root2" presStyleCnt="0"/>
      <dgm:spPr/>
    </dgm:pt>
    <dgm:pt modelId="{BB5EFFC2-F6E6-4A45-A143-0BB6F4C5188D}" type="pres">
      <dgm:prSet presAssocID="{3A38B94B-CE19-46C6-A021-F316F8CD01B3}" presName="LevelTwoTextNode" presStyleLbl="node2" presStyleIdx="0" presStyleCnt="2">
        <dgm:presLayoutVars>
          <dgm:chPref val="3"/>
        </dgm:presLayoutVars>
      </dgm:prSet>
      <dgm:spPr/>
    </dgm:pt>
    <dgm:pt modelId="{C686AD9A-352E-424E-9834-A2ACC247A7F2}" type="pres">
      <dgm:prSet presAssocID="{3A38B94B-CE19-46C6-A021-F316F8CD01B3}" presName="level3hierChild" presStyleCnt="0"/>
      <dgm:spPr/>
    </dgm:pt>
    <dgm:pt modelId="{98E84744-E0FC-49FF-8CE3-BB592491583C}" type="pres">
      <dgm:prSet presAssocID="{79FAF96C-571D-4054-B411-8CCBAA99DE3D}" presName="conn2-1" presStyleLbl="parChTrans1D3" presStyleIdx="0" presStyleCnt="3"/>
      <dgm:spPr/>
    </dgm:pt>
    <dgm:pt modelId="{1D61F16E-BE2B-4E0B-86CE-BD68B72FDFB0}" type="pres">
      <dgm:prSet presAssocID="{79FAF96C-571D-4054-B411-8CCBAA99DE3D}" presName="connTx" presStyleLbl="parChTrans1D3" presStyleIdx="0" presStyleCnt="3"/>
      <dgm:spPr/>
    </dgm:pt>
    <dgm:pt modelId="{20EB29D1-2061-45B4-9399-ED7BD044E9A7}" type="pres">
      <dgm:prSet presAssocID="{5352AFD0-45AB-4F67-9985-113C945386FF}" presName="root2" presStyleCnt="0"/>
      <dgm:spPr/>
    </dgm:pt>
    <dgm:pt modelId="{AAE9FBD7-1954-4176-8AF8-CD8892358BC8}" type="pres">
      <dgm:prSet presAssocID="{5352AFD0-45AB-4F67-9985-113C945386FF}" presName="LevelTwoTextNode" presStyleLbl="node3" presStyleIdx="0" presStyleCnt="3">
        <dgm:presLayoutVars>
          <dgm:chPref val="3"/>
        </dgm:presLayoutVars>
      </dgm:prSet>
      <dgm:spPr/>
    </dgm:pt>
    <dgm:pt modelId="{7ADA2A81-1754-4DA5-A834-F15DDFF67AD6}" type="pres">
      <dgm:prSet presAssocID="{5352AFD0-45AB-4F67-9985-113C945386FF}" presName="level3hierChild" presStyleCnt="0"/>
      <dgm:spPr/>
    </dgm:pt>
    <dgm:pt modelId="{B197D6F5-D1DA-4DEE-BC3C-97B211076185}" type="pres">
      <dgm:prSet presAssocID="{726EC9A6-85FB-41E7-82F5-310E1136B479}" presName="conn2-1" presStyleLbl="parChTrans1D3" presStyleIdx="1" presStyleCnt="3"/>
      <dgm:spPr/>
    </dgm:pt>
    <dgm:pt modelId="{6EF88FBE-4000-4F85-9BD8-C44342A3269D}" type="pres">
      <dgm:prSet presAssocID="{726EC9A6-85FB-41E7-82F5-310E1136B479}" presName="connTx" presStyleLbl="parChTrans1D3" presStyleIdx="1" presStyleCnt="3"/>
      <dgm:spPr/>
    </dgm:pt>
    <dgm:pt modelId="{632A0B77-84F4-43CC-922A-EBAB2079487C}" type="pres">
      <dgm:prSet presAssocID="{ABBF0426-0CD3-4D97-B3A7-49573A000BA3}" presName="root2" presStyleCnt="0"/>
      <dgm:spPr/>
    </dgm:pt>
    <dgm:pt modelId="{331E7EB7-5327-4335-8B2B-FE8EA3FD8D27}" type="pres">
      <dgm:prSet presAssocID="{ABBF0426-0CD3-4D97-B3A7-49573A000BA3}" presName="LevelTwoTextNode" presStyleLbl="node3" presStyleIdx="1" presStyleCnt="3">
        <dgm:presLayoutVars>
          <dgm:chPref val="3"/>
        </dgm:presLayoutVars>
      </dgm:prSet>
      <dgm:spPr/>
    </dgm:pt>
    <dgm:pt modelId="{A8606A2D-70D2-430A-B61E-4A38FC02CD30}" type="pres">
      <dgm:prSet presAssocID="{ABBF0426-0CD3-4D97-B3A7-49573A000BA3}" presName="level3hierChild" presStyleCnt="0"/>
      <dgm:spPr/>
    </dgm:pt>
    <dgm:pt modelId="{4EF51A4D-982F-4EC8-B739-D07D5637662F}" type="pres">
      <dgm:prSet presAssocID="{12023BC9-8E62-42F3-BB9B-6D6D2A38E202}" presName="conn2-1" presStyleLbl="parChTrans1D2" presStyleIdx="1" presStyleCnt="2"/>
      <dgm:spPr/>
    </dgm:pt>
    <dgm:pt modelId="{B01756C6-F945-4507-B3B3-E8D2FDCF3AB7}" type="pres">
      <dgm:prSet presAssocID="{12023BC9-8E62-42F3-BB9B-6D6D2A38E202}" presName="connTx" presStyleLbl="parChTrans1D2" presStyleIdx="1" presStyleCnt="2"/>
      <dgm:spPr/>
    </dgm:pt>
    <dgm:pt modelId="{8AFD9E4D-6F4D-4D5B-91CA-83F5F14C22AE}" type="pres">
      <dgm:prSet presAssocID="{21B158DE-BE9C-49E1-8F19-1BDA29E2403D}" presName="root2" presStyleCnt="0"/>
      <dgm:spPr/>
    </dgm:pt>
    <dgm:pt modelId="{5856348F-DDD0-47C4-B687-823738C35722}" type="pres">
      <dgm:prSet presAssocID="{21B158DE-BE9C-49E1-8F19-1BDA29E2403D}" presName="LevelTwoTextNode" presStyleLbl="node2" presStyleIdx="1" presStyleCnt="2">
        <dgm:presLayoutVars>
          <dgm:chPref val="3"/>
        </dgm:presLayoutVars>
      </dgm:prSet>
      <dgm:spPr/>
    </dgm:pt>
    <dgm:pt modelId="{514112B2-79E4-4FF1-9331-93D13E93A753}" type="pres">
      <dgm:prSet presAssocID="{21B158DE-BE9C-49E1-8F19-1BDA29E2403D}" presName="level3hierChild" presStyleCnt="0"/>
      <dgm:spPr/>
    </dgm:pt>
    <dgm:pt modelId="{1DABB0BA-EB09-4085-A3EF-7824FB8045E1}" type="pres">
      <dgm:prSet presAssocID="{00196505-5556-4A11-8254-671A967F30B8}" presName="conn2-1" presStyleLbl="parChTrans1D3" presStyleIdx="2" presStyleCnt="3"/>
      <dgm:spPr/>
    </dgm:pt>
    <dgm:pt modelId="{933D49E8-F825-416E-995E-AE8B6FBE4FED}" type="pres">
      <dgm:prSet presAssocID="{00196505-5556-4A11-8254-671A967F30B8}" presName="connTx" presStyleLbl="parChTrans1D3" presStyleIdx="2" presStyleCnt="3"/>
      <dgm:spPr/>
    </dgm:pt>
    <dgm:pt modelId="{3F3457A7-9572-4605-956A-C908E408AF25}" type="pres">
      <dgm:prSet presAssocID="{9370560F-843C-45C8-9306-8CDCD18DBACE}" presName="root2" presStyleCnt="0"/>
      <dgm:spPr/>
    </dgm:pt>
    <dgm:pt modelId="{BE3FA07D-197C-4FCC-A569-6AE62CFEA101}" type="pres">
      <dgm:prSet presAssocID="{9370560F-843C-45C8-9306-8CDCD18DBACE}" presName="LevelTwoTextNode" presStyleLbl="node3" presStyleIdx="2" presStyleCnt="3">
        <dgm:presLayoutVars>
          <dgm:chPref val="3"/>
        </dgm:presLayoutVars>
      </dgm:prSet>
      <dgm:spPr/>
    </dgm:pt>
    <dgm:pt modelId="{E824A1EE-80D7-4322-8356-85FC7AD01F38}" type="pres">
      <dgm:prSet presAssocID="{9370560F-843C-45C8-9306-8CDCD18DBACE}" presName="level3hierChild" presStyleCnt="0"/>
      <dgm:spPr/>
    </dgm:pt>
  </dgm:ptLst>
  <dgm:cxnLst>
    <dgm:cxn modelId="{59DA190B-4AA2-4D4B-BCDA-627A041A447F}" type="presOf" srcId="{79FAF96C-571D-4054-B411-8CCBAA99DE3D}" destId="{1D61F16E-BE2B-4E0B-86CE-BD68B72FDFB0}" srcOrd="1" destOrd="0" presId="urn:microsoft.com/office/officeart/2005/8/layout/hierarchy2"/>
    <dgm:cxn modelId="{F5AB3922-7CA9-4895-9EDC-1F2BB80D2669}" type="presOf" srcId="{79FAF96C-571D-4054-B411-8CCBAA99DE3D}" destId="{98E84744-E0FC-49FF-8CE3-BB592491583C}" srcOrd="0" destOrd="0" presId="urn:microsoft.com/office/officeart/2005/8/layout/hierarchy2"/>
    <dgm:cxn modelId="{A5CC0D25-7081-400F-B4D4-395679AC5C75}" type="presOf" srcId="{3A38B94B-CE19-46C6-A021-F316F8CD01B3}" destId="{BB5EFFC2-F6E6-4A45-A143-0BB6F4C5188D}" srcOrd="0" destOrd="0" presId="urn:microsoft.com/office/officeart/2005/8/layout/hierarchy2"/>
    <dgm:cxn modelId="{AC298762-35B4-413C-922B-BDCA5D06EB5A}" type="presOf" srcId="{00196505-5556-4A11-8254-671A967F30B8}" destId="{933D49E8-F825-416E-995E-AE8B6FBE4FED}" srcOrd="1" destOrd="0" presId="urn:microsoft.com/office/officeart/2005/8/layout/hierarchy2"/>
    <dgm:cxn modelId="{C2215443-5945-4A2F-A524-234EA6F2891C}" type="presOf" srcId="{12023BC9-8E62-42F3-BB9B-6D6D2A38E202}" destId="{B01756C6-F945-4507-B3B3-E8D2FDCF3AB7}" srcOrd="1" destOrd="0" presId="urn:microsoft.com/office/officeart/2005/8/layout/hierarchy2"/>
    <dgm:cxn modelId="{D7F5716B-C940-4268-A5CF-1CB3E5E47EB6}" srcId="{3A38B94B-CE19-46C6-A021-F316F8CD01B3}" destId="{5352AFD0-45AB-4F67-9985-113C945386FF}" srcOrd="0" destOrd="0" parTransId="{79FAF96C-571D-4054-B411-8CCBAA99DE3D}" sibTransId="{AB6492BF-3F11-41C8-AE53-0E1C78EEBB78}"/>
    <dgm:cxn modelId="{AB9DDC74-D318-4F05-AD91-475DE03EC135}" srcId="{21B158DE-BE9C-49E1-8F19-1BDA29E2403D}" destId="{9370560F-843C-45C8-9306-8CDCD18DBACE}" srcOrd="0" destOrd="0" parTransId="{00196505-5556-4A11-8254-671A967F30B8}" sibTransId="{BE32C97B-D249-465E-BA0D-4784586B28AE}"/>
    <dgm:cxn modelId="{F52B6276-57AC-4575-B353-3C33865C0B3F}" type="presOf" srcId="{5352AFD0-45AB-4F67-9985-113C945386FF}" destId="{AAE9FBD7-1954-4176-8AF8-CD8892358BC8}" srcOrd="0" destOrd="0" presId="urn:microsoft.com/office/officeart/2005/8/layout/hierarchy2"/>
    <dgm:cxn modelId="{5D99C377-76E1-4D54-901A-15DB44931697}" type="presOf" srcId="{7CFE16F0-3B5B-4530-AF4B-E6235C5697F4}" destId="{A550BE36-A3AC-4A64-ACEE-5CDB90EEB9A2}" srcOrd="0" destOrd="0" presId="urn:microsoft.com/office/officeart/2005/8/layout/hierarchy2"/>
    <dgm:cxn modelId="{45AB1C58-0367-4890-A28E-E240D9D63A26}" type="presOf" srcId="{21B158DE-BE9C-49E1-8F19-1BDA29E2403D}" destId="{5856348F-DDD0-47C4-B687-823738C35722}" srcOrd="0" destOrd="0" presId="urn:microsoft.com/office/officeart/2005/8/layout/hierarchy2"/>
    <dgm:cxn modelId="{301CDF58-1A05-42A9-80C6-4AA24FB7605E}" type="presOf" srcId="{ABBF0426-0CD3-4D97-B3A7-49573A000BA3}" destId="{331E7EB7-5327-4335-8B2B-FE8EA3FD8D27}" srcOrd="0" destOrd="0" presId="urn:microsoft.com/office/officeart/2005/8/layout/hierarchy2"/>
    <dgm:cxn modelId="{3434D77B-E328-4E17-A146-C67B6C67DA7D}" type="presOf" srcId="{00196505-5556-4A11-8254-671A967F30B8}" destId="{1DABB0BA-EB09-4085-A3EF-7824FB8045E1}" srcOrd="0" destOrd="0" presId="urn:microsoft.com/office/officeart/2005/8/layout/hierarchy2"/>
    <dgm:cxn modelId="{747FD78D-8126-4173-8C2A-02BCFDD7C238}" srcId="{ED9C1B5F-A324-438C-A8C8-CB5BB180716F}" destId="{21B158DE-BE9C-49E1-8F19-1BDA29E2403D}" srcOrd="1" destOrd="0" parTransId="{12023BC9-8E62-42F3-BB9B-6D6D2A38E202}" sibTransId="{B5F139C5-3017-463F-A72F-FA5B1EABA811}"/>
    <dgm:cxn modelId="{AAEA4793-167B-456A-9520-BD7FC7E0C176}" srcId="{3A38B94B-CE19-46C6-A021-F316F8CD01B3}" destId="{ABBF0426-0CD3-4D97-B3A7-49573A000BA3}" srcOrd="1" destOrd="0" parTransId="{726EC9A6-85FB-41E7-82F5-310E1136B479}" sibTransId="{93769BC0-80D8-4FD3-AE3F-C8721D87264A}"/>
    <dgm:cxn modelId="{15AD8494-CD48-40CD-ABB4-0C67FB22100F}" type="presOf" srcId="{726EC9A6-85FB-41E7-82F5-310E1136B479}" destId="{6EF88FBE-4000-4F85-9BD8-C44342A3269D}" srcOrd="1" destOrd="0" presId="urn:microsoft.com/office/officeart/2005/8/layout/hierarchy2"/>
    <dgm:cxn modelId="{7BA9FABB-881D-4BFD-AD31-F1B2DBB4C468}" srcId="{ED9C1B5F-A324-438C-A8C8-CB5BB180716F}" destId="{3A38B94B-CE19-46C6-A021-F316F8CD01B3}" srcOrd="0" destOrd="0" parTransId="{7C7FCCE4-B51C-45BA-A190-35B9D80C9DB7}" sibTransId="{6ADF35BC-1226-43BB-9D6F-806A20E5FBB2}"/>
    <dgm:cxn modelId="{CC060DBD-C5BE-420D-A4F1-D503D5C5B8D1}" type="presOf" srcId="{9370560F-843C-45C8-9306-8CDCD18DBACE}" destId="{BE3FA07D-197C-4FCC-A569-6AE62CFEA101}" srcOrd="0" destOrd="0" presId="urn:microsoft.com/office/officeart/2005/8/layout/hierarchy2"/>
    <dgm:cxn modelId="{A12F96CB-E2FC-47AA-A4F2-1DE45C4BD84C}" type="presOf" srcId="{726EC9A6-85FB-41E7-82F5-310E1136B479}" destId="{B197D6F5-D1DA-4DEE-BC3C-97B211076185}" srcOrd="0" destOrd="0" presId="urn:microsoft.com/office/officeart/2005/8/layout/hierarchy2"/>
    <dgm:cxn modelId="{BE3F65D2-256C-4F8A-BA73-1D6557C0C032}" type="presOf" srcId="{7C7FCCE4-B51C-45BA-A190-35B9D80C9DB7}" destId="{A1C3AAC8-1504-43D9-B63E-89EC530B4FE0}" srcOrd="1" destOrd="0" presId="urn:microsoft.com/office/officeart/2005/8/layout/hierarchy2"/>
    <dgm:cxn modelId="{984333E0-3AFF-4C13-B70F-2D1172C4EC78}" srcId="{7CFE16F0-3B5B-4530-AF4B-E6235C5697F4}" destId="{ED9C1B5F-A324-438C-A8C8-CB5BB180716F}" srcOrd="0" destOrd="0" parTransId="{44B61CE7-909D-4AF1-9EE6-6F2D5FDB28A9}" sibTransId="{BEFFF22C-808F-4CA9-BD70-8ED4069759A8}"/>
    <dgm:cxn modelId="{7E92E4E2-0018-4727-9D5C-EB1058B89E2F}" type="presOf" srcId="{7C7FCCE4-B51C-45BA-A190-35B9D80C9DB7}" destId="{FFC3AA0F-527D-4082-ABFD-7F36278AA7D4}" srcOrd="0" destOrd="0" presId="urn:microsoft.com/office/officeart/2005/8/layout/hierarchy2"/>
    <dgm:cxn modelId="{30715FE6-8563-47D7-87B7-CB344D7510D3}" type="presOf" srcId="{ED9C1B5F-A324-438C-A8C8-CB5BB180716F}" destId="{B7989015-3AE8-4B28-BB55-8F3AB8A21BDD}" srcOrd="0" destOrd="0" presId="urn:microsoft.com/office/officeart/2005/8/layout/hierarchy2"/>
    <dgm:cxn modelId="{5F5AF7F5-0A90-498B-ACBB-E145DE6C5FD0}" type="presOf" srcId="{12023BC9-8E62-42F3-BB9B-6D6D2A38E202}" destId="{4EF51A4D-982F-4EC8-B739-D07D5637662F}" srcOrd="0" destOrd="0" presId="urn:microsoft.com/office/officeart/2005/8/layout/hierarchy2"/>
    <dgm:cxn modelId="{8BB50EE6-4107-4A6B-9C82-1F7F9E59B3A7}" type="presParOf" srcId="{A550BE36-A3AC-4A64-ACEE-5CDB90EEB9A2}" destId="{FA24976D-A38B-4342-92A1-176BD7183687}" srcOrd="0" destOrd="0" presId="urn:microsoft.com/office/officeart/2005/8/layout/hierarchy2"/>
    <dgm:cxn modelId="{B516563B-105D-4802-8A07-916384E19FAD}" type="presParOf" srcId="{FA24976D-A38B-4342-92A1-176BD7183687}" destId="{B7989015-3AE8-4B28-BB55-8F3AB8A21BDD}" srcOrd="0" destOrd="0" presId="urn:microsoft.com/office/officeart/2005/8/layout/hierarchy2"/>
    <dgm:cxn modelId="{6C5E1B8A-DF98-47EF-A4F0-713E90AEF81A}" type="presParOf" srcId="{FA24976D-A38B-4342-92A1-176BD7183687}" destId="{FA8B27D8-E6C5-4476-A45B-56553AF7B163}" srcOrd="1" destOrd="0" presId="urn:microsoft.com/office/officeart/2005/8/layout/hierarchy2"/>
    <dgm:cxn modelId="{7359DB7F-AD64-42F3-B763-C8AC867F8B9A}" type="presParOf" srcId="{FA8B27D8-E6C5-4476-A45B-56553AF7B163}" destId="{FFC3AA0F-527D-4082-ABFD-7F36278AA7D4}" srcOrd="0" destOrd="0" presId="urn:microsoft.com/office/officeart/2005/8/layout/hierarchy2"/>
    <dgm:cxn modelId="{7C18CDE3-730C-4806-8948-7C0BF7F26B3F}" type="presParOf" srcId="{FFC3AA0F-527D-4082-ABFD-7F36278AA7D4}" destId="{A1C3AAC8-1504-43D9-B63E-89EC530B4FE0}" srcOrd="0" destOrd="0" presId="urn:microsoft.com/office/officeart/2005/8/layout/hierarchy2"/>
    <dgm:cxn modelId="{1ECA5065-45E9-4E1F-B0BF-FBEB09405A69}" type="presParOf" srcId="{FA8B27D8-E6C5-4476-A45B-56553AF7B163}" destId="{A5529144-387B-4792-ACC6-9BCD87F1B985}" srcOrd="1" destOrd="0" presId="urn:microsoft.com/office/officeart/2005/8/layout/hierarchy2"/>
    <dgm:cxn modelId="{FF13C312-C954-4EE9-9038-B02315814DFC}" type="presParOf" srcId="{A5529144-387B-4792-ACC6-9BCD87F1B985}" destId="{BB5EFFC2-F6E6-4A45-A143-0BB6F4C5188D}" srcOrd="0" destOrd="0" presId="urn:microsoft.com/office/officeart/2005/8/layout/hierarchy2"/>
    <dgm:cxn modelId="{644061A2-3467-4BA2-B046-A59C3F27AD10}" type="presParOf" srcId="{A5529144-387B-4792-ACC6-9BCD87F1B985}" destId="{C686AD9A-352E-424E-9834-A2ACC247A7F2}" srcOrd="1" destOrd="0" presId="urn:microsoft.com/office/officeart/2005/8/layout/hierarchy2"/>
    <dgm:cxn modelId="{1A545216-8A95-4DD7-93C1-27D5F23A883C}" type="presParOf" srcId="{C686AD9A-352E-424E-9834-A2ACC247A7F2}" destId="{98E84744-E0FC-49FF-8CE3-BB592491583C}" srcOrd="0" destOrd="0" presId="urn:microsoft.com/office/officeart/2005/8/layout/hierarchy2"/>
    <dgm:cxn modelId="{404E44E2-3492-4697-A0A5-44FAFFFFBA16}" type="presParOf" srcId="{98E84744-E0FC-49FF-8CE3-BB592491583C}" destId="{1D61F16E-BE2B-4E0B-86CE-BD68B72FDFB0}" srcOrd="0" destOrd="0" presId="urn:microsoft.com/office/officeart/2005/8/layout/hierarchy2"/>
    <dgm:cxn modelId="{9C531B51-96A7-452F-B8ED-4D22A0DF8D38}" type="presParOf" srcId="{C686AD9A-352E-424E-9834-A2ACC247A7F2}" destId="{20EB29D1-2061-45B4-9399-ED7BD044E9A7}" srcOrd="1" destOrd="0" presId="urn:microsoft.com/office/officeart/2005/8/layout/hierarchy2"/>
    <dgm:cxn modelId="{CB7CE4EE-4F2D-49D2-9A12-CB4D73E7CF13}" type="presParOf" srcId="{20EB29D1-2061-45B4-9399-ED7BD044E9A7}" destId="{AAE9FBD7-1954-4176-8AF8-CD8892358BC8}" srcOrd="0" destOrd="0" presId="urn:microsoft.com/office/officeart/2005/8/layout/hierarchy2"/>
    <dgm:cxn modelId="{CC9B160A-E7B9-4A59-B5B8-AA4372003DB6}" type="presParOf" srcId="{20EB29D1-2061-45B4-9399-ED7BD044E9A7}" destId="{7ADA2A81-1754-4DA5-A834-F15DDFF67AD6}" srcOrd="1" destOrd="0" presId="urn:microsoft.com/office/officeart/2005/8/layout/hierarchy2"/>
    <dgm:cxn modelId="{54C83611-EF80-4667-9E43-9A956511EC03}" type="presParOf" srcId="{C686AD9A-352E-424E-9834-A2ACC247A7F2}" destId="{B197D6F5-D1DA-4DEE-BC3C-97B211076185}" srcOrd="2" destOrd="0" presId="urn:microsoft.com/office/officeart/2005/8/layout/hierarchy2"/>
    <dgm:cxn modelId="{22D5D55E-DC4F-492F-9090-A77CA3FDC6C9}" type="presParOf" srcId="{B197D6F5-D1DA-4DEE-BC3C-97B211076185}" destId="{6EF88FBE-4000-4F85-9BD8-C44342A3269D}" srcOrd="0" destOrd="0" presId="urn:microsoft.com/office/officeart/2005/8/layout/hierarchy2"/>
    <dgm:cxn modelId="{A623D922-5A46-46F9-A9B3-1BC747A8C382}" type="presParOf" srcId="{C686AD9A-352E-424E-9834-A2ACC247A7F2}" destId="{632A0B77-84F4-43CC-922A-EBAB2079487C}" srcOrd="3" destOrd="0" presId="urn:microsoft.com/office/officeart/2005/8/layout/hierarchy2"/>
    <dgm:cxn modelId="{5BF4C3CA-E861-4896-9EB8-EF0F801A809F}" type="presParOf" srcId="{632A0B77-84F4-43CC-922A-EBAB2079487C}" destId="{331E7EB7-5327-4335-8B2B-FE8EA3FD8D27}" srcOrd="0" destOrd="0" presId="urn:microsoft.com/office/officeart/2005/8/layout/hierarchy2"/>
    <dgm:cxn modelId="{D256A6F8-7A15-4641-8401-0FE9547B8020}" type="presParOf" srcId="{632A0B77-84F4-43CC-922A-EBAB2079487C}" destId="{A8606A2D-70D2-430A-B61E-4A38FC02CD30}" srcOrd="1" destOrd="0" presId="urn:microsoft.com/office/officeart/2005/8/layout/hierarchy2"/>
    <dgm:cxn modelId="{931B08F4-D1B2-403B-B71F-DBC5EB5DAAEB}" type="presParOf" srcId="{FA8B27D8-E6C5-4476-A45B-56553AF7B163}" destId="{4EF51A4D-982F-4EC8-B739-D07D5637662F}" srcOrd="2" destOrd="0" presId="urn:microsoft.com/office/officeart/2005/8/layout/hierarchy2"/>
    <dgm:cxn modelId="{DA8F392E-787E-40E9-A2B4-23457EDB06F4}" type="presParOf" srcId="{4EF51A4D-982F-4EC8-B739-D07D5637662F}" destId="{B01756C6-F945-4507-B3B3-E8D2FDCF3AB7}" srcOrd="0" destOrd="0" presId="urn:microsoft.com/office/officeart/2005/8/layout/hierarchy2"/>
    <dgm:cxn modelId="{4B46AC34-254B-4859-B1E8-E4A868EFBCC7}" type="presParOf" srcId="{FA8B27D8-E6C5-4476-A45B-56553AF7B163}" destId="{8AFD9E4D-6F4D-4D5B-91CA-83F5F14C22AE}" srcOrd="3" destOrd="0" presId="urn:microsoft.com/office/officeart/2005/8/layout/hierarchy2"/>
    <dgm:cxn modelId="{D628A362-B74A-40E6-98BB-54257A0B06AB}" type="presParOf" srcId="{8AFD9E4D-6F4D-4D5B-91CA-83F5F14C22AE}" destId="{5856348F-DDD0-47C4-B687-823738C35722}" srcOrd="0" destOrd="0" presId="urn:microsoft.com/office/officeart/2005/8/layout/hierarchy2"/>
    <dgm:cxn modelId="{59FBFB86-D24A-4EC1-B858-8F51581521A9}" type="presParOf" srcId="{8AFD9E4D-6F4D-4D5B-91CA-83F5F14C22AE}" destId="{514112B2-79E4-4FF1-9331-93D13E93A753}" srcOrd="1" destOrd="0" presId="urn:microsoft.com/office/officeart/2005/8/layout/hierarchy2"/>
    <dgm:cxn modelId="{11DD3565-8677-47F9-B97D-BFF47012AFEC}" type="presParOf" srcId="{514112B2-79E4-4FF1-9331-93D13E93A753}" destId="{1DABB0BA-EB09-4085-A3EF-7824FB8045E1}" srcOrd="0" destOrd="0" presId="urn:microsoft.com/office/officeart/2005/8/layout/hierarchy2"/>
    <dgm:cxn modelId="{4620EBD0-6428-4A49-AF62-F9A663BEC643}" type="presParOf" srcId="{1DABB0BA-EB09-4085-A3EF-7824FB8045E1}" destId="{933D49E8-F825-416E-995E-AE8B6FBE4FED}" srcOrd="0" destOrd="0" presId="urn:microsoft.com/office/officeart/2005/8/layout/hierarchy2"/>
    <dgm:cxn modelId="{9FE43A2B-F38A-482A-9467-5B6B17FADD91}" type="presParOf" srcId="{514112B2-79E4-4FF1-9331-93D13E93A753}" destId="{3F3457A7-9572-4605-956A-C908E408AF25}" srcOrd="1" destOrd="0" presId="urn:microsoft.com/office/officeart/2005/8/layout/hierarchy2"/>
    <dgm:cxn modelId="{8A56805C-9309-42D3-84B0-DE2B097DD979}" type="presParOf" srcId="{3F3457A7-9572-4605-956A-C908E408AF25}" destId="{BE3FA07D-197C-4FCC-A569-6AE62CFEA101}" srcOrd="0" destOrd="0" presId="urn:microsoft.com/office/officeart/2005/8/layout/hierarchy2"/>
    <dgm:cxn modelId="{8AB2C370-5EE4-456D-82E6-1713EA74B242}" type="presParOf" srcId="{3F3457A7-9572-4605-956A-C908E408AF25}" destId="{E824A1EE-80D7-4322-8356-85FC7AD01F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89015-3AE8-4B28-BB55-8F3AB8A21BDD}">
      <dsp:nvSpPr>
        <dsp:cNvPr id="0" name=""/>
        <dsp:cNvSpPr/>
      </dsp:nvSpPr>
      <dsp:spPr>
        <a:xfrm>
          <a:off x="2007" y="2166775"/>
          <a:ext cx="2584418" cy="1292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CONVOLUTIONAL NEURAL NETWORKS</a:t>
          </a:r>
        </a:p>
      </dsp:txBody>
      <dsp:txXfrm>
        <a:off x="39855" y="2204623"/>
        <a:ext cx="2508722" cy="1216513"/>
      </dsp:txXfrm>
    </dsp:sp>
    <dsp:sp modelId="{FFC3AA0F-527D-4082-ABFD-7F36278AA7D4}">
      <dsp:nvSpPr>
        <dsp:cNvPr id="0" name=""/>
        <dsp:cNvSpPr/>
      </dsp:nvSpPr>
      <dsp:spPr>
        <a:xfrm rot="18770822">
          <a:off x="2343235" y="2231796"/>
          <a:ext cx="1520149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520149" y="238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5305" y="2217610"/>
        <a:ext cx="76007" cy="76007"/>
      </dsp:txXfrm>
    </dsp:sp>
    <dsp:sp modelId="{BB5EFFC2-F6E6-4A45-A143-0BB6F4C5188D}">
      <dsp:nvSpPr>
        <dsp:cNvPr id="0" name=""/>
        <dsp:cNvSpPr/>
      </dsp:nvSpPr>
      <dsp:spPr>
        <a:xfrm>
          <a:off x="3620193" y="1052244"/>
          <a:ext cx="2584418" cy="1292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THEANOS</a:t>
          </a:r>
        </a:p>
      </dsp:txBody>
      <dsp:txXfrm>
        <a:off x="3658041" y="1090092"/>
        <a:ext cx="2508722" cy="1216513"/>
      </dsp:txXfrm>
    </dsp:sp>
    <dsp:sp modelId="{98E84744-E0FC-49FF-8CE3-BB592491583C}">
      <dsp:nvSpPr>
        <dsp:cNvPr id="0" name=""/>
        <dsp:cNvSpPr/>
      </dsp:nvSpPr>
      <dsp:spPr>
        <a:xfrm rot="19457599">
          <a:off x="6084951" y="1303020"/>
          <a:ext cx="1273088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73088" y="2381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89668" y="1295011"/>
        <a:ext cx="63654" cy="63654"/>
      </dsp:txXfrm>
    </dsp:sp>
    <dsp:sp modelId="{AAE9FBD7-1954-4176-8AF8-CD8892358BC8}">
      <dsp:nvSpPr>
        <dsp:cNvPr id="0" name=""/>
        <dsp:cNvSpPr/>
      </dsp:nvSpPr>
      <dsp:spPr>
        <a:xfrm>
          <a:off x="7238379" y="309224"/>
          <a:ext cx="2584418" cy="1292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2D-CNN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WITHOUT MASKING</a:t>
          </a:r>
        </a:p>
      </dsp:txBody>
      <dsp:txXfrm>
        <a:off x="7276227" y="347072"/>
        <a:ext cx="2508722" cy="1216513"/>
      </dsp:txXfrm>
    </dsp:sp>
    <dsp:sp modelId="{B197D6F5-D1DA-4DEE-BC3C-97B211076185}">
      <dsp:nvSpPr>
        <dsp:cNvPr id="0" name=""/>
        <dsp:cNvSpPr/>
      </dsp:nvSpPr>
      <dsp:spPr>
        <a:xfrm rot="2142401">
          <a:off x="6084951" y="2046040"/>
          <a:ext cx="1273088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73088" y="2381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89668" y="2038032"/>
        <a:ext cx="63654" cy="63654"/>
      </dsp:txXfrm>
    </dsp:sp>
    <dsp:sp modelId="{331E7EB7-5327-4335-8B2B-FE8EA3FD8D27}">
      <dsp:nvSpPr>
        <dsp:cNvPr id="0" name=""/>
        <dsp:cNvSpPr/>
      </dsp:nvSpPr>
      <dsp:spPr>
        <a:xfrm>
          <a:off x="7238379" y="1795264"/>
          <a:ext cx="2584418" cy="1292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2D-CNN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WITH MASKING</a:t>
          </a:r>
        </a:p>
      </dsp:txBody>
      <dsp:txXfrm>
        <a:off x="7276227" y="1833112"/>
        <a:ext cx="2508722" cy="1216513"/>
      </dsp:txXfrm>
    </dsp:sp>
    <dsp:sp modelId="{4EF51A4D-982F-4EC8-B739-D07D5637662F}">
      <dsp:nvSpPr>
        <dsp:cNvPr id="0" name=""/>
        <dsp:cNvSpPr/>
      </dsp:nvSpPr>
      <dsp:spPr>
        <a:xfrm rot="2829178">
          <a:off x="2343235" y="3346326"/>
          <a:ext cx="1520149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520149" y="238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5305" y="3332141"/>
        <a:ext cx="76007" cy="76007"/>
      </dsp:txXfrm>
    </dsp:sp>
    <dsp:sp modelId="{5856348F-DDD0-47C4-B687-823738C35722}">
      <dsp:nvSpPr>
        <dsp:cNvPr id="0" name=""/>
        <dsp:cNvSpPr/>
      </dsp:nvSpPr>
      <dsp:spPr>
        <a:xfrm>
          <a:off x="3620193" y="3281305"/>
          <a:ext cx="2584418" cy="1292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TENSOR FLOW</a:t>
          </a:r>
        </a:p>
      </dsp:txBody>
      <dsp:txXfrm>
        <a:off x="3658041" y="3319153"/>
        <a:ext cx="2508722" cy="1216513"/>
      </dsp:txXfrm>
    </dsp:sp>
    <dsp:sp modelId="{1DABB0BA-EB09-4085-A3EF-7824FB8045E1}">
      <dsp:nvSpPr>
        <dsp:cNvPr id="0" name=""/>
        <dsp:cNvSpPr/>
      </dsp:nvSpPr>
      <dsp:spPr>
        <a:xfrm>
          <a:off x="6204611" y="3903591"/>
          <a:ext cx="1033767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033767" y="2381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95651" y="3901565"/>
        <a:ext cx="51688" cy="51688"/>
      </dsp:txXfrm>
    </dsp:sp>
    <dsp:sp modelId="{BE3FA07D-197C-4FCC-A569-6AE62CFEA101}">
      <dsp:nvSpPr>
        <dsp:cNvPr id="0" name=""/>
        <dsp:cNvSpPr/>
      </dsp:nvSpPr>
      <dsp:spPr>
        <a:xfrm>
          <a:off x="7238379" y="3281305"/>
          <a:ext cx="2584418" cy="1292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3D-CNN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WITHOUT MASKING</a:t>
          </a:r>
        </a:p>
      </dsp:txBody>
      <dsp:txXfrm>
        <a:off x="7276227" y="3319153"/>
        <a:ext cx="2508722" cy="1216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D11-82E0-4D17-BF50-7B16DAA3BFF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C98-EF40-4002-BCC9-B835A9D1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D11-82E0-4D17-BF50-7B16DAA3BFF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C98-EF40-4002-BCC9-B835A9D1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D11-82E0-4D17-BF50-7B16DAA3BFF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C98-EF40-4002-BCC9-B835A9D1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4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D11-82E0-4D17-BF50-7B16DAA3BFF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C98-EF40-4002-BCC9-B835A9D153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559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D11-82E0-4D17-BF50-7B16DAA3BFF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C98-EF40-4002-BCC9-B835A9D1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7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D11-82E0-4D17-BF50-7B16DAA3BFF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C98-EF40-4002-BCC9-B835A9D1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5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D11-82E0-4D17-BF50-7B16DAA3BFF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C98-EF40-4002-BCC9-B835A9D1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5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D11-82E0-4D17-BF50-7B16DAA3BFF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C98-EF40-4002-BCC9-B835A9D1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5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D11-82E0-4D17-BF50-7B16DAA3BFF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C98-EF40-4002-BCC9-B835A9D1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2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D11-82E0-4D17-BF50-7B16DAA3BFF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C98-EF40-4002-BCC9-B835A9D1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D11-82E0-4D17-BF50-7B16DAA3BFF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C98-EF40-4002-BCC9-B835A9D1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2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D11-82E0-4D17-BF50-7B16DAA3BFF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C98-EF40-4002-BCC9-B835A9D1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0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D11-82E0-4D17-BF50-7B16DAA3BFF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C98-EF40-4002-BCC9-B835A9D1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9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D11-82E0-4D17-BF50-7B16DAA3BFF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C98-EF40-4002-BCC9-B835A9D1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6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D11-82E0-4D17-BF50-7B16DAA3BFF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C98-EF40-4002-BCC9-B835A9D1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D11-82E0-4D17-BF50-7B16DAA3BFF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C98-EF40-4002-BCC9-B835A9D1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D11-82E0-4D17-BF50-7B16DAA3BFF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C98-EF40-4002-BCC9-B835A9D1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6C2D11-82E0-4D17-BF50-7B16DAA3BFF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07C98-EF40-4002-BCC9-B835A9D1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70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hing&#10;&#10;Description generated with high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" r="11668" b="-1"/>
          <a:stretch/>
        </p:blipFill>
        <p:spPr>
          <a:xfrm>
            <a:off x="0" y="10"/>
            <a:ext cx="5404514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0991" y="1392072"/>
            <a:ext cx="6003308" cy="337173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ANALYSIS OF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RADIOLOGY SCANS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FOR AUTOMATED DECISION SUPPORT IN LUNG CANCER DETECTION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3976" y="5100522"/>
            <a:ext cx="4299045" cy="682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-Lung Cancer Sleuths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72296" y="409023"/>
            <a:ext cx="9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DAEN 690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004" y="307456"/>
            <a:ext cx="23261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May 8</a:t>
            </a:r>
            <a:r>
              <a:rPr lang="en-US" sz="2400" baseline="30000" dirty="0">
                <a:solidFill>
                  <a:srgbClr val="C00000"/>
                </a:solidFill>
              </a:rPr>
              <a:t>th</a:t>
            </a:r>
            <a:r>
              <a:rPr lang="en-US" sz="2400" dirty="0">
                <a:solidFill>
                  <a:srgbClr val="C00000"/>
                </a:solidFill>
              </a:rPr>
              <a:t> , 2017</a:t>
            </a:r>
          </a:p>
        </p:txBody>
      </p:sp>
    </p:spTree>
    <p:extLst>
      <p:ext uri="{BB962C8B-B14F-4D97-AF65-F5344CB8AC3E}">
        <p14:creationId xmlns:p14="http://schemas.microsoft.com/office/powerpoint/2010/main" val="359329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13" y="1464378"/>
            <a:ext cx="7727569" cy="5072900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55" y="2101755"/>
            <a:ext cx="3108057" cy="3918046"/>
          </a:xfrm>
        </p:spPr>
        <p:txBody>
          <a:bodyPr>
            <a:normAutofit/>
          </a:bodyPr>
          <a:lstStyle/>
          <a:p>
            <a:r>
              <a:rPr lang="en-US" dirty="0"/>
              <a:t>Checking if there is relationship between patient ID and cancer </a:t>
            </a:r>
          </a:p>
          <a:p>
            <a:r>
              <a:rPr lang="en-US" dirty="0"/>
              <a:t>Number of training patients: 1398</a:t>
            </a:r>
          </a:p>
          <a:p>
            <a:pPr marL="0" indent="0">
              <a:buNone/>
            </a:pPr>
            <a:r>
              <a:rPr lang="en-US" dirty="0"/>
              <a:t>     Cancer rate: 25.91%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372296" y="409023"/>
            <a:ext cx="9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DAEN 690</a:t>
            </a:r>
          </a:p>
        </p:txBody>
      </p:sp>
    </p:spTree>
    <p:extLst>
      <p:ext uri="{BB962C8B-B14F-4D97-AF65-F5344CB8AC3E}">
        <p14:creationId xmlns:p14="http://schemas.microsoft.com/office/powerpoint/2010/main" val="225664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850" y="1596787"/>
            <a:ext cx="4928213" cy="4885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(Initial image Pixel size) No . of slices</a:t>
            </a:r>
            <a:r>
              <a:rPr lang="en-US" dirty="0"/>
              <a:t>  </a:t>
            </a:r>
          </a:p>
          <a:p>
            <a:r>
              <a:rPr lang="en-US" dirty="0"/>
              <a:t>(512, 512) 134</a:t>
            </a:r>
          </a:p>
          <a:p>
            <a:r>
              <a:rPr lang="en-US" dirty="0"/>
              <a:t>(512, 512) 128</a:t>
            </a:r>
          </a:p>
          <a:p>
            <a:r>
              <a:rPr lang="en-US" dirty="0"/>
              <a:t>(512, 512) 133</a:t>
            </a:r>
          </a:p>
          <a:p>
            <a:r>
              <a:rPr lang="en-US" dirty="0"/>
              <a:t>(512, 512) 110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15633" y="1596787"/>
            <a:ext cx="5206635" cy="4730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/>
              <a:t>Images after resizing &amp; Normalizing</a:t>
            </a:r>
          </a:p>
          <a:p>
            <a:r>
              <a:rPr lang="en-US" dirty="0"/>
              <a:t>(150,150) 20</a:t>
            </a:r>
          </a:p>
          <a:p>
            <a:r>
              <a:rPr lang="en-US" dirty="0"/>
              <a:t>(150,150) 20</a:t>
            </a:r>
          </a:p>
          <a:p>
            <a:r>
              <a:rPr lang="en-US" dirty="0"/>
              <a:t>(150,150) 20</a:t>
            </a:r>
          </a:p>
          <a:p>
            <a:r>
              <a:rPr lang="en-US" dirty="0"/>
              <a:t>(150,150) 20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3" y="3833444"/>
            <a:ext cx="2479430" cy="24149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98" y="3833444"/>
            <a:ext cx="3456228" cy="2414955"/>
          </a:xfrm>
          <a:prstGeom prst="rect">
            <a:avLst/>
          </a:prstGeom>
        </p:spPr>
      </p:pic>
      <p:sp>
        <p:nvSpPr>
          <p:cNvPr id="4" name="Arrow: Right 3"/>
          <p:cNvSpPr/>
          <p:nvPr/>
        </p:nvSpPr>
        <p:spPr>
          <a:xfrm>
            <a:off x="4517409" y="256577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9074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72296" y="409023"/>
            <a:ext cx="9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DAEN 690</a:t>
            </a:r>
          </a:p>
        </p:txBody>
      </p:sp>
    </p:spTree>
    <p:extLst>
      <p:ext uri="{BB962C8B-B14F-4D97-AF65-F5344CB8AC3E}">
        <p14:creationId xmlns:p14="http://schemas.microsoft.com/office/powerpoint/2010/main" val="71772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62" name="Picture 6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64" name="Picture 6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6" name="Oval 6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8" name="Picture 6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0" name="Picture 6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" r="3" b="858"/>
          <a:stretch/>
        </p:blipFill>
        <p:spPr>
          <a:xfrm>
            <a:off x="-1" y="10"/>
            <a:ext cx="4634681" cy="3428990"/>
          </a:xfrm>
          <a:prstGeom prst="rect">
            <a:avLst/>
          </a:prstGeom>
        </p:spPr>
      </p:pic>
      <p:pic>
        <p:nvPicPr>
          <p:cNvPr id="6" name="Content Placeholder 5" descr="A picture containing photo&#10;&#10;Description generated with high confidence"/>
          <p:cNvPicPr>
            <a:picLocks noGrp="1" noChangeAspect="1"/>
          </p:cNvPicPr>
          <p:nvPr>
            <p:ph sz="half" idx="2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" r="3" b="3"/>
          <a:stretch/>
        </p:blipFill>
        <p:spPr>
          <a:xfrm>
            <a:off x="3222" y="3429001"/>
            <a:ext cx="4634681" cy="342853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5285608" y="2052919"/>
            <a:ext cx="4764245" cy="13760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Changed to greyscale in order to skip the complexities with colors during model building </a:t>
            </a:r>
          </a:p>
          <a:p>
            <a:pPr marL="0" indent="0"/>
            <a:endParaRPr lang="en-US" dirty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372296" y="409023"/>
            <a:ext cx="9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DAEN 690</a:t>
            </a:r>
          </a:p>
        </p:txBody>
      </p:sp>
    </p:spTree>
    <p:extLst>
      <p:ext uri="{BB962C8B-B14F-4D97-AF65-F5344CB8AC3E}">
        <p14:creationId xmlns:p14="http://schemas.microsoft.com/office/powerpoint/2010/main" val="104768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31672332"/>
              </p:ext>
            </p:extLst>
          </p:nvPr>
        </p:nvGraphicFramePr>
        <p:xfrm>
          <a:off x="436069" y="813212"/>
          <a:ext cx="9824805" cy="4882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72296" y="409023"/>
            <a:ext cx="9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DAEN 690</a:t>
            </a:r>
          </a:p>
        </p:txBody>
      </p:sp>
    </p:spTree>
    <p:extLst>
      <p:ext uri="{BB962C8B-B14F-4D97-AF65-F5344CB8AC3E}">
        <p14:creationId xmlns:p14="http://schemas.microsoft.com/office/powerpoint/2010/main" val="423493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40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9487"/>
            <a:ext cx="8946541" cy="4340120"/>
          </a:xfrm>
        </p:spPr>
        <p:txBody>
          <a:bodyPr>
            <a:normAutofit/>
          </a:bodyPr>
          <a:lstStyle/>
          <a:p>
            <a:r>
              <a:rPr lang="en-US" dirty="0"/>
              <a:t>Identify Lung tissues</a:t>
            </a:r>
          </a:p>
          <a:p>
            <a:r>
              <a:rPr lang="en-US" dirty="0"/>
              <a:t>Standardize the slices</a:t>
            </a:r>
          </a:p>
          <a:p>
            <a:r>
              <a:rPr lang="en-US" dirty="0"/>
              <a:t>Sampling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4581446"/>
            <a:ext cx="9127218" cy="212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2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182451" y="1331258"/>
            <a:ext cx="4118933" cy="5206621"/>
          </a:xfrm>
          <a:prstGeom prst="rect">
            <a:avLst/>
          </a:prstGeom>
          <a:effectLst/>
        </p:spPr>
      </p:pic>
      <p:sp>
        <p:nvSpPr>
          <p:cNvPr id="22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72" y="1331258"/>
            <a:ext cx="5628635" cy="4195481"/>
          </a:xfrm>
        </p:spPr>
        <p:txBody>
          <a:bodyPr>
            <a:normAutofit/>
          </a:bodyPr>
          <a:lstStyle/>
          <a:p>
            <a:r>
              <a:rPr lang="en-US" dirty="0"/>
              <a:t>Basics knowledge needed to understand CT scan and how 3D model generated</a:t>
            </a:r>
          </a:p>
          <a:p>
            <a:pPr lvl="1"/>
            <a:r>
              <a:rPr lang="en-US" dirty="0"/>
              <a:t>Hounsfield Unit (HU)</a:t>
            </a:r>
          </a:p>
          <a:p>
            <a:pPr lvl="1"/>
            <a:r>
              <a:rPr lang="en-US" dirty="0"/>
              <a:t>How to get 3D model from 2d samples provided </a:t>
            </a:r>
          </a:p>
          <a:p>
            <a:pPr lvl="1"/>
            <a:r>
              <a:rPr lang="en-US" dirty="0"/>
              <a:t>Segmentation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2296" y="409023"/>
            <a:ext cx="9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DAEN 690</a:t>
            </a:r>
          </a:p>
        </p:txBody>
      </p:sp>
    </p:spTree>
    <p:extLst>
      <p:ext uri="{BB962C8B-B14F-4D97-AF65-F5344CB8AC3E}">
        <p14:creationId xmlns:p14="http://schemas.microsoft.com/office/powerpoint/2010/main" val="51994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1181831"/>
            <a:ext cx="6085496" cy="4837970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/>
              <a:t>Modeling the DICOM images to 3D by using HU unit </a:t>
            </a:r>
          </a:p>
          <a:p>
            <a:pPr marL="0" indent="0">
              <a:buNone/>
            </a:pPr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0372296" y="409023"/>
            <a:ext cx="9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DAEN 690</a:t>
            </a:r>
          </a:p>
        </p:txBody>
      </p:sp>
    </p:spTree>
    <p:extLst>
      <p:ext uri="{BB962C8B-B14F-4D97-AF65-F5344CB8AC3E}">
        <p14:creationId xmlns:p14="http://schemas.microsoft.com/office/powerpoint/2010/main" val="185295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802" y="1447799"/>
            <a:ext cx="5225144" cy="457200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/>
              <a:t>Look at the insides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72296" y="409023"/>
            <a:ext cx="9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DAEN 690</a:t>
            </a:r>
          </a:p>
        </p:txBody>
      </p:sp>
    </p:spTree>
    <p:extLst>
      <p:ext uri="{BB962C8B-B14F-4D97-AF65-F5344CB8AC3E}">
        <p14:creationId xmlns:p14="http://schemas.microsoft.com/office/powerpoint/2010/main" val="2968275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014" y="1447799"/>
            <a:ext cx="4996721" cy="457200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endParaRPr lang="en-US" sz="320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/>
              <a:t>Look at the inside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72296" y="409023"/>
            <a:ext cx="9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DAEN 690</a:t>
            </a:r>
          </a:p>
        </p:txBody>
      </p:sp>
    </p:spTree>
    <p:extLst>
      <p:ext uri="{BB962C8B-B14F-4D97-AF65-F5344CB8AC3E}">
        <p14:creationId xmlns:p14="http://schemas.microsoft.com/office/powerpoint/2010/main" val="1714306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014" y="1447799"/>
            <a:ext cx="4996721" cy="457200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endParaRPr lang="en-US" sz="320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/>
              <a:t>This is the difference between the last 2 images and data points are extracted.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72296" y="409023"/>
            <a:ext cx="9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DAEN 690</a:t>
            </a:r>
          </a:p>
        </p:txBody>
      </p:sp>
    </p:spTree>
    <p:extLst>
      <p:ext uri="{BB962C8B-B14F-4D97-AF65-F5344CB8AC3E}">
        <p14:creationId xmlns:p14="http://schemas.microsoft.com/office/powerpoint/2010/main" val="197652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Lung Cancer Sleuths </a:t>
            </a:r>
          </a:p>
        </p:txBody>
      </p:sp>
      <p:pic>
        <p:nvPicPr>
          <p:cNvPr id="4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4" r="-1" b="10144"/>
          <a:stretch/>
        </p:blipFill>
        <p:spPr>
          <a:xfrm>
            <a:off x="1043513" y="1442305"/>
            <a:ext cx="2810746" cy="2366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20519" r="33333" b="24963"/>
          <a:stretch/>
        </p:blipFill>
        <p:spPr>
          <a:xfrm>
            <a:off x="3854259" y="1442306"/>
            <a:ext cx="2881821" cy="2371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0" b="29380"/>
          <a:stretch/>
        </p:blipFill>
        <p:spPr>
          <a:xfrm>
            <a:off x="1043513" y="3799840"/>
            <a:ext cx="2820338" cy="2225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3" r="11064" b="1"/>
          <a:stretch/>
        </p:blipFill>
        <p:spPr>
          <a:xfrm>
            <a:off x="3854259" y="3804155"/>
            <a:ext cx="2868000" cy="22250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27798" y="1883931"/>
            <a:ext cx="330933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ANIRUDH</a:t>
            </a:r>
          </a:p>
          <a:p>
            <a:pPr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KC</a:t>
            </a:r>
          </a:p>
          <a:p>
            <a:pPr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VAMSHI</a:t>
            </a:r>
          </a:p>
          <a:p>
            <a:pPr>
              <a:lnSpc>
                <a:spcPct val="90000"/>
              </a:lnSpc>
            </a:pP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PRAGNAKAR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0037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 would like to thank: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Professor F. Brett Berlin, </a:t>
            </a:r>
            <a:r>
              <a:rPr lang="en-US" sz="1800" dirty="0">
                <a:solidFill>
                  <a:srgbClr val="FFC000"/>
                </a:solidFill>
              </a:rPr>
              <a:t>Term Professor DAEN 690, GMU.</a:t>
            </a:r>
          </a:p>
          <a:p>
            <a:pPr marL="0" indent="0">
              <a:buNone/>
            </a:pPr>
            <a:r>
              <a:rPr lang="en-US" dirty="0"/>
              <a:t>For guiding us at every step for successful completion and extending full support for providing </a:t>
            </a:r>
            <a:r>
              <a:rPr lang="en-US"/>
              <a:t>high computational </a:t>
            </a:r>
            <a:r>
              <a:rPr lang="en-US" dirty="0"/>
              <a:t>resources. Without him we wouldn’t meet the deadline.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Dr. Jayshree </a:t>
            </a:r>
            <a:r>
              <a:rPr lang="en-US" dirty="0" err="1">
                <a:solidFill>
                  <a:srgbClr val="FFC000"/>
                </a:solidFill>
              </a:rPr>
              <a:t>Sarma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sz="1800" dirty="0">
                <a:solidFill>
                  <a:srgbClr val="FFC000"/>
                </a:solidFill>
              </a:rPr>
              <a:t>Interim Director, Research Computing, GMU.</a:t>
            </a:r>
          </a:p>
          <a:p>
            <a:pPr marL="0" indent="0">
              <a:buNone/>
            </a:pPr>
            <a:r>
              <a:rPr lang="en-US" dirty="0"/>
              <a:t>For providing cluster access and for teaching us how to use the cluster efficiently for our needs. She spent hours sitting along and had been guiding us through obstacles.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Md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Anindya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Prodhan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sz="1800" dirty="0">
                <a:solidFill>
                  <a:srgbClr val="FFC000"/>
                </a:solidFill>
              </a:rPr>
              <a:t>Research Assistant, UVA.</a:t>
            </a:r>
          </a:p>
          <a:p>
            <a:pPr marL="0" indent="0">
              <a:buNone/>
            </a:pPr>
            <a:r>
              <a:rPr lang="en-US" dirty="0"/>
              <a:t>For driving all the way from Charlottesville, to help us gain access to XCG, and helping us when we were struck with technical complications.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72296" y="409023"/>
            <a:ext cx="9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DAEN 690</a:t>
            </a:r>
          </a:p>
        </p:txBody>
      </p:sp>
    </p:spTree>
    <p:extLst>
      <p:ext uri="{BB962C8B-B14F-4D97-AF65-F5344CB8AC3E}">
        <p14:creationId xmlns:p14="http://schemas.microsoft.com/office/powerpoint/2010/main" val="2378016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C000"/>
                </a:solidFill>
              </a:rPr>
              <a:t>THANK YOU…</a:t>
            </a:r>
            <a:br>
              <a:rPr lang="en-US" sz="4400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833" y="2611183"/>
            <a:ext cx="8002186" cy="25960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 ARE OPEN FOR</a:t>
            </a:r>
            <a:br>
              <a:rPr lang="en-US" sz="40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40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QUESTIONS &amp; DISCUSSION</a:t>
            </a:r>
            <a:endParaRPr lang="en-US" sz="4000" i="1" dirty="0"/>
          </a:p>
        </p:txBody>
      </p:sp>
      <p:sp>
        <p:nvSpPr>
          <p:cNvPr id="4" name="Rectangle 3"/>
          <p:cNvSpPr/>
          <p:nvPr/>
        </p:nvSpPr>
        <p:spPr>
          <a:xfrm>
            <a:off x="6256421" y="5524901"/>
            <a:ext cx="6160169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C000"/>
                </a:solidFill>
              </a:rPr>
              <a:t>Happy Graduation…!!!*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88385" y="452718"/>
            <a:ext cx="873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DAEN 690</a:t>
            </a:r>
          </a:p>
        </p:txBody>
      </p:sp>
    </p:spTree>
    <p:extLst>
      <p:ext uri="{BB962C8B-B14F-4D97-AF65-F5344CB8AC3E}">
        <p14:creationId xmlns:p14="http://schemas.microsoft.com/office/powerpoint/2010/main" val="48849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72296" y="409023"/>
            <a:ext cx="9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DAEN 690</a:t>
            </a:r>
          </a:p>
        </p:txBody>
      </p:sp>
    </p:spTree>
    <p:extLst>
      <p:ext uri="{BB962C8B-B14F-4D97-AF65-F5344CB8AC3E}">
        <p14:creationId xmlns:p14="http://schemas.microsoft.com/office/powerpoint/2010/main" val="237803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the United States, lung cancer strikes 225,000 people every year, and accounts for $12 billion in health care costs.</a:t>
            </a:r>
          </a:p>
          <a:p>
            <a:pPr algn="just"/>
            <a:r>
              <a:rPr lang="en-US" dirty="0"/>
              <a:t>Early detection is crucial to give patients the best chance at recovery and survival.</a:t>
            </a:r>
          </a:p>
          <a:p>
            <a:pPr algn="just"/>
            <a:r>
              <a:rPr lang="en-US" dirty="0"/>
              <a:t>Cancer Moonshot, a new initiative to make a decade's worth of progress in cancer prevention, diagnosis, and treatment in just 5 years.</a:t>
            </a:r>
          </a:p>
          <a:p>
            <a:pPr algn="just"/>
            <a:r>
              <a:rPr lang="en-US" dirty="0"/>
              <a:t>Kaggle in collaboration with Cancer Moonshot is convening the data science and medical communities to develop lung cancer detection algorithms.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72296" y="409023"/>
            <a:ext cx="9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DAEN 690</a:t>
            </a:r>
          </a:p>
        </p:txBody>
      </p:sp>
    </p:spTree>
    <p:extLst>
      <p:ext uri="{BB962C8B-B14F-4D97-AF65-F5344CB8AC3E}">
        <p14:creationId xmlns:p14="http://schemas.microsoft.com/office/powerpoint/2010/main" val="297217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5720"/>
            <a:ext cx="8946541" cy="4842680"/>
          </a:xfrm>
        </p:spPr>
        <p:txBody>
          <a:bodyPr/>
          <a:lstStyle/>
          <a:p>
            <a:r>
              <a:rPr lang="en-US" dirty="0"/>
              <a:t>Present image assessments  are identifying non cancerous lung lesions as potentially cancerous leading to     				</a:t>
            </a:r>
          </a:p>
          <a:p>
            <a:pPr lvl="2"/>
            <a:r>
              <a:rPr lang="en-US" dirty="0"/>
              <a:t>Unnecessary patient anxiety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Additional follow-up Imaging and interventional treatments </a:t>
            </a:r>
            <a:br>
              <a:rPr lang="en-US" dirty="0"/>
            </a:br>
            <a:endParaRPr lang="en-US" dirty="0"/>
          </a:p>
          <a:p>
            <a:pPr algn="just"/>
            <a:r>
              <a:rPr lang="en-US" dirty="0"/>
              <a:t>I.E the current semi automated-detection technology has a very high False positive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72296" y="409023"/>
            <a:ext cx="9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DAEN 690</a:t>
            </a:r>
          </a:p>
        </p:txBody>
      </p:sp>
    </p:spTree>
    <p:extLst>
      <p:ext uri="{BB962C8B-B14F-4D97-AF65-F5344CB8AC3E}">
        <p14:creationId xmlns:p14="http://schemas.microsoft.com/office/powerpoint/2010/main" val="41483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24084"/>
            <a:ext cx="8946541" cy="4624315"/>
          </a:xfrm>
        </p:spPr>
        <p:txBody>
          <a:bodyPr/>
          <a:lstStyle/>
          <a:p>
            <a:pPr algn="just"/>
            <a:r>
              <a:rPr lang="en-US" dirty="0"/>
              <a:t>Using a data set of thousands of high-resolution lung scans provided by the National Cancer Institute, develop algorithms that accurately determine when lesions in the lungs are cancerous.</a:t>
            </a:r>
          </a:p>
          <a:p>
            <a:r>
              <a:rPr lang="en-US" dirty="0"/>
              <a:t>Build models that can act as decision support to the doctors in lung cancer detection</a:t>
            </a:r>
          </a:p>
          <a:p>
            <a:pPr algn="just"/>
            <a:r>
              <a:rPr lang="en-US" dirty="0"/>
              <a:t>By this we intend to get patients earlier access to life-saving interventions, and give radiologists more time to spend with their patients.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72296" y="409023"/>
            <a:ext cx="9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DAEN 690</a:t>
            </a:r>
          </a:p>
        </p:txBody>
      </p:sp>
    </p:spTree>
    <p:extLst>
      <p:ext uri="{BB962C8B-B14F-4D97-AF65-F5344CB8AC3E}">
        <p14:creationId xmlns:p14="http://schemas.microsoft.com/office/powerpoint/2010/main" val="413337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65028"/>
            <a:ext cx="11282032" cy="458337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 source </a:t>
            </a:r>
          </a:p>
          <a:p>
            <a:pPr lvl="1" algn="just"/>
            <a:r>
              <a:rPr lang="en-US" dirty="0"/>
              <a:t>Provided by Kaggle as part of competition. </a:t>
            </a:r>
          </a:p>
          <a:p>
            <a:r>
              <a:rPr lang="en-US" dirty="0"/>
              <a:t>CT scans in DICOM(Digital Imaging and Communications in Medicine) format</a:t>
            </a:r>
          </a:p>
          <a:p>
            <a:pPr lvl="1" algn="just"/>
            <a:r>
              <a:rPr lang="en-US" dirty="0"/>
              <a:t>Sample data </a:t>
            </a:r>
          </a:p>
          <a:p>
            <a:pPr lvl="2" algn="just"/>
            <a:r>
              <a:rPr lang="en-US" dirty="0"/>
              <a:t>20 patient records.  Approx. (1.5 GB ) </a:t>
            </a:r>
          </a:p>
          <a:p>
            <a:pPr lvl="1" algn="just"/>
            <a:r>
              <a:rPr lang="en-US" dirty="0"/>
              <a:t>Master copy </a:t>
            </a:r>
          </a:p>
          <a:p>
            <a:pPr lvl="2" algn="just"/>
            <a:r>
              <a:rPr lang="en-US" dirty="0"/>
              <a:t>140 GB (approx. ) </a:t>
            </a:r>
          </a:p>
          <a:p>
            <a:pPr lvl="2" algn="just"/>
            <a:r>
              <a:rPr lang="en-US" dirty="0"/>
              <a:t>1596 patients records provided  </a:t>
            </a:r>
          </a:p>
          <a:p>
            <a:pPr lvl="2" algn="just"/>
            <a:r>
              <a:rPr lang="en-US" dirty="0"/>
              <a:t>1398 training data set </a:t>
            </a:r>
          </a:p>
          <a:p>
            <a:pPr lvl="2" algn="just"/>
            <a:r>
              <a:rPr lang="en-US" dirty="0"/>
              <a:t>198 trial data 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72296" y="409023"/>
            <a:ext cx="9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DAEN 690</a:t>
            </a:r>
          </a:p>
        </p:txBody>
      </p:sp>
    </p:spTree>
    <p:extLst>
      <p:ext uri="{BB962C8B-B14F-4D97-AF65-F5344CB8AC3E}">
        <p14:creationId xmlns:p14="http://schemas.microsoft.com/office/powerpoint/2010/main" val="280586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 descr="A picture containing screenshot&#10;&#10;Description generated with high confidence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945272" y="868281"/>
            <a:ext cx="5598610" cy="5614406"/>
          </a:xfrm>
          <a:prstGeom prst="rect">
            <a:avLst/>
          </a:prstGeom>
          <a:effectLst/>
        </p:spPr>
      </p:pic>
      <p:sp>
        <p:nvSpPr>
          <p:cNvPr id="35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25" y="1782774"/>
            <a:ext cx="464780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Meta data included in one DICOM File.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Patient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Patient’s Birth 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Pixel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Image Position, Pixel Spacing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Rescale Intercept, Rescale slope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72296" y="409023"/>
            <a:ext cx="9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DAEN 690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945271" y="1854820"/>
            <a:ext cx="4897020" cy="1377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/>
          <p:cNvSpPr/>
          <p:nvPr/>
        </p:nvSpPr>
        <p:spPr>
          <a:xfrm>
            <a:off x="5879577" y="4168753"/>
            <a:ext cx="4897020" cy="1377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/>
          <p:cNvSpPr/>
          <p:nvPr/>
        </p:nvSpPr>
        <p:spPr>
          <a:xfrm>
            <a:off x="5945271" y="1973600"/>
            <a:ext cx="4897020" cy="1377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5945271" y="4831307"/>
            <a:ext cx="4427025" cy="1501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5945271" y="3316406"/>
            <a:ext cx="5367015" cy="163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900752" y="3603009"/>
            <a:ext cx="2251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96287" y="3616657"/>
            <a:ext cx="2156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/>
          <p:cNvSpPr/>
          <p:nvPr/>
        </p:nvSpPr>
        <p:spPr>
          <a:xfrm>
            <a:off x="5945271" y="4531057"/>
            <a:ext cx="3403445" cy="3002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81" y="1128537"/>
            <a:ext cx="6684432" cy="4155283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668740"/>
            <a:ext cx="3465309" cy="53510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Each patient scanned on different machines</a:t>
            </a:r>
          </a:p>
          <a:p>
            <a:r>
              <a:rPr lang="en-US" dirty="0"/>
              <a:t>Different no.of slices of CT scan for different patients</a:t>
            </a:r>
          </a:p>
          <a:p>
            <a:r>
              <a:rPr lang="en-US" dirty="0"/>
              <a:t>Image resolution remained same for all slices and all patients at (512X512)</a:t>
            </a:r>
          </a:p>
          <a:p>
            <a:r>
              <a:rPr lang="en-US" dirty="0"/>
              <a:t>A scan may have a pixel spacing of [2.5, 0.5, 0.5], which means that the distance between slices is 2.5 millimeters. For a different scan this may be [1.5, 0.725, 0.725]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372296" y="409023"/>
            <a:ext cx="9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DAEN 690</a:t>
            </a:r>
          </a:p>
        </p:txBody>
      </p:sp>
    </p:spTree>
    <p:extLst>
      <p:ext uri="{BB962C8B-B14F-4D97-AF65-F5344CB8AC3E}">
        <p14:creationId xmlns:p14="http://schemas.microsoft.com/office/powerpoint/2010/main" val="3994091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706</TotalTime>
  <Words>697</Words>
  <Application>Microsoft Office PowerPoint</Application>
  <PresentationFormat>Widescreen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 MACHINE LEARNING  ANALYSIS OF  RADIOLOGY SCANS  FOR AUTOMATED DECISION SUPPORT IN LUNG CANCER DETECTION </vt:lpstr>
      <vt:lpstr>The Lung Cancer Sleuths </vt:lpstr>
      <vt:lpstr>OUTLINE</vt:lpstr>
      <vt:lpstr>INTRODUCTION</vt:lpstr>
      <vt:lpstr>PROBLEM?</vt:lpstr>
      <vt:lpstr>OBJECTIVES</vt:lpstr>
      <vt:lpstr>DATA</vt:lpstr>
      <vt:lpstr>PowerPoint Presentation</vt:lpstr>
      <vt:lpstr>PowerPoint Presentation</vt:lpstr>
      <vt:lpstr>PowerPoint Presentation</vt:lpstr>
      <vt:lpstr>DATA PREPROCESSING</vt:lpstr>
      <vt:lpstr>PowerPoint Presentation</vt:lpstr>
      <vt:lpstr>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would like to thank:</vt:lpstr>
      <vt:lpstr>THANK YOU…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 DETECTION</dc:title>
  <dc:creator>Anirudh M</dc:creator>
  <cp:lastModifiedBy>ckosaraj@outlook.com</cp:lastModifiedBy>
  <cp:revision>67</cp:revision>
  <dcterms:created xsi:type="dcterms:W3CDTF">2017-02-15T15:42:56Z</dcterms:created>
  <dcterms:modified xsi:type="dcterms:W3CDTF">2017-05-08T23:24:35Z</dcterms:modified>
</cp:coreProperties>
</file>