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7"/>
  </p:notesMasterIdLst>
  <p:sldIdLst>
    <p:sldId id="256" r:id="rId2"/>
    <p:sldId id="257" r:id="rId3"/>
    <p:sldId id="258" r:id="rId4"/>
    <p:sldId id="259" r:id="rId5"/>
    <p:sldId id="260" r:id="rId6"/>
    <p:sldId id="261" r:id="rId7"/>
    <p:sldId id="262" r:id="rId8"/>
    <p:sldId id="263" r:id="rId9"/>
    <p:sldId id="270"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6" d="100"/>
          <a:sy n="106" d="100"/>
        </p:scale>
        <p:origin x="792"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B024F-C5C2-4A2E-8F36-7CE793768646}" type="datetimeFigureOut">
              <a:rPr lang="en-US" smtClean="0"/>
              <a:pPr/>
              <a:t>10/18/2024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2E07D5-DC4A-4937-9F92-8245C8C0934E}" type="slidenum">
              <a:rPr lang="en-US" smtClean="0"/>
              <a:pPr/>
              <a:t>‹#›</a:t>
            </a:fld>
            <a:endParaRPr lang="en-US"/>
          </a:p>
        </p:txBody>
      </p:sp>
    </p:spTree>
    <p:extLst>
      <p:ext uri="{BB962C8B-B14F-4D97-AF65-F5344CB8AC3E}">
        <p14:creationId xmlns:p14="http://schemas.microsoft.com/office/powerpoint/2010/main" val="2657967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2E07D5-DC4A-4937-9F92-8245C8C0934E}" type="slidenum">
              <a:rPr lang="en-US" smtClean="0"/>
              <a:pPr/>
              <a:t>6</a:t>
            </a:fld>
            <a:endParaRPr lang="en-US"/>
          </a:p>
        </p:txBody>
      </p:sp>
    </p:spTree>
    <p:extLst>
      <p:ext uri="{BB962C8B-B14F-4D97-AF65-F5344CB8AC3E}">
        <p14:creationId xmlns:p14="http://schemas.microsoft.com/office/powerpoint/2010/main" val="40664169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EF9A54-5EF0-436F-B89B-0BAF75F80AE9}" type="datetimeFigureOut">
              <a:rPr lang="en-US" smtClean="0"/>
              <a:pPr/>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740E2F88-F2FF-4246-8EE6-31C3FDF79572}" type="slidenum">
              <a:rPr lang="en-US" smtClean="0"/>
              <a:pPr/>
              <a:t>‹#›</a:t>
            </a:fld>
            <a:endParaRPr lang="en-US"/>
          </a:p>
        </p:txBody>
      </p:sp>
    </p:spTree>
    <p:extLst>
      <p:ext uri="{BB962C8B-B14F-4D97-AF65-F5344CB8AC3E}">
        <p14:creationId xmlns:p14="http://schemas.microsoft.com/office/powerpoint/2010/main" val="1432986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F9A54-5EF0-436F-B89B-0BAF75F80AE9}" type="datetimeFigureOut">
              <a:rPr lang="en-US" smtClean="0"/>
              <a:pPr/>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740E2F88-F2FF-4246-8EE6-31C3FDF79572}" type="slidenum">
              <a:rPr lang="en-US" smtClean="0"/>
              <a:pPr/>
              <a:t>‹#›</a:t>
            </a:fld>
            <a:endParaRPr lang="en-US"/>
          </a:p>
        </p:txBody>
      </p:sp>
    </p:spTree>
    <p:extLst>
      <p:ext uri="{BB962C8B-B14F-4D97-AF65-F5344CB8AC3E}">
        <p14:creationId xmlns:p14="http://schemas.microsoft.com/office/powerpoint/2010/main" val="343130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F9A54-5EF0-436F-B89B-0BAF75F80AE9}" type="datetimeFigureOut">
              <a:rPr lang="en-US" smtClean="0"/>
              <a:pPr/>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740E2F88-F2FF-4246-8EE6-31C3FDF79572}" type="slidenum">
              <a:rPr lang="en-US" smtClean="0"/>
              <a:pPr/>
              <a:t>‹#›</a:t>
            </a:fld>
            <a:endParaRPr lang="en-US"/>
          </a:p>
        </p:txBody>
      </p:sp>
    </p:spTree>
    <p:extLst>
      <p:ext uri="{BB962C8B-B14F-4D97-AF65-F5344CB8AC3E}">
        <p14:creationId xmlns:p14="http://schemas.microsoft.com/office/powerpoint/2010/main" val="909160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F9A54-5EF0-436F-B89B-0BAF75F80AE9}" type="datetimeFigureOut">
              <a:rPr lang="en-US" smtClean="0"/>
              <a:pPr/>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740E2F88-F2FF-4246-8EE6-31C3FDF79572}" type="slidenum">
              <a:rPr lang="en-US" smtClean="0"/>
              <a:pPr/>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360024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F9A54-5EF0-436F-B89B-0BAF75F80AE9}" type="datetimeFigureOut">
              <a:rPr lang="en-US" smtClean="0"/>
              <a:pPr/>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740E2F88-F2FF-4246-8EE6-31C3FDF79572}" type="slidenum">
              <a:rPr lang="en-US" smtClean="0"/>
              <a:pPr/>
              <a:t>‹#›</a:t>
            </a:fld>
            <a:endParaRPr lang="en-US"/>
          </a:p>
        </p:txBody>
      </p:sp>
    </p:spTree>
    <p:extLst>
      <p:ext uri="{BB962C8B-B14F-4D97-AF65-F5344CB8AC3E}">
        <p14:creationId xmlns:p14="http://schemas.microsoft.com/office/powerpoint/2010/main" val="33447354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1EF9A54-5EF0-436F-B89B-0BAF75F80AE9}" type="datetimeFigureOut">
              <a:rPr lang="en-US" smtClean="0"/>
              <a:pPr/>
              <a:t>10/18/2024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0E2F88-F2FF-4246-8EE6-31C3FDF79572}" type="slidenum">
              <a:rPr lang="en-US" smtClean="0"/>
              <a:pPr/>
              <a:t>‹#›</a:t>
            </a:fld>
            <a:endParaRPr lang="en-US"/>
          </a:p>
        </p:txBody>
      </p:sp>
    </p:spTree>
    <p:extLst>
      <p:ext uri="{BB962C8B-B14F-4D97-AF65-F5344CB8AC3E}">
        <p14:creationId xmlns:p14="http://schemas.microsoft.com/office/powerpoint/2010/main" val="16171957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1EF9A54-5EF0-436F-B89B-0BAF75F80AE9}" type="datetimeFigureOut">
              <a:rPr lang="en-US" smtClean="0"/>
              <a:pPr/>
              <a:t>10/18/2024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0E2F88-F2FF-4246-8EE6-31C3FDF79572}" type="slidenum">
              <a:rPr lang="en-US" smtClean="0"/>
              <a:pPr/>
              <a:t>‹#›</a:t>
            </a:fld>
            <a:endParaRPr lang="en-US"/>
          </a:p>
        </p:txBody>
      </p:sp>
    </p:spTree>
    <p:extLst>
      <p:ext uri="{BB962C8B-B14F-4D97-AF65-F5344CB8AC3E}">
        <p14:creationId xmlns:p14="http://schemas.microsoft.com/office/powerpoint/2010/main" val="7756788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EF9A54-5EF0-436F-B89B-0BAF75F80AE9}" type="datetimeFigureOut">
              <a:rPr lang="en-US" smtClean="0"/>
              <a:pPr/>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0E2F88-F2FF-4246-8EE6-31C3FDF79572}" type="slidenum">
              <a:rPr lang="en-US" smtClean="0"/>
              <a:pPr/>
              <a:t>‹#›</a:t>
            </a:fld>
            <a:endParaRPr lang="en-US"/>
          </a:p>
        </p:txBody>
      </p:sp>
    </p:spTree>
    <p:extLst>
      <p:ext uri="{BB962C8B-B14F-4D97-AF65-F5344CB8AC3E}">
        <p14:creationId xmlns:p14="http://schemas.microsoft.com/office/powerpoint/2010/main" val="4739439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21EF9A54-5EF0-436F-B89B-0BAF75F80AE9}" type="datetimeFigureOut">
              <a:rPr lang="en-US" smtClean="0"/>
              <a:pPr/>
              <a:t>10/18/2024</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740E2F88-F2FF-4246-8EE6-31C3FDF79572}" type="slidenum">
              <a:rPr lang="en-US" smtClean="0"/>
              <a:pPr/>
              <a:t>‹#›</a:t>
            </a:fld>
            <a:endParaRPr lang="en-US"/>
          </a:p>
        </p:txBody>
      </p:sp>
    </p:spTree>
    <p:extLst>
      <p:ext uri="{BB962C8B-B14F-4D97-AF65-F5344CB8AC3E}">
        <p14:creationId xmlns:p14="http://schemas.microsoft.com/office/powerpoint/2010/main" val="1609433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EF9A54-5EF0-436F-B89B-0BAF75F80AE9}" type="datetimeFigureOut">
              <a:rPr lang="en-US" smtClean="0"/>
              <a:pPr/>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0E2F88-F2FF-4246-8EE6-31C3FDF79572}" type="slidenum">
              <a:rPr lang="en-US" smtClean="0"/>
              <a:pPr/>
              <a:t>‹#›</a:t>
            </a:fld>
            <a:endParaRPr lang="en-US"/>
          </a:p>
        </p:txBody>
      </p:sp>
    </p:spTree>
    <p:extLst>
      <p:ext uri="{BB962C8B-B14F-4D97-AF65-F5344CB8AC3E}">
        <p14:creationId xmlns:p14="http://schemas.microsoft.com/office/powerpoint/2010/main" val="3612867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EF9A54-5EF0-436F-B89B-0BAF75F80AE9}" type="datetimeFigureOut">
              <a:rPr lang="en-US" smtClean="0"/>
              <a:pPr/>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740E2F88-F2FF-4246-8EE6-31C3FDF79572}" type="slidenum">
              <a:rPr lang="en-US" smtClean="0"/>
              <a:pPr/>
              <a:t>‹#›</a:t>
            </a:fld>
            <a:endParaRPr lang="en-US"/>
          </a:p>
        </p:txBody>
      </p:sp>
    </p:spTree>
    <p:extLst>
      <p:ext uri="{BB962C8B-B14F-4D97-AF65-F5344CB8AC3E}">
        <p14:creationId xmlns:p14="http://schemas.microsoft.com/office/powerpoint/2010/main" val="136372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EF9A54-5EF0-436F-B89B-0BAF75F80AE9}" type="datetimeFigureOut">
              <a:rPr lang="en-US" smtClean="0"/>
              <a:pPr/>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0E2F88-F2FF-4246-8EE6-31C3FDF79572}" type="slidenum">
              <a:rPr lang="en-US" smtClean="0"/>
              <a:pPr/>
              <a:t>‹#›</a:t>
            </a:fld>
            <a:endParaRPr lang="en-US"/>
          </a:p>
        </p:txBody>
      </p:sp>
    </p:spTree>
    <p:extLst>
      <p:ext uri="{BB962C8B-B14F-4D97-AF65-F5344CB8AC3E}">
        <p14:creationId xmlns:p14="http://schemas.microsoft.com/office/powerpoint/2010/main" val="1936382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EF9A54-5EF0-436F-B89B-0BAF75F80AE9}" type="datetimeFigureOut">
              <a:rPr lang="en-US" smtClean="0"/>
              <a:pPr/>
              <a:t>10/18/2024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0E2F88-F2FF-4246-8EE6-31C3FDF79572}" type="slidenum">
              <a:rPr lang="en-US" smtClean="0"/>
              <a:pPr/>
              <a:t>‹#›</a:t>
            </a:fld>
            <a:endParaRPr lang="en-US"/>
          </a:p>
        </p:txBody>
      </p:sp>
    </p:spTree>
    <p:extLst>
      <p:ext uri="{BB962C8B-B14F-4D97-AF65-F5344CB8AC3E}">
        <p14:creationId xmlns:p14="http://schemas.microsoft.com/office/powerpoint/2010/main" val="3549516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EF9A54-5EF0-436F-B89B-0BAF75F80AE9}" type="datetimeFigureOut">
              <a:rPr lang="en-US" smtClean="0"/>
              <a:pPr/>
              <a:t>10/18/2024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0E2F88-F2FF-4246-8EE6-31C3FDF79572}" type="slidenum">
              <a:rPr lang="en-US" smtClean="0"/>
              <a:pPr/>
              <a:t>‹#›</a:t>
            </a:fld>
            <a:endParaRPr lang="en-US"/>
          </a:p>
        </p:txBody>
      </p:sp>
    </p:spTree>
    <p:extLst>
      <p:ext uri="{BB962C8B-B14F-4D97-AF65-F5344CB8AC3E}">
        <p14:creationId xmlns:p14="http://schemas.microsoft.com/office/powerpoint/2010/main" val="3989400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21EF9A54-5EF0-436F-B89B-0BAF75F80AE9}" type="datetimeFigureOut">
              <a:rPr lang="en-US" smtClean="0"/>
              <a:pPr/>
              <a:t>10/18/2024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0E2F88-F2FF-4246-8EE6-31C3FDF79572}" type="slidenum">
              <a:rPr lang="en-US" smtClean="0"/>
              <a:pPr/>
              <a:t>‹#›</a:t>
            </a:fld>
            <a:endParaRPr lang="en-US"/>
          </a:p>
        </p:txBody>
      </p:sp>
    </p:spTree>
    <p:extLst>
      <p:ext uri="{BB962C8B-B14F-4D97-AF65-F5344CB8AC3E}">
        <p14:creationId xmlns:p14="http://schemas.microsoft.com/office/powerpoint/2010/main" val="1929950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F9A54-5EF0-436F-B89B-0BAF75F80AE9}" type="datetimeFigureOut">
              <a:rPr lang="en-US" smtClean="0"/>
              <a:pPr/>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0E2F88-F2FF-4246-8EE6-31C3FDF79572}" type="slidenum">
              <a:rPr lang="en-US" smtClean="0"/>
              <a:pPr/>
              <a:t>‹#›</a:t>
            </a:fld>
            <a:endParaRPr lang="en-US"/>
          </a:p>
        </p:txBody>
      </p:sp>
    </p:spTree>
    <p:extLst>
      <p:ext uri="{BB962C8B-B14F-4D97-AF65-F5344CB8AC3E}">
        <p14:creationId xmlns:p14="http://schemas.microsoft.com/office/powerpoint/2010/main" val="3170146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F9A54-5EF0-436F-B89B-0BAF75F80AE9}" type="datetimeFigureOut">
              <a:rPr lang="en-US" smtClean="0"/>
              <a:pPr/>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0E2F88-F2FF-4246-8EE6-31C3FDF79572}" type="slidenum">
              <a:rPr lang="en-US" smtClean="0"/>
              <a:pPr/>
              <a:t>‹#›</a:t>
            </a:fld>
            <a:endParaRPr lang="en-US"/>
          </a:p>
        </p:txBody>
      </p:sp>
    </p:spTree>
    <p:extLst>
      <p:ext uri="{BB962C8B-B14F-4D97-AF65-F5344CB8AC3E}">
        <p14:creationId xmlns:p14="http://schemas.microsoft.com/office/powerpoint/2010/main" val="328396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cstate="print">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1EF9A54-5EF0-436F-B89B-0BAF75F80AE9}" type="datetimeFigureOut">
              <a:rPr lang="en-US" smtClean="0"/>
              <a:pPr/>
              <a:t>10/18/2024</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740E2F88-F2FF-4246-8EE6-31C3FDF79572}" type="slidenum">
              <a:rPr lang="en-US" smtClean="0"/>
              <a:pPr/>
              <a:t>‹#›</a:t>
            </a:fld>
            <a:endParaRPr lang="en-US"/>
          </a:p>
        </p:txBody>
      </p:sp>
    </p:spTree>
    <p:extLst>
      <p:ext uri="{BB962C8B-B14F-4D97-AF65-F5344CB8AC3E}">
        <p14:creationId xmlns:p14="http://schemas.microsoft.com/office/powerpoint/2010/main" val="3890543041"/>
      </p:ext>
    </p:extLst>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D1FBB-AFB1-54D7-B081-83E3FB113F66}"/>
              </a:ext>
            </a:extLst>
          </p:cNvPr>
          <p:cNvSpPr>
            <a:spLocks noGrp="1"/>
          </p:cNvSpPr>
          <p:nvPr>
            <p:ph type="ctrTitle"/>
          </p:nvPr>
        </p:nvSpPr>
        <p:spPr/>
        <p:txBody>
          <a:bodyPr/>
          <a:lstStyle/>
          <a:p>
            <a:r>
              <a:rPr lang="en-US" dirty="0" err="1"/>
              <a:t>Cyclistic</a:t>
            </a:r>
            <a:r>
              <a:rPr lang="en-US" dirty="0"/>
              <a:t> Data Report</a:t>
            </a:r>
          </a:p>
        </p:txBody>
      </p:sp>
      <p:sp>
        <p:nvSpPr>
          <p:cNvPr id="3" name="Subtitle 2">
            <a:extLst>
              <a:ext uri="{FF2B5EF4-FFF2-40B4-BE49-F238E27FC236}">
                <a16:creationId xmlns:a16="http://schemas.microsoft.com/office/drawing/2014/main" id="{7AF175D5-D6F7-CA06-B6AF-01DCC3C24E58}"/>
              </a:ext>
            </a:extLst>
          </p:cNvPr>
          <p:cNvSpPr>
            <a:spLocks noGrp="1"/>
          </p:cNvSpPr>
          <p:nvPr>
            <p:ph type="subTitle" idx="1"/>
          </p:nvPr>
        </p:nvSpPr>
        <p:spPr/>
        <p:txBody>
          <a:bodyPr/>
          <a:lstStyle/>
          <a:p>
            <a:r>
              <a:rPr lang="en-US" dirty="0"/>
              <a:t>Patterns and Trends Between Casual and Member Riders and</a:t>
            </a:r>
          </a:p>
          <a:p>
            <a:r>
              <a:rPr lang="en-US" dirty="0"/>
              <a:t>Potential Business Strategy </a:t>
            </a:r>
          </a:p>
        </p:txBody>
      </p:sp>
    </p:spTree>
    <p:extLst>
      <p:ext uri="{BB962C8B-B14F-4D97-AF65-F5344CB8AC3E}">
        <p14:creationId xmlns:p14="http://schemas.microsoft.com/office/powerpoint/2010/main" val="3187313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6DB10-E6E6-2FCF-C27A-076804D5A9EE}"/>
              </a:ext>
            </a:extLst>
          </p:cNvPr>
          <p:cNvSpPr>
            <a:spLocks noGrp="1"/>
          </p:cNvSpPr>
          <p:nvPr>
            <p:ph type="title"/>
          </p:nvPr>
        </p:nvSpPr>
        <p:spPr/>
        <p:txBody>
          <a:bodyPr/>
          <a:lstStyle/>
          <a:p>
            <a:r>
              <a:rPr lang="en-US" dirty="0"/>
              <a:t>Most Popular Day</a:t>
            </a:r>
          </a:p>
        </p:txBody>
      </p:sp>
      <p:sp>
        <p:nvSpPr>
          <p:cNvPr id="3" name="Content Placeholder 2">
            <a:extLst>
              <a:ext uri="{FF2B5EF4-FFF2-40B4-BE49-F238E27FC236}">
                <a16:creationId xmlns:a16="http://schemas.microsoft.com/office/drawing/2014/main" id="{922AB862-94B2-528D-FD15-A66727C64651}"/>
              </a:ext>
            </a:extLst>
          </p:cNvPr>
          <p:cNvSpPr>
            <a:spLocks noGrp="1"/>
          </p:cNvSpPr>
          <p:nvPr>
            <p:ph idx="1"/>
          </p:nvPr>
        </p:nvSpPr>
        <p:spPr>
          <a:xfrm>
            <a:off x="263246" y="2262981"/>
            <a:ext cx="9613861" cy="4595019"/>
          </a:xfrm>
        </p:spPr>
        <p:txBody>
          <a:bodyPr>
            <a:normAutofit lnSpcReduction="10000"/>
          </a:bodyPr>
          <a:lstStyle/>
          <a:p>
            <a:r>
              <a:rPr lang="en-US" dirty="0"/>
              <a:t>We check the busiest days for casual</a:t>
            </a:r>
          </a:p>
          <a:p>
            <a:pPr marL="0" indent="0">
              <a:buNone/>
            </a:pPr>
            <a:r>
              <a:rPr lang="en-US" dirty="0"/>
              <a:t>and member riders. </a:t>
            </a:r>
          </a:p>
          <a:p>
            <a:pPr marL="0" indent="0">
              <a:buNone/>
            </a:pPr>
            <a:endParaRPr lang="en-US" dirty="0"/>
          </a:p>
          <a:p>
            <a:r>
              <a:rPr lang="en-US" dirty="0"/>
              <a:t>With the data context we find that</a:t>
            </a:r>
          </a:p>
          <a:p>
            <a:pPr marL="0" indent="0">
              <a:buNone/>
            </a:pPr>
            <a:r>
              <a:rPr lang="en-US" dirty="0"/>
              <a:t>Casual Riders much prefer to ride on</a:t>
            </a:r>
          </a:p>
          <a:p>
            <a:pPr marL="0" indent="0">
              <a:buNone/>
            </a:pPr>
            <a:r>
              <a:rPr lang="en-US" dirty="0"/>
              <a:t>Saturday and other weekends, sometimes</a:t>
            </a:r>
          </a:p>
          <a:p>
            <a:pPr marL="0" indent="0">
              <a:buNone/>
            </a:pPr>
            <a:r>
              <a:rPr lang="en-US" dirty="0"/>
              <a:t>As much as Sunday, as Member riders almost </a:t>
            </a:r>
          </a:p>
          <a:p>
            <a:pPr marL="0" indent="0">
              <a:buNone/>
            </a:pPr>
            <a:r>
              <a:rPr lang="en-US" dirty="0"/>
              <a:t>always prefer Weekdays, mostly</a:t>
            </a:r>
          </a:p>
          <a:p>
            <a:pPr marL="0" indent="0">
              <a:buNone/>
            </a:pPr>
            <a:r>
              <a:rPr lang="en-US" dirty="0"/>
              <a:t>Wednesday, Tuesday, and Thursday</a:t>
            </a:r>
            <a:br>
              <a:rPr lang="en-US" dirty="0"/>
            </a:br>
            <a:br>
              <a:rPr lang="en-US" dirty="0"/>
            </a:br>
            <a:endParaRPr lang="en-US" dirty="0"/>
          </a:p>
        </p:txBody>
      </p:sp>
      <p:pic>
        <p:nvPicPr>
          <p:cNvPr id="7" name="Picture 6">
            <a:extLst>
              <a:ext uri="{FF2B5EF4-FFF2-40B4-BE49-F238E27FC236}">
                <a16:creationId xmlns:a16="http://schemas.microsoft.com/office/drawing/2014/main" id="{9D559330-3A1E-2AF5-E87B-240DB62C035B}"/>
              </a:ext>
            </a:extLst>
          </p:cNvPr>
          <p:cNvPicPr>
            <a:picLocks noChangeAspect="1"/>
          </p:cNvPicPr>
          <p:nvPr/>
        </p:nvPicPr>
        <p:blipFill>
          <a:blip r:embed="rId2"/>
          <a:stretch>
            <a:fillRect/>
          </a:stretch>
        </p:blipFill>
        <p:spPr>
          <a:xfrm>
            <a:off x="6469826" y="231696"/>
            <a:ext cx="5241883" cy="3467852"/>
          </a:xfrm>
          <a:prstGeom prst="rect">
            <a:avLst/>
          </a:prstGeom>
        </p:spPr>
      </p:pic>
      <p:pic>
        <p:nvPicPr>
          <p:cNvPr id="9" name="Picture 8">
            <a:extLst>
              <a:ext uri="{FF2B5EF4-FFF2-40B4-BE49-F238E27FC236}">
                <a16:creationId xmlns:a16="http://schemas.microsoft.com/office/drawing/2014/main" id="{0B410B06-48CE-A537-974E-365C765FFD1B}"/>
              </a:ext>
            </a:extLst>
          </p:cNvPr>
          <p:cNvPicPr>
            <a:picLocks noChangeAspect="1"/>
          </p:cNvPicPr>
          <p:nvPr/>
        </p:nvPicPr>
        <p:blipFill>
          <a:blip r:embed="rId3"/>
          <a:stretch>
            <a:fillRect/>
          </a:stretch>
        </p:blipFill>
        <p:spPr>
          <a:xfrm>
            <a:off x="6469826" y="3614827"/>
            <a:ext cx="5241883" cy="3123005"/>
          </a:xfrm>
          <a:prstGeom prst="rect">
            <a:avLst/>
          </a:prstGeom>
        </p:spPr>
      </p:pic>
    </p:spTree>
    <p:extLst>
      <p:ext uri="{BB962C8B-B14F-4D97-AF65-F5344CB8AC3E}">
        <p14:creationId xmlns:p14="http://schemas.microsoft.com/office/powerpoint/2010/main" val="2075068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AD008-2814-1576-A70B-EC762FBE5DC6}"/>
              </a:ext>
            </a:extLst>
          </p:cNvPr>
          <p:cNvSpPr>
            <a:spLocks noGrp="1"/>
          </p:cNvSpPr>
          <p:nvPr>
            <p:ph type="title"/>
          </p:nvPr>
        </p:nvSpPr>
        <p:spPr>
          <a:xfrm>
            <a:off x="680321" y="753228"/>
            <a:ext cx="9613861" cy="1080938"/>
          </a:xfrm>
        </p:spPr>
        <p:txBody>
          <a:bodyPr/>
          <a:lstStyle/>
          <a:p>
            <a:r>
              <a:rPr lang="en-US" dirty="0"/>
              <a:t>Data Analysis and Conclusions Part 1</a:t>
            </a:r>
          </a:p>
        </p:txBody>
      </p:sp>
      <p:sp>
        <p:nvSpPr>
          <p:cNvPr id="3" name="Content Placeholder 2">
            <a:extLst>
              <a:ext uri="{FF2B5EF4-FFF2-40B4-BE49-F238E27FC236}">
                <a16:creationId xmlns:a16="http://schemas.microsoft.com/office/drawing/2014/main" id="{FDDFA3AE-3106-AED0-3F8C-14EAA6F2EA3F}"/>
              </a:ext>
            </a:extLst>
          </p:cNvPr>
          <p:cNvSpPr>
            <a:spLocks noGrp="1"/>
          </p:cNvSpPr>
          <p:nvPr>
            <p:ph idx="1"/>
          </p:nvPr>
        </p:nvSpPr>
        <p:spPr>
          <a:xfrm>
            <a:off x="681038" y="2336800"/>
            <a:ext cx="9613900" cy="4190749"/>
          </a:xfrm>
        </p:spPr>
        <p:txBody>
          <a:bodyPr>
            <a:normAutofit/>
          </a:bodyPr>
          <a:lstStyle/>
          <a:p>
            <a:r>
              <a:rPr lang="en-US" dirty="0"/>
              <a:t>With the data gathered, some observations become apparent</a:t>
            </a:r>
          </a:p>
          <a:p>
            <a:r>
              <a:rPr lang="en-US" dirty="0"/>
              <a:t>For Casual Riders</a:t>
            </a:r>
          </a:p>
          <a:p>
            <a:pPr lvl="1"/>
            <a:r>
              <a:rPr lang="en-US" dirty="0"/>
              <a:t>Casual Riders usually ride much longer than member riders</a:t>
            </a:r>
          </a:p>
          <a:p>
            <a:pPr lvl="1"/>
            <a:r>
              <a:rPr lang="en-US" dirty="0"/>
              <a:t>Casual Riders prefer to ride the most during weekends</a:t>
            </a:r>
          </a:p>
          <a:p>
            <a:pPr lvl="1"/>
            <a:r>
              <a:rPr lang="en-US" dirty="0"/>
              <a:t>Casual Riders prefer to start and stop at </a:t>
            </a:r>
            <a:r>
              <a:rPr lang="en-US" b="1" dirty="0"/>
              <a:t>Streeter Dr &amp; Grand Ave</a:t>
            </a:r>
          </a:p>
          <a:p>
            <a:pPr lvl="1"/>
            <a:r>
              <a:rPr lang="en-US" dirty="0"/>
              <a:t>Casual Riders take a large dip during the winter months</a:t>
            </a:r>
          </a:p>
          <a:p>
            <a:r>
              <a:rPr lang="en-US" dirty="0"/>
              <a:t>For Member Riders</a:t>
            </a:r>
          </a:p>
          <a:p>
            <a:pPr lvl="1"/>
            <a:r>
              <a:rPr lang="en-US" dirty="0"/>
              <a:t>Member Riders ride much less than casual riders</a:t>
            </a:r>
          </a:p>
          <a:p>
            <a:pPr lvl="1"/>
            <a:r>
              <a:rPr lang="en-US" dirty="0"/>
              <a:t>Member Riders prefer to ride the most during the weekday</a:t>
            </a:r>
          </a:p>
          <a:p>
            <a:pPr lvl="1"/>
            <a:r>
              <a:rPr lang="en-US" dirty="0"/>
              <a:t>Member Riders start and stop at multiple places, largely </a:t>
            </a:r>
            <a:r>
              <a:rPr lang="en-US" b="1" dirty="0"/>
              <a:t>Kingsbury St &amp; Kinzie St. </a:t>
            </a:r>
            <a:r>
              <a:rPr lang="en-US" dirty="0">
                <a:effectLst>
                  <a:outerShdw blurRad="38100" dist="38100" dir="2700000" algn="tl">
                    <a:srgbClr val="000000">
                      <a:alpha val="43137"/>
                    </a:srgbClr>
                  </a:outerShdw>
                </a:effectLst>
              </a:rPr>
              <a:t>and </a:t>
            </a:r>
            <a:r>
              <a:rPr lang="en-US" b="1" dirty="0"/>
              <a:t>Clinton St &amp; Washington Blvd</a:t>
            </a:r>
            <a:r>
              <a:rPr lang="en-US" dirty="0"/>
              <a:t> </a:t>
            </a:r>
            <a:endParaRPr lang="en-US" dirty="0">
              <a:effectLst>
                <a:outerShdw blurRad="38100" dist="38100" dir="2700000" algn="tl">
                  <a:srgbClr val="000000">
                    <a:alpha val="43137"/>
                  </a:srgbClr>
                </a:outerShdw>
              </a:effectLst>
            </a:endParaRPr>
          </a:p>
          <a:p>
            <a:pPr lvl="1"/>
            <a:endParaRPr lang="en-US" dirty="0"/>
          </a:p>
          <a:p>
            <a:pPr marL="457200" lvl="1" indent="0">
              <a:buNone/>
            </a:pPr>
            <a:endParaRPr lang="en-US" dirty="0"/>
          </a:p>
          <a:p>
            <a:pPr marL="457200" lvl="1" indent="0">
              <a:buNone/>
            </a:pPr>
            <a:endParaRPr lang="en-US" dirty="0"/>
          </a:p>
          <a:p>
            <a:pPr marL="457200" lvl="1" indent="0">
              <a:buNone/>
            </a:pPr>
            <a:endParaRPr lang="en-US" dirty="0"/>
          </a:p>
          <a:p>
            <a:pPr lvl="1"/>
            <a:endParaRPr lang="en-US" dirty="0"/>
          </a:p>
          <a:p>
            <a:pPr marL="457200" lvl="1" indent="0">
              <a:buNone/>
            </a:pPr>
            <a:endParaRPr lang="en-US" dirty="0"/>
          </a:p>
          <a:p>
            <a:pPr lvl="1"/>
            <a:endParaRPr lang="en-US" dirty="0"/>
          </a:p>
        </p:txBody>
      </p:sp>
    </p:spTree>
    <p:extLst>
      <p:ext uri="{BB962C8B-B14F-4D97-AF65-F5344CB8AC3E}">
        <p14:creationId xmlns:p14="http://schemas.microsoft.com/office/powerpoint/2010/main" val="1287945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8BB2E-EE3E-98F4-D26E-EFC7927CDB9B}"/>
              </a:ext>
            </a:extLst>
          </p:cNvPr>
          <p:cNvSpPr>
            <a:spLocks noGrp="1"/>
          </p:cNvSpPr>
          <p:nvPr>
            <p:ph type="title"/>
          </p:nvPr>
        </p:nvSpPr>
        <p:spPr/>
        <p:txBody>
          <a:bodyPr/>
          <a:lstStyle/>
          <a:p>
            <a:r>
              <a:rPr lang="en-US" dirty="0"/>
              <a:t>Data Analysis and Conclusions Part 2</a:t>
            </a:r>
          </a:p>
        </p:txBody>
      </p:sp>
      <p:sp>
        <p:nvSpPr>
          <p:cNvPr id="3" name="Content Placeholder 2">
            <a:extLst>
              <a:ext uri="{FF2B5EF4-FFF2-40B4-BE49-F238E27FC236}">
                <a16:creationId xmlns:a16="http://schemas.microsoft.com/office/drawing/2014/main" id="{619B67D7-FAB2-0DBF-6AF2-DCFB05871080}"/>
              </a:ext>
            </a:extLst>
          </p:cNvPr>
          <p:cNvSpPr>
            <a:spLocks noGrp="1"/>
          </p:cNvSpPr>
          <p:nvPr>
            <p:ph idx="1"/>
          </p:nvPr>
        </p:nvSpPr>
        <p:spPr>
          <a:xfrm>
            <a:off x="680321" y="2336872"/>
            <a:ext cx="9613861" cy="4398905"/>
          </a:xfrm>
        </p:spPr>
        <p:txBody>
          <a:bodyPr>
            <a:normAutofit lnSpcReduction="10000"/>
          </a:bodyPr>
          <a:lstStyle/>
          <a:p>
            <a:r>
              <a:rPr lang="en-US" dirty="0"/>
              <a:t>From the data, it seems that most casual riders use the services for sightseeing and tourism, taking advantage of good weather and weekends for leisure travel time.  </a:t>
            </a:r>
          </a:p>
          <a:p>
            <a:pPr lvl="1"/>
            <a:r>
              <a:rPr lang="en-US" dirty="0"/>
              <a:t>With Chicago’s large amount of destinations and landmarks, it makes sense why casual people would use services for exploring the city more</a:t>
            </a:r>
          </a:p>
          <a:p>
            <a:pPr lvl="1"/>
            <a:r>
              <a:rPr lang="en-US" dirty="0"/>
              <a:t>If casual riders are largely comprised of tourists it makes sense on why the </a:t>
            </a:r>
          </a:p>
          <a:p>
            <a:pPr marL="457200" lvl="1" indent="0">
              <a:buNone/>
            </a:pPr>
            <a:r>
              <a:rPr lang="en-US" dirty="0"/>
              <a:t>membership numbers would be lower. </a:t>
            </a:r>
          </a:p>
          <a:p>
            <a:pPr marL="457200" lvl="1" indent="0">
              <a:buNone/>
            </a:pPr>
            <a:endParaRPr lang="en-US" dirty="0"/>
          </a:p>
          <a:p>
            <a:r>
              <a:rPr lang="en-US" dirty="0"/>
              <a:t>Member riders likely use the services for work commutes, which has a lower average ride time compared to casual leisure travel and dominantly use the services during the weekdays.</a:t>
            </a:r>
          </a:p>
          <a:p>
            <a:pPr lvl="1"/>
            <a:r>
              <a:rPr lang="en-US" dirty="0"/>
              <a:t> The average ride is more consistent due to members dependence on the service to </a:t>
            </a:r>
          </a:p>
          <a:p>
            <a:pPr marL="457200" lvl="1" indent="0">
              <a:buNone/>
            </a:pPr>
            <a:endParaRPr lang="en-US" dirty="0"/>
          </a:p>
        </p:txBody>
      </p:sp>
    </p:spTree>
    <p:extLst>
      <p:ext uri="{BB962C8B-B14F-4D97-AF65-F5344CB8AC3E}">
        <p14:creationId xmlns:p14="http://schemas.microsoft.com/office/powerpoint/2010/main" val="3498689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14AEF-71A4-80F1-4319-0DA3ED6F00C8}"/>
              </a:ext>
            </a:extLst>
          </p:cNvPr>
          <p:cNvSpPr>
            <a:spLocks noGrp="1"/>
          </p:cNvSpPr>
          <p:nvPr>
            <p:ph type="title"/>
          </p:nvPr>
        </p:nvSpPr>
        <p:spPr/>
        <p:txBody>
          <a:bodyPr/>
          <a:lstStyle/>
          <a:p>
            <a:r>
              <a:rPr lang="en-US" dirty="0"/>
              <a:t>Business Strategy and Marketing Plans Part 1 </a:t>
            </a:r>
          </a:p>
        </p:txBody>
      </p:sp>
      <p:sp>
        <p:nvSpPr>
          <p:cNvPr id="3" name="Content Placeholder 2">
            <a:extLst>
              <a:ext uri="{FF2B5EF4-FFF2-40B4-BE49-F238E27FC236}">
                <a16:creationId xmlns:a16="http://schemas.microsoft.com/office/drawing/2014/main" id="{9FEE4801-2745-ADFE-D444-4C11BD70CE87}"/>
              </a:ext>
            </a:extLst>
          </p:cNvPr>
          <p:cNvSpPr>
            <a:spLocks noGrp="1"/>
          </p:cNvSpPr>
          <p:nvPr>
            <p:ph idx="1"/>
          </p:nvPr>
        </p:nvSpPr>
        <p:spPr>
          <a:xfrm>
            <a:off x="680321" y="2336873"/>
            <a:ext cx="9378079" cy="4145408"/>
          </a:xfrm>
        </p:spPr>
        <p:txBody>
          <a:bodyPr>
            <a:normAutofit lnSpcReduction="10000"/>
          </a:bodyPr>
          <a:lstStyle/>
          <a:p>
            <a:r>
              <a:rPr lang="en-US" dirty="0"/>
              <a:t>With the analysis we can suggest potential ways to take advantage of the findings for our marketing</a:t>
            </a:r>
          </a:p>
          <a:p>
            <a:endParaRPr lang="en-US" dirty="0"/>
          </a:p>
          <a:p>
            <a:r>
              <a:rPr lang="en-US" dirty="0"/>
              <a:t>Focus marketing on </a:t>
            </a:r>
            <a:r>
              <a:rPr lang="en-US" b="1" dirty="0"/>
              <a:t>Streeter Dr &amp; Grand Ave </a:t>
            </a:r>
            <a:r>
              <a:rPr lang="en-US" dirty="0"/>
              <a:t>as that is the location with the largest congregation of casual riders and during Saturday or the weekends to take advantage of the increased patrons.</a:t>
            </a:r>
          </a:p>
          <a:p>
            <a:endParaRPr lang="en-US" dirty="0"/>
          </a:p>
          <a:p>
            <a:r>
              <a:rPr lang="en-US" dirty="0"/>
              <a:t> Promote memberships as easier ways to commute to work targeting Chicago citizens</a:t>
            </a:r>
          </a:p>
          <a:p>
            <a:pPr lvl="1"/>
            <a:r>
              <a:rPr lang="en-US" dirty="0"/>
              <a:t> Acknowledge the health and environmental benefits to biking to work </a:t>
            </a:r>
          </a:p>
          <a:p>
            <a:pPr marL="457200" lvl="1" indent="0">
              <a:buNone/>
            </a:pPr>
            <a:r>
              <a:rPr lang="en-US" dirty="0"/>
              <a:t>and avoiding traffic to convince riders to join the membership</a:t>
            </a:r>
          </a:p>
          <a:p>
            <a:pPr marL="0" indent="0">
              <a:buNone/>
            </a:pPr>
            <a:endParaRPr lang="en-US" dirty="0"/>
          </a:p>
        </p:txBody>
      </p:sp>
    </p:spTree>
    <p:extLst>
      <p:ext uri="{BB962C8B-B14F-4D97-AF65-F5344CB8AC3E}">
        <p14:creationId xmlns:p14="http://schemas.microsoft.com/office/powerpoint/2010/main" val="2387627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8488F-E3B7-AB67-08AB-D4F39205A648}"/>
              </a:ext>
            </a:extLst>
          </p:cNvPr>
          <p:cNvSpPr>
            <a:spLocks noGrp="1"/>
          </p:cNvSpPr>
          <p:nvPr>
            <p:ph type="title"/>
          </p:nvPr>
        </p:nvSpPr>
        <p:spPr/>
        <p:txBody>
          <a:bodyPr/>
          <a:lstStyle/>
          <a:p>
            <a:r>
              <a:rPr lang="en-US" dirty="0"/>
              <a:t>Business Strategy and Marketing Plans Part 2</a:t>
            </a:r>
          </a:p>
        </p:txBody>
      </p:sp>
      <p:sp>
        <p:nvSpPr>
          <p:cNvPr id="3" name="Content Placeholder 2">
            <a:extLst>
              <a:ext uri="{FF2B5EF4-FFF2-40B4-BE49-F238E27FC236}">
                <a16:creationId xmlns:a16="http://schemas.microsoft.com/office/drawing/2014/main" id="{0C7A0691-918F-9C60-DD3C-3FB9E78066D8}"/>
              </a:ext>
            </a:extLst>
          </p:cNvPr>
          <p:cNvSpPr>
            <a:spLocks noGrp="1"/>
          </p:cNvSpPr>
          <p:nvPr>
            <p:ph idx="1"/>
          </p:nvPr>
        </p:nvSpPr>
        <p:spPr>
          <a:xfrm>
            <a:off x="426824" y="1834166"/>
            <a:ext cx="9613861" cy="4679563"/>
          </a:xfrm>
        </p:spPr>
        <p:txBody>
          <a:bodyPr>
            <a:normAutofit/>
          </a:bodyPr>
          <a:lstStyle/>
          <a:p>
            <a:endParaRPr lang="en-US" dirty="0"/>
          </a:p>
          <a:p>
            <a:r>
              <a:rPr lang="en-US" dirty="0"/>
              <a:t>Use a marketing strategy to promote leisure bike travel to members, increasing ride time and promoting a biking culture to convince casual riders to go to membership.</a:t>
            </a:r>
          </a:p>
          <a:p>
            <a:endParaRPr lang="en-US" dirty="0"/>
          </a:p>
          <a:p>
            <a:r>
              <a:rPr lang="en-US" dirty="0"/>
              <a:t>Since Electric Bikes are becoming more popular than classic bikes, promote them as well and have them more available through the popular stations. </a:t>
            </a:r>
          </a:p>
          <a:p>
            <a:endParaRPr lang="en-US" dirty="0"/>
          </a:p>
          <a:p>
            <a:r>
              <a:rPr lang="en-US" dirty="0"/>
              <a:t>Create deals and sales on membership prices during the busier days and locations, to encourage more casual riders to purchase the memberships</a:t>
            </a:r>
          </a:p>
        </p:txBody>
      </p:sp>
    </p:spTree>
    <p:extLst>
      <p:ext uri="{BB962C8B-B14F-4D97-AF65-F5344CB8AC3E}">
        <p14:creationId xmlns:p14="http://schemas.microsoft.com/office/powerpoint/2010/main" val="2059350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F9ED8-5D89-0A78-8F14-C958890BAFA3}"/>
              </a:ext>
            </a:extLst>
          </p:cNvPr>
          <p:cNvSpPr>
            <a:spLocks noGrp="1"/>
          </p:cNvSpPr>
          <p:nvPr>
            <p:ph type="title"/>
          </p:nvPr>
        </p:nvSpPr>
        <p:spPr/>
        <p:txBody>
          <a:bodyPr/>
          <a:lstStyle/>
          <a:p>
            <a:r>
              <a:rPr lang="en-US" dirty="0"/>
              <a:t>Questions and Answering</a:t>
            </a:r>
          </a:p>
        </p:txBody>
      </p:sp>
      <p:sp>
        <p:nvSpPr>
          <p:cNvPr id="3" name="Content Placeholder 2">
            <a:extLst>
              <a:ext uri="{FF2B5EF4-FFF2-40B4-BE49-F238E27FC236}">
                <a16:creationId xmlns:a16="http://schemas.microsoft.com/office/drawing/2014/main" id="{F346716E-2102-2F86-513A-777C7091D60B}"/>
              </a:ext>
            </a:extLst>
          </p:cNvPr>
          <p:cNvSpPr>
            <a:spLocks noGrp="1"/>
          </p:cNvSpPr>
          <p:nvPr>
            <p:ph idx="1"/>
          </p:nvPr>
        </p:nvSpPr>
        <p:spPr/>
        <p:txBody>
          <a:bodyPr/>
          <a:lstStyle/>
          <a:p>
            <a:r>
              <a:rPr lang="en-US" dirty="0"/>
              <a:t>Now that the presentation is finished, I will take any questions on what was recently covered and try to answer them. If you need to get into contact with me for more information or discussion after, I will provide my contact information after the presentation. </a:t>
            </a:r>
            <a:br>
              <a:rPr lang="en-US" dirty="0"/>
            </a:br>
            <a:br>
              <a:rPr lang="en-US" dirty="0"/>
            </a:br>
            <a:r>
              <a:rPr lang="en-US" dirty="0"/>
              <a:t>If anyone needs to go back to a previous slide, feel free to ask</a:t>
            </a:r>
          </a:p>
        </p:txBody>
      </p:sp>
    </p:spTree>
    <p:extLst>
      <p:ext uri="{BB962C8B-B14F-4D97-AF65-F5344CB8AC3E}">
        <p14:creationId xmlns:p14="http://schemas.microsoft.com/office/powerpoint/2010/main" val="1929333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F41C5-E131-CF8A-5324-812708744B68}"/>
              </a:ext>
            </a:extLst>
          </p:cNvPr>
          <p:cNvSpPr>
            <a:spLocks noGrp="1"/>
          </p:cNvSpPr>
          <p:nvPr>
            <p:ph type="title"/>
          </p:nvPr>
        </p:nvSpPr>
        <p:spPr>
          <a:xfrm>
            <a:off x="680321" y="753228"/>
            <a:ext cx="9613861" cy="749647"/>
          </a:xfrm>
        </p:spPr>
        <p:txBody>
          <a:bodyPr/>
          <a:lstStyle/>
          <a:p>
            <a:r>
              <a:rPr lang="en-US" dirty="0"/>
              <a:t>Table of Contents </a:t>
            </a:r>
          </a:p>
        </p:txBody>
      </p:sp>
      <p:sp>
        <p:nvSpPr>
          <p:cNvPr id="3" name="Content Placeholder 2">
            <a:extLst>
              <a:ext uri="{FF2B5EF4-FFF2-40B4-BE49-F238E27FC236}">
                <a16:creationId xmlns:a16="http://schemas.microsoft.com/office/drawing/2014/main" id="{405421BF-4272-D038-1830-EEF72A938530}"/>
              </a:ext>
            </a:extLst>
          </p:cNvPr>
          <p:cNvSpPr>
            <a:spLocks noGrp="1"/>
          </p:cNvSpPr>
          <p:nvPr>
            <p:ph idx="1"/>
          </p:nvPr>
        </p:nvSpPr>
        <p:spPr>
          <a:xfrm>
            <a:off x="680321" y="2009868"/>
            <a:ext cx="9613861" cy="4553893"/>
          </a:xfrm>
        </p:spPr>
        <p:txBody>
          <a:bodyPr/>
          <a:lstStyle/>
          <a:p>
            <a:r>
              <a:rPr lang="en-US" dirty="0"/>
              <a:t>Business Task</a:t>
            </a:r>
          </a:p>
          <a:p>
            <a:r>
              <a:rPr lang="en-US" dirty="0"/>
              <a:t>Data Context</a:t>
            </a:r>
          </a:p>
          <a:p>
            <a:r>
              <a:rPr lang="en-US" dirty="0"/>
              <a:t>The Maximum Ride Length</a:t>
            </a:r>
          </a:p>
          <a:p>
            <a:r>
              <a:rPr lang="en-US" dirty="0"/>
              <a:t>Average Ride Length</a:t>
            </a:r>
          </a:p>
          <a:p>
            <a:r>
              <a:rPr lang="en-US" dirty="0"/>
              <a:t>The Most Popular Bike Type</a:t>
            </a:r>
          </a:p>
          <a:p>
            <a:r>
              <a:rPr lang="en-US" dirty="0"/>
              <a:t>The Most Popular Stations</a:t>
            </a:r>
          </a:p>
          <a:p>
            <a:r>
              <a:rPr lang="en-US" dirty="0"/>
              <a:t>The Most Busiest Weekdays</a:t>
            </a:r>
          </a:p>
          <a:p>
            <a:r>
              <a:rPr lang="en-US" dirty="0"/>
              <a:t>Data Analysis and Conclusions</a:t>
            </a:r>
          </a:p>
          <a:p>
            <a:r>
              <a:rPr lang="en-US" dirty="0"/>
              <a:t>Business Strategy and Marketing Plans </a:t>
            </a:r>
          </a:p>
          <a:p>
            <a:r>
              <a:rPr lang="en-US" dirty="0"/>
              <a:t>Questions and Answering Session</a:t>
            </a:r>
          </a:p>
        </p:txBody>
      </p:sp>
    </p:spTree>
    <p:extLst>
      <p:ext uri="{BB962C8B-B14F-4D97-AF65-F5344CB8AC3E}">
        <p14:creationId xmlns:p14="http://schemas.microsoft.com/office/powerpoint/2010/main" val="2659174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43FF2-B7D6-ABEA-9F7E-11C43475A270}"/>
              </a:ext>
            </a:extLst>
          </p:cNvPr>
          <p:cNvSpPr>
            <a:spLocks noGrp="1"/>
          </p:cNvSpPr>
          <p:nvPr>
            <p:ph type="title"/>
          </p:nvPr>
        </p:nvSpPr>
        <p:spPr/>
        <p:txBody>
          <a:bodyPr/>
          <a:lstStyle/>
          <a:p>
            <a:r>
              <a:rPr lang="en-US" dirty="0"/>
              <a:t>Business Task</a:t>
            </a:r>
          </a:p>
        </p:txBody>
      </p:sp>
      <p:sp>
        <p:nvSpPr>
          <p:cNvPr id="3" name="Content Placeholder 2">
            <a:extLst>
              <a:ext uri="{FF2B5EF4-FFF2-40B4-BE49-F238E27FC236}">
                <a16:creationId xmlns:a16="http://schemas.microsoft.com/office/drawing/2014/main" id="{89E8E957-EAB7-576D-A95D-CA1D8C28C41B}"/>
              </a:ext>
            </a:extLst>
          </p:cNvPr>
          <p:cNvSpPr>
            <a:spLocks noGrp="1"/>
          </p:cNvSpPr>
          <p:nvPr>
            <p:ph idx="1"/>
          </p:nvPr>
        </p:nvSpPr>
        <p:spPr/>
        <p:txBody>
          <a:bodyPr/>
          <a:lstStyle/>
          <a:p>
            <a:r>
              <a:rPr lang="en-US" dirty="0" err="1"/>
              <a:t>Cyclistic</a:t>
            </a:r>
            <a:r>
              <a:rPr lang="en-US" dirty="0"/>
              <a:t> has asked for ways to increase our annual membership rate. We must find a way to entice new and casual riders to agree to join on the membership program. </a:t>
            </a:r>
          </a:p>
          <a:p>
            <a:endParaRPr lang="en-US" dirty="0"/>
          </a:p>
          <a:p>
            <a:r>
              <a:rPr lang="en-US" dirty="0"/>
              <a:t>We also must find out the best ways to market the appeals of membership to casual riders and determine the needs of both member and casual riders to find out how to best supply them and increase our business </a:t>
            </a:r>
          </a:p>
        </p:txBody>
      </p:sp>
    </p:spTree>
    <p:extLst>
      <p:ext uri="{BB962C8B-B14F-4D97-AF65-F5344CB8AC3E}">
        <p14:creationId xmlns:p14="http://schemas.microsoft.com/office/powerpoint/2010/main" val="1321606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380BC-4380-EBD9-5A8F-E833199A3A26}"/>
              </a:ext>
            </a:extLst>
          </p:cNvPr>
          <p:cNvSpPr>
            <a:spLocks noGrp="1"/>
          </p:cNvSpPr>
          <p:nvPr>
            <p:ph type="title"/>
          </p:nvPr>
        </p:nvSpPr>
        <p:spPr/>
        <p:txBody>
          <a:bodyPr/>
          <a:lstStyle/>
          <a:p>
            <a:r>
              <a:rPr lang="en-US" dirty="0"/>
              <a:t>Data Context</a:t>
            </a:r>
          </a:p>
        </p:txBody>
      </p:sp>
      <p:sp>
        <p:nvSpPr>
          <p:cNvPr id="3" name="Content Placeholder 2">
            <a:extLst>
              <a:ext uri="{FF2B5EF4-FFF2-40B4-BE49-F238E27FC236}">
                <a16:creationId xmlns:a16="http://schemas.microsoft.com/office/drawing/2014/main" id="{F0D42FFA-ED29-FA80-3068-2538D233227E}"/>
              </a:ext>
            </a:extLst>
          </p:cNvPr>
          <p:cNvSpPr>
            <a:spLocks noGrp="1"/>
          </p:cNvSpPr>
          <p:nvPr>
            <p:ph idx="1"/>
          </p:nvPr>
        </p:nvSpPr>
        <p:spPr/>
        <p:txBody>
          <a:bodyPr/>
          <a:lstStyle/>
          <a:p>
            <a:r>
              <a:rPr lang="en-US" dirty="0"/>
              <a:t>To do so we gather statistical information from this August to September of last year to make a full year-long study of trends.</a:t>
            </a:r>
          </a:p>
          <a:p>
            <a:endParaRPr lang="en-US" dirty="0"/>
          </a:p>
          <a:p>
            <a:r>
              <a:rPr lang="en-US" dirty="0"/>
              <a:t>With the provided dataset we used Excel and SQL to sort and gather the information we need and have compiled them into separate tables and charts.</a:t>
            </a:r>
          </a:p>
          <a:p>
            <a:endParaRPr lang="en-US" dirty="0"/>
          </a:p>
          <a:p>
            <a:r>
              <a:rPr lang="en-US" dirty="0"/>
              <a:t>The data is distinguished by </a:t>
            </a:r>
            <a:r>
              <a:rPr lang="en-US" b="1" dirty="0"/>
              <a:t>casual rider </a:t>
            </a:r>
            <a:r>
              <a:rPr lang="en-US" dirty="0"/>
              <a:t>statistics and </a:t>
            </a:r>
            <a:r>
              <a:rPr lang="en-US" b="1" dirty="0"/>
              <a:t>member rider</a:t>
            </a:r>
            <a:r>
              <a:rPr lang="en-US" dirty="0"/>
              <a:t> statistics</a:t>
            </a:r>
          </a:p>
          <a:p>
            <a:endParaRPr lang="en-US" dirty="0"/>
          </a:p>
          <a:p>
            <a:endParaRPr lang="en-US" dirty="0"/>
          </a:p>
        </p:txBody>
      </p:sp>
    </p:spTree>
    <p:extLst>
      <p:ext uri="{BB962C8B-B14F-4D97-AF65-F5344CB8AC3E}">
        <p14:creationId xmlns:p14="http://schemas.microsoft.com/office/powerpoint/2010/main" val="2329254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88E7B-DB57-FACE-0278-93C5BEAF1938}"/>
              </a:ext>
            </a:extLst>
          </p:cNvPr>
          <p:cNvSpPr>
            <a:spLocks noGrp="1"/>
          </p:cNvSpPr>
          <p:nvPr>
            <p:ph type="title"/>
          </p:nvPr>
        </p:nvSpPr>
        <p:spPr/>
        <p:txBody>
          <a:bodyPr/>
          <a:lstStyle/>
          <a:p>
            <a:r>
              <a:rPr lang="en-US" dirty="0"/>
              <a:t>Maximum Ride Length</a:t>
            </a:r>
          </a:p>
        </p:txBody>
      </p:sp>
      <p:sp>
        <p:nvSpPr>
          <p:cNvPr id="3" name="Content Placeholder 2">
            <a:extLst>
              <a:ext uri="{FF2B5EF4-FFF2-40B4-BE49-F238E27FC236}">
                <a16:creationId xmlns:a16="http://schemas.microsoft.com/office/drawing/2014/main" id="{6A7A529E-68DD-B3C1-2E5C-BECAC8002EF6}"/>
              </a:ext>
            </a:extLst>
          </p:cNvPr>
          <p:cNvSpPr>
            <a:spLocks noGrp="1"/>
          </p:cNvSpPr>
          <p:nvPr>
            <p:ph idx="1"/>
          </p:nvPr>
        </p:nvSpPr>
        <p:spPr>
          <a:xfrm>
            <a:off x="671695" y="3028011"/>
            <a:ext cx="9613861" cy="3599316"/>
          </a:xfrm>
        </p:spPr>
        <p:txBody>
          <a:bodyPr>
            <a:normAutofit/>
          </a:bodyPr>
          <a:lstStyle/>
          <a:p>
            <a:r>
              <a:rPr lang="en-US" sz="2000" dirty="0"/>
              <a:t>We take the ride length by subtracting the end and start time values for every bike sale and categorize them off depending if they are a casual or member rider. Then we sort them to find the highest ride length from the dataset we’re given.</a:t>
            </a:r>
          </a:p>
          <a:p>
            <a:endParaRPr lang="en-US" sz="2000" dirty="0"/>
          </a:p>
          <a:p>
            <a:r>
              <a:rPr lang="en-US" sz="2000" dirty="0"/>
              <a:t>Most of the Maximum values are outliers in the hundreds of thousands of entries, all reaching the range of about 25 hours. There is little deviation between them asides from a bigger outlier in March, where casual and member riders are about the same, with casual riders usually being slightly higher. These outliers should be addressed but not used for intricate analysis on average ride experience.</a:t>
            </a:r>
          </a:p>
        </p:txBody>
      </p:sp>
      <p:pic>
        <p:nvPicPr>
          <p:cNvPr id="7" name="Picture 6" descr="A screenshot of a calendar&#10;&#10;Description automatically generated">
            <a:extLst>
              <a:ext uri="{FF2B5EF4-FFF2-40B4-BE49-F238E27FC236}">
                <a16:creationId xmlns:a16="http://schemas.microsoft.com/office/drawing/2014/main" id="{257E34B0-9928-E9F8-7FE8-A19ED0C1AB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2051656"/>
            <a:ext cx="12192000" cy="855585"/>
          </a:xfrm>
          <a:prstGeom prst="rect">
            <a:avLst/>
          </a:prstGeom>
        </p:spPr>
      </p:pic>
    </p:spTree>
    <p:extLst>
      <p:ext uri="{BB962C8B-B14F-4D97-AF65-F5344CB8AC3E}">
        <p14:creationId xmlns:p14="http://schemas.microsoft.com/office/powerpoint/2010/main" val="650491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79515-818F-2D31-DD1F-81FA8FAA4DA4}"/>
              </a:ext>
            </a:extLst>
          </p:cNvPr>
          <p:cNvSpPr>
            <a:spLocks noGrp="1"/>
          </p:cNvSpPr>
          <p:nvPr>
            <p:ph type="title"/>
          </p:nvPr>
        </p:nvSpPr>
        <p:spPr/>
        <p:txBody>
          <a:bodyPr/>
          <a:lstStyle/>
          <a:p>
            <a:r>
              <a:rPr lang="en-US" dirty="0"/>
              <a:t>Average Ride Length</a:t>
            </a:r>
          </a:p>
        </p:txBody>
      </p:sp>
      <p:sp>
        <p:nvSpPr>
          <p:cNvPr id="3" name="Content Placeholder 2">
            <a:extLst>
              <a:ext uri="{FF2B5EF4-FFF2-40B4-BE49-F238E27FC236}">
                <a16:creationId xmlns:a16="http://schemas.microsoft.com/office/drawing/2014/main" id="{3263501E-5190-4BD2-45B6-BA29BA4931A6}"/>
              </a:ext>
            </a:extLst>
          </p:cNvPr>
          <p:cNvSpPr>
            <a:spLocks noGrp="1"/>
          </p:cNvSpPr>
          <p:nvPr>
            <p:ph idx="1"/>
          </p:nvPr>
        </p:nvSpPr>
        <p:spPr>
          <a:xfrm>
            <a:off x="182380" y="2146749"/>
            <a:ext cx="10111801" cy="4641977"/>
          </a:xfrm>
        </p:spPr>
        <p:txBody>
          <a:bodyPr>
            <a:normAutofit lnSpcReduction="10000"/>
          </a:bodyPr>
          <a:lstStyle/>
          <a:p>
            <a:r>
              <a:rPr lang="en-US" sz="2000" dirty="0"/>
              <a:t>We now calculate the average ride length</a:t>
            </a:r>
          </a:p>
          <a:p>
            <a:pPr marL="0" indent="0">
              <a:buNone/>
            </a:pPr>
            <a:r>
              <a:rPr lang="en-US" sz="2000" dirty="0"/>
              <a:t>of casual and member riders through the</a:t>
            </a:r>
          </a:p>
          <a:p>
            <a:pPr marL="0" indent="0">
              <a:buNone/>
            </a:pPr>
            <a:r>
              <a:rPr lang="en-US" sz="2000" dirty="0"/>
              <a:t>year.</a:t>
            </a:r>
          </a:p>
          <a:p>
            <a:pPr marL="0" indent="0">
              <a:buNone/>
            </a:pPr>
            <a:endParaRPr lang="en-US" sz="2000" dirty="0"/>
          </a:p>
          <a:p>
            <a:r>
              <a:rPr lang="en-US" sz="2000" dirty="0"/>
              <a:t>We see that casual riders have an</a:t>
            </a:r>
          </a:p>
          <a:p>
            <a:pPr marL="0" indent="0">
              <a:buNone/>
            </a:pPr>
            <a:r>
              <a:rPr lang="en-US" sz="2000" dirty="0"/>
              <a:t>Increased average ride length to the</a:t>
            </a:r>
          </a:p>
          <a:p>
            <a:pPr marL="0" indent="0">
              <a:buNone/>
            </a:pPr>
            <a:r>
              <a:rPr lang="en-US" sz="2000" dirty="0"/>
              <a:t>member ride length.</a:t>
            </a:r>
          </a:p>
          <a:p>
            <a:pPr marL="0" indent="0">
              <a:buNone/>
            </a:pPr>
            <a:endParaRPr lang="en-US" sz="2000" dirty="0"/>
          </a:p>
          <a:p>
            <a:r>
              <a:rPr lang="en-US" sz="2000" dirty="0"/>
              <a:t>We also see that casual ride lengths take a</a:t>
            </a:r>
          </a:p>
          <a:p>
            <a:pPr marL="0" indent="0">
              <a:buNone/>
            </a:pPr>
            <a:r>
              <a:rPr lang="en-US" sz="2000" dirty="0"/>
              <a:t>sizeable dip during the winter months,</a:t>
            </a:r>
          </a:p>
          <a:p>
            <a:pPr marL="0" indent="0">
              <a:buNone/>
            </a:pPr>
            <a:r>
              <a:rPr lang="en-US" sz="2000" dirty="0"/>
              <a:t>and are higher in the summer months. As member riders are much more consistent</a:t>
            </a:r>
          </a:p>
          <a:p>
            <a:pPr marL="0" indent="0">
              <a:buNone/>
            </a:pPr>
            <a:r>
              <a:rPr lang="en-US" sz="2000" dirty="0"/>
              <a:t>Increasing in January .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939BEBF9-F3DC-FAE7-004A-9B68CC6603DB}"/>
              </a:ext>
            </a:extLst>
          </p:cNvPr>
          <p:cNvPicPr>
            <a:picLocks noChangeAspect="1"/>
          </p:cNvPicPr>
          <p:nvPr/>
        </p:nvPicPr>
        <p:blipFill>
          <a:blip r:embed="rId3"/>
          <a:stretch>
            <a:fillRect/>
          </a:stretch>
        </p:blipFill>
        <p:spPr>
          <a:xfrm>
            <a:off x="5439208" y="2146749"/>
            <a:ext cx="6752792" cy="3299543"/>
          </a:xfrm>
          <a:prstGeom prst="rect">
            <a:avLst/>
          </a:prstGeom>
        </p:spPr>
      </p:pic>
    </p:spTree>
    <p:extLst>
      <p:ext uri="{BB962C8B-B14F-4D97-AF65-F5344CB8AC3E}">
        <p14:creationId xmlns:p14="http://schemas.microsoft.com/office/powerpoint/2010/main" val="4145150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1DEC4-5DB9-D953-9B0B-890838A39554}"/>
              </a:ext>
            </a:extLst>
          </p:cNvPr>
          <p:cNvSpPr>
            <a:spLocks noGrp="1"/>
          </p:cNvSpPr>
          <p:nvPr>
            <p:ph type="title"/>
          </p:nvPr>
        </p:nvSpPr>
        <p:spPr/>
        <p:txBody>
          <a:bodyPr/>
          <a:lstStyle/>
          <a:p>
            <a:r>
              <a:rPr lang="en-US" dirty="0"/>
              <a:t>Popular Bikes Sold</a:t>
            </a:r>
          </a:p>
        </p:txBody>
      </p:sp>
      <p:sp>
        <p:nvSpPr>
          <p:cNvPr id="3" name="Content Placeholder 2">
            <a:extLst>
              <a:ext uri="{FF2B5EF4-FFF2-40B4-BE49-F238E27FC236}">
                <a16:creationId xmlns:a16="http://schemas.microsoft.com/office/drawing/2014/main" id="{21AF7440-FD2E-82AD-6064-352021887399}"/>
              </a:ext>
            </a:extLst>
          </p:cNvPr>
          <p:cNvSpPr>
            <a:spLocks noGrp="1"/>
          </p:cNvSpPr>
          <p:nvPr>
            <p:ph idx="1"/>
          </p:nvPr>
        </p:nvSpPr>
        <p:spPr>
          <a:xfrm>
            <a:off x="357048" y="2216801"/>
            <a:ext cx="9613861" cy="4257890"/>
          </a:xfrm>
        </p:spPr>
        <p:txBody>
          <a:bodyPr>
            <a:normAutofit lnSpcReduction="10000"/>
          </a:bodyPr>
          <a:lstStyle/>
          <a:p>
            <a:r>
              <a:rPr lang="en-US" dirty="0"/>
              <a:t>We also take a look at the types of bikes</a:t>
            </a:r>
          </a:p>
          <a:p>
            <a:pPr marL="0" indent="0">
              <a:buNone/>
            </a:pPr>
            <a:r>
              <a:rPr lang="en-US" dirty="0"/>
              <a:t>Sold throughout the months, and which</a:t>
            </a:r>
          </a:p>
          <a:p>
            <a:pPr marL="0" indent="0">
              <a:buNone/>
            </a:pPr>
            <a:r>
              <a:rPr lang="en-US" dirty="0"/>
              <a:t>Was more popular to which riders</a:t>
            </a:r>
          </a:p>
          <a:p>
            <a:pPr marL="0" indent="0">
              <a:buNone/>
            </a:pPr>
            <a:endParaRPr lang="en-US" dirty="0"/>
          </a:p>
          <a:p>
            <a:pPr marL="0" indent="0">
              <a:buNone/>
            </a:pPr>
            <a:endParaRPr lang="en-US" dirty="0"/>
          </a:p>
          <a:p>
            <a:r>
              <a:rPr lang="en-US" dirty="0"/>
              <a:t>We see that classic bikes were more</a:t>
            </a:r>
          </a:p>
          <a:p>
            <a:pPr marL="0" indent="0">
              <a:buNone/>
            </a:pPr>
            <a:r>
              <a:rPr lang="en-US" dirty="0"/>
              <a:t>Popular last year but in the recent months</a:t>
            </a:r>
          </a:p>
          <a:p>
            <a:pPr marL="0" indent="0">
              <a:buNone/>
            </a:pPr>
            <a:r>
              <a:rPr lang="en-US" dirty="0"/>
              <a:t>Electric bikes have become more popular</a:t>
            </a:r>
          </a:p>
          <a:p>
            <a:pPr marL="0" indent="0">
              <a:buNone/>
            </a:pPr>
            <a:r>
              <a:rPr lang="en-US" dirty="0"/>
              <a:t>With both riders, with casual riders more</a:t>
            </a:r>
          </a:p>
          <a:p>
            <a:pPr marL="0" indent="0">
              <a:buNone/>
            </a:pPr>
            <a:r>
              <a:rPr lang="en-US" dirty="0"/>
              <a:t>Consistently preferring electric bikes.</a:t>
            </a:r>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F832C57D-2C98-F230-3871-5ADDCB002999}"/>
              </a:ext>
            </a:extLst>
          </p:cNvPr>
          <p:cNvPicPr>
            <a:picLocks noChangeAspect="1"/>
          </p:cNvPicPr>
          <p:nvPr/>
        </p:nvPicPr>
        <p:blipFill>
          <a:blip r:embed="rId2"/>
          <a:stretch>
            <a:fillRect/>
          </a:stretch>
        </p:blipFill>
        <p:spPr>
          <a:xfrm>
            <a:off x="7238873" y="1648400"/>
            <a:ext cx="4122858" cy="2434875"/>
          </a:xfrm>
          <a:prstGeom prst="rect">
            <a:avLst/>
          </a:prstGeom>
        </p:spPr>
      </p:pic>
      <p:pic>
        <p:nvPicPr>
          <p:cNvPr id="7" name="Picture 6">
            <a:extLst>
              <a:ext uri="{FF2B5EF4-FFF2-40B4-BE49-F238E27FC236}">
                <a16:creationId xmlns:a16="http://schemas.microsoft.com/office/drawing/2014/main" id="{E66D54D3-AAB4-85D5-68EA-75BC068BD27E}"/>
              </a:ext>
            </a:extLst>
          </p:cNvPr>
          <p:cNvPicPr>
            <a:picLocks noChangeAspect="1"/>
          </p:cNvPicPr>
          <p:nvPr/>
        </p:nvPicPr>
        <p:blipFill>
          <a:blip r:embed="rId3"/>
          <a:stretch>
            <a:fillRect/>
          </a:stretch>
        </p:blipFill>
        <p:spPr>
          <a:xfrm>
            <a:off x="7193694" y="4280962"/>
            <a:ext cx="4168037" cy="2433853"/>
          </a:xfrm>
          <a:prstGeom prst="rect">
            <a:avLst/>
          </a:prstGeom>
        </p:spPr>
      </p:pic>
    </p:spTree>
    <p:extLst>
      <p:ext uri="{BB962C8B-B14F-4D97-AF65-F5344CB8AC3E}">
        <p14:creationId xmlns:p14="http://schemas.microsoft.com/office/powerpoint/2010/main" val="3206651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7DB74-1D66-89F2-D37B-5D462A2AD8C6}"/>
              </a:ext>
            </a:extLst>
          </p:cNvPr>
          <p:cNvSpPr>
            <a:spLocks noGrp="1"/>
          </p:cNvSpPr>
          <p:nvPr>
            <p:ph type="title"/>
          </p:nvPr>
        </p:nvSpPr>
        <p:spPr/>
        <p:txBody>
          <a:bodyPr/>
          <a:lstStyle/>
          <a:p>
            <a:r>
              <a:rPr lang="en-US" dirty="0"/>
              <a:t>Popular Stations - Starting</a:t>
            </a:r>
          </a:p>
        </p:txBody>
      </p:sp>
      <p:sp>
        <p:nvSpPr>
          <p:cNvPr id="3" name="Content Placeholder 2">
            <a:extLst>
              <a:ext uri="{FF2B5EF4-FFF2-40B4-BE49-F238E27FC236}">
                <a16:creationId xmlns:a16="http://schemas.microsoft.com/office/drawing/2014/main" id="{F4356016-F76D-E24B-8E3B-A958A1333C60}"/>
              </a:ext>
            </a:extLst>
          </p:cNvPr>
          <p:cNvSpPr>
            <a:spLocks noGrp="1"/>
          </p:cNvSpPr>
          <p:nvPr>
            <p:ph idx="1"/>
          </p:nvPr>
        </p:nvSpPr>
        <p:spPr>
          <a:xfrm>
            <a:off x="285646" y="2150120"/>
            <a:ext cx="9613861" cy="5063480"/>
          </a:xfrm>
        </p:spPr>
        <p:txBody>
          <a:bodyPr>
            <a:normAutofit fontScale="92500" lnSpcReduction="20000"/>
          </a:bodyPr>
          <a:lstStyle/>
          <a:p>
            <a:r>
              <a:rPr lang="en-US" dirty="0"/>
              <a:t>We need to see which of our stations</a:t>
            </a:r>
          </a:p>
          <a:p>
            <a:pPr marL="0" indent="0">
              <a:buNone/>
            </a:pPr>
            <a:r>
              <a:rPr lang="en-US" dirty="0"/>
              <a:t>are the most popular with each rider to</a:t>
            </a:r>
          </a:p>
          <a:p>
            <a:pPr marL="0" indent="0">
              <a:buNone/>
            </a:pPr>
            <a:r>
              <a:rPr lang="en-US" dirty="0"/>
              <a:t>find the best location to focus our</a:t>
            </a:r>
          </a:p>
          <a:p>
            <a:pPr marL="0" indent="0">
              <a:buNone/>
            </a:pPr>
            <a:r>
              <a:rPr lang="en-US" dirty="0"/>
              <a:t>marketing</a:t>
            </a:r>
          </a:p>
          <a:p>
            <a:pPr marL="0" indent="0">
              <a:buNone/>
            </a:pPr>
            <a:endParaRPr lang="en-US" dirty="0"/>
          </a:p>
          <a:p>
            <a:r>
              <a:rPr lang="en-US" dirty="0"/>
              <a:t>First we examine what is the most</a:t>
            </a:r>
          </a:p>
          <a:p>
            <a:pPr marL="0" indent="0">
              <a:buNone/>
            </a:pPr>
            <a:r>
              <a:rPr lang="en-US" dirty="0"/>
              <a:t>Popular Start Stations for member</a:t>
            </a:r>
          </a:p>
          <a:p>
            <a:pPr marL="0" indent="0">
              <a:buNone/>
            </a:pPr>
            <a:r>
              <a:rPr lang="en-US" dirty="0"/>
              <a:t> and casual riders. Casual Riders nearly</a:t>
            </a:r>
          </a:p>
          <a:p>
            <a:pPr marL="0" indent="0">
              <a:buNone/>
            </a:pPr>
            <a:r>
              <a:rPr lang="en-US" dirty="0" err="1"/>
              <a:t>Unanomously</a:t>
            </a:r>
            <a:r>
              <a:rPr lang="en-US" dirty="0"/>
              <a:t> prefer Streeter Dr &amp; Grand</a:t>
            </a:r>
          </a:p>
          <a:p>
            <a:pPr marL="0" indent="0">
              <a:buNone/>
            </a:pPr>
            <a:r>
              <a:rPr lang="en-US" dirty="0"/>
              <a:t>Ave to immense amounts and Members</a:t>
            </a:r>
          </a:p>
          <a:p>
            <a:pPr marL="0" indent="0">
              <a:buNone/>
            </a:pPr>
            <a:r>
              <a:rPr lang="en-US" dirty="0"/>
              <a:t>Are more consistent and varied preferring</a:t>
            </a:r>
          </a:p>
          <a:p>
            <a:pPr marL="0" indent="0">
              <a:buNone/>
            </a:pPr>
            <a:r>
              <a:rPr lang="en-US" dirty="0"/>
              <a:t>Stations like Kingsbury &amp; Kinzie St and Clinton</a:t>
            </a:r>
          </a:p>
          <a:p>
            <a:pPr marL="0" indent="0">
              <a:buNone/>
            </a:pPr>
            <a:r>
              <a:rPr lang="en-US" dirty="0"/>
              <a:t>St. &amp; Washington Blvd</a:t>
            </a:r>
          </a:p>
          <a:p>
            <a:pPr marL="0" indent="0">
              <a:buNone/>
            </a:pPr>
            <a:endParaRPr lang="en-US" dirty="0"/>
          </a:p>
          <a:p>
            <a:pPr marL="0" indent="0">
              <a:buNone/>
            </a:pPr>
            <a:endParaRPr lang="en-US" dirty="0"/>
          </a:p>
          <a:p>
            <a:pPr marL="0" indent="0">
              <a:buNone/>
            </a:pPr>
            <a:endParaRPr lang="en-US" dirty="0"/>
          </a:p>
        </p:txBody>
      </p:sp>
      <p:pic>
        <p:nvPicPr>
          <p:cNvPr id="7" name="Picture 6">
            <a:extLst>
              <a:ext uri="{FF2B5EF4-FFF2-40B4-BE49-F238E27FC236}">
                <a16:creationId xmlns:a16="http://schemas.microsoft.com/office/drawing/2014/main" id="{B8A2D0FF-8C98-591C-0BA4-D3EE31EA0568}"/>
              </a:ext>
            </a:extLst>
          </p:cNvPr>
          <p:cNvPicPr>
            <a:picLocks noChangeAspect="1"/>
          </p:cNvPicPr>
          <p:nvPr/>
        </p:nvPicPr>
        <p:blipFill>
          <a:blip r:embed="rId2"/>
          <a:stretch>
            <a:fillRect/>
          </a:stretch>
        </p:blipFill>
        <p:spPr>
          <a:xfrm>
            <a:off x="6382325" y="1154545"/>
            <a:ext cx="5640139" cy="2711619"/>
          </a:xfrm>
          <a:prstGeom prst="rect">
            <a:avLst/>
          </a:prstGeom>
        </p:spPr>
      </p:pic>
      <p:pic>
        <p:nvPicPr>
          <p:cNvPr id="9" name="Picture 8">
            <a:extLst>
              <a:ext uri="{FF2B5EF4-FFF2-40B4-BE49-F238E27FC236}">
                <a16:creationId xmlns:a16="http://schemas.microsoft.com/office/drawing/2014/main" id="{2AAFA360-8A2D-1804-FB6E-6A7E4587BA89}"/>
              </a:ext>
            </a:extLst>
          </p:cNvPr>
          <p:cNvPicPr>
            <a:picLocks noChangeAspect="1"/>
          </p:cNvPicPr>
          <p:nvPr/>
        </p:nvPicPr>
        <p:blipFill>
          <a:blip r:embed="rId3"/>
          <a:stretch>
            <a:fillRect/>
          </a:stretch>
        </p:blipFill>
        <p:spPr>
          <a:xfrm>
            <a:off x="6382327" y="3866164"/>
            <a:ext cx="5640138" cy="2885618"/>
          </a:xfrm>
          <a:prstGeom prst="rect">
            <a:avLst/>
          </a:prstGeom>
        </p:spPr>
      </p:pic>
    </p:spTree>
    <p:extLst>
      <p:ext uri="{BB962C8B-B14F-4D97-AF65-F5344CB8AC3E}">
        <p14:creationId xmlns:p14="http://schemas.microsoft.com/office/powerpoint/2010/main" val="4095465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CF063-CB92-7B9A-4130-CB3DAA45969C}"/>
              </a:ext>
            </a:extLst>
          </p:cNvPr>
          <p:cNvSpPr>
            <a:spLocks noGrp="1"/>
          </p:cNvSpPr>
          <p:nvPr>
            <p:ph type="title"/>
          </p:nvPr>
        </p:nvSpPr>
        <p:spPr/>
        <p:txBody>
          <a:bodyPr/>
          <a:lstStyle/>
          <a:p>
            <a:r>
              <a:rPr lang="en-US" dirty="0"/>
              <a:t>Popular Stations - End</a:t>
            </a:r>
          </a:p>
        </p:txBody>
      </p:sp>
      <p:sp>
        <p:nvSpPr>
          <p:cNvPr id="3" name="Content Placeholder 2">
            <a:extLst>
              <a:ext uri="{FF2B5EF4-FFF2-40B4-BE49-F238E27FC236}">
                <a16:creationId xmlns:a16="http://schemas.microsoft.com/office/drawing/2014/main" id="{D04CFEA4-3D8F-B428-DD2D-1B268373AA53}"/>
              </a:ext>
            </a:extLst>
          </p:cNvPr>
          <p:cNvSpPr>
            <a:spLocks noGrp="1"/>
          </p:cNvSpPr>
          <p:nvPr>
            <p:ph idx="1"/>
          </p:nvPr>
        </p:nvSpPr>
        <p:spPr>
          <a:xfrm>
            <a:off x="310866" y="2217190"/>
            <a:ext cx="9613861" cy="4640809"/>
          </a:xfrm>
        </p:spPr>
        <p:txBody>
          <a:bodyPr>
            <a:normAutofit lnSpcReduction="10000"/>
          </a:bodyPr>
          <a:lstStyle/>
          <a:p>
            <a:r>
              <a:rPr lang="en-US" dirty="0"/>
              <a:t>Next we take a look at the most</a:t>
            </a:r>
          </a:p>
          <a:p>
            <a:pPr marL="0" indent="0">
              <a:buNone/>
            </a:pPr>
            <a:r>
              <a:rPr lang="en-US" dirty="0"/>
              <a:t>popular stations riders ended their</a:t>
            </a:r>
          </a:p>
          <a:p>
            <a:pPr marL="0" indent="0">
              <a:buNone/>
            </a:pPr>
            <a:r>
              <a:rPr lang="en-US" dirty="0"/>
              <a:t>rides on.</a:t>
            </a:r>
          </a:p>
          <a:p>
            <a:pPr marL="0" indent="0">
              <a:buNone/>
            </a:pPr>
            <a:endParaRPr lang="en-US" dirty="0"/>
          </a:p>
          <a:p>
            <a:r>
              <a:rPr lang="en-US" dirty="0"/>
              <a:t>Like for start stations, the nearly</a:t>
            </a:r>
          </a:p>
          <a:p>
            <a:pPr marL="0" indent="0">
              <a:buNone/>
            </a:pPr>
            <a:r>
              <a:rPr lang="en-US" dirty="0"/>
              <a:t>Unanimously the most popular end</a:t>
            </a:r>
          </a:p>
          <a:p>
            <a:pPr marL="0" indent="0">
              <a:buNone/>
            </a:pPr>
            <a:r>
              <a:rPr lang="en-US" dirty="0"/>
              <a:t>Station for casual riders is Streeter Dr &amp;</a:t>
            </a:r>
          </a:p>
          <a:p>
            <a:pPr marL="0" indent="0">
              <a:buNone/>
            </a:pPr>
            <a:r>
              <a:rPr lang="en-US" dirty="0"/>
              <a:t>Grand Ave. And for members its also</a:t>
            </a:r>
          </a:p>
          <a:p>
            <a:pPr marL="0" indent="0">
              <a:buNone/>
            </a:pPr>
            <a:r>
              <a:rPr lang="en-US" dirty="0"/>
              <a:t>More consistent but usually Kingsbury</a:t>
            </a:r>
            <a:br>
              <a:rPr lang="en-US" dirty="0"/>
            </a:br>
            <a:r>
              <a:rPr lang="en-US" dirty="0"/>
              <a:t>St &amp; Kinzie St and Clinton St &amp;</a:t>
            </a:r>
          </a:p>
          <a:p>
            <a:pPr marL="0" indent="0">
              <a:buNone/>
            </a:pPr>
            <a:r>
              <a:rPr lang="en-US" dirty="0"/>
              <a:t>Washington Blvd</a:t>
            </a:r>
          </a:p>
        </p:txBody>
      </p:sp>
      <p:pic>
        <p:nvPicPr>
          <p:cNvPr id="4" name="Picture 3">
            <a:extLst>
              <a:ext uri="{FF2B5EF4-FFF2-40B4-BE49-F238E27FC236}">
                <a16:creationId xmlns:a16="http://schemas.microsoft.com/office/drawing/2014/main" id="{4846B0BB-6F0E-404C-5C39-387DADF7B293}"/>
              </a:ext>
            </a:extLst>
          </p:cNvPr>
          <p:cNvPicPr>
            <a:picLocks noChangeAspect="1"/>
          </p:cNvPicPr>
          <p:nvPr/>
        </p:nvPicPr>
        <p:blipFill>
          <a:blip r:embed="rId2"/>
          <a:stretch>
            <a:fillRect/>
          </a:stretch>
        </p:blipFill>
        <p:spPr>
          <a:xfrm>
            <a:off x="5958860" y="905347"/>
            <a:ext cx="6233139" cy="2775808"/>
          </a:xfrm>
          <a:prstGeom prst="rect">
            <a:avLst/>
          </a:prstGeom>
        </p:spPr>
      </p:pic>
      <p:pic>
        <p:nvPicPr>
          <p:cNvPr id="5" name="Picture 4">
            <a:extLst>
              <a:ext uri="{FF2B5EF4-FFF2-40B4-BE49-F238E27FC236}">
                <a16:creationId xmlns:a16="http://schemas.microsoft.com/office/drawing/2014/main" id="{98135446-015C-90FC-451D-452DB6E2D07F}"/>
              </a:ext>
            </a:extLst>
          </p:cNvPr>
          <p:cNvPicPr>
            <a:picLocks noChangeAspect="1"/>
          </p:cNvPicPr>
          <p:nvPr/>
        </p:nvPicPr>
        <p:blipFill>
          <a:blip r:embed="rId3"/>
          <a:stretch>
            <a:fillRect/>
          </a:stretch>
        </p:blipFill>
        <p:spPr>
          <a:xfrm>
            <a:off x="5945478" y="3681155"/>
            <a:ext cx="6259901" cy="3024725"/>
          </a:xfrm>
          <a:prstGeom prst="rect">
            <a:avLst/>
          </a:prstGeom>
        </p:spPr>
      </p:pic>
    </p:spTree>
    <p:extLst>
      <p:ext uri="{BB962C8B-B14F-4D97-AF65-F5344CB8AC3E}">
        <p14:creationId xmlns:p14="http://schemas.microsoft.com/office/powerpoint/2010/main" val="192071176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TM04033917[[fn=Berlin]]</Template>
  <TotalTime>363</TotalTime>
  <Words>1118</Words>
  <Application>Microsoft Office PowerPoint</Application>
  <PresentationFormat>Widescreen</PresentationFormat>
  <Paragraphs>133</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Aptos</vt:lpstr>
      <vt:lpstr>Arial</vt:lpstr>
      <vt:lpstr>Trebuchet MS</vt:lpstr>
      <vt:lpstr>Berlin</vt:lpstr>
      <vt:lpstr>Cyclistic Data Report</vt:lpstr>
      <vt:lpstr>Table of Contents </vt:lpstr>
      <vt:lpstr>Business Task</vt:lpstr>
      <vt:lpstr>Data Context</vt:lpstr>
      <vt:lpstr>Maximum Ride Length</vt:lpstr>
      <vt:lpstr>Average Ride Length</vt:lpstr>
      <vt:lpstr>Popular Bikes Sold</vt:lpstr>
      <vt:lpstr>Popular Stations - Starting</vt:lpstr>
      <vt:lpstr>Popular Stations - End</vt:lpstr>
      <vt:lpstr>Most Popular Day</vt:lpstr>
      <vt:lpstr>Data Analysis and Conclusions Part 1</vt:lpstr>
      <vt:lpstr>Data Analysis and Conclusions Part 2</vt:lpstr>
      <vt:lpstr>Business Strategy and Marketing Plans Part 1 </vt:lpstr>
      <vt:lpstr>Business Strategy and Marketing Plans Part 2</vt:lpstr>
      <vt:lpstr>Questions and Answering</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Data Report</dc:title>
  <dc:creator>Kenneth Currier</dc:creator>
  <cp:lastModifiedBy>Kenneth Currier</cp:lastModifiedBy>
  <cp:revision>10</cp:revision>
  <dcterms:created xsi:type="dcterms:W3CDTF">2024-10-07T13:40:36Z</dcterms:created>
  <dcterms:modified xsi:type="dcterms:W3CDTF">2024-10-18T17:52:33Z</dcterms:modified>
</cp:coreProperties>
</file>