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75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ndg\Downloads\data.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ndg\Downloads\data.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ndg\Downloads\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ndg\Downloads\data.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andg\Downloads\dat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andg\Downloads\data.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solidFill>
                  <a:schemeClr val="bg1"/>
                </a:solidFill>
              </a:rPr>
              <a:t>Amount of</a:t>
            </a:r>
            <a:r>
              <a:rPr lang="en-US" baseline="0">
                <a:solidFill>
                  <a:schemeClr val="bg1"/>
                </a:solidFill>
              </a:rPr>
              <a:t> Media In Dataset By Genre</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data!$P$1</c:f>
              <c:strCache>
                <c:ptCount val="1"/>
                <c:pt idx="0">
                  <c:v>Total</c:v>
                </c:pt>
              </c:strCache>
            </c:strRef>
          </c:tx>
          <c:spPr>
            <a:solidFill>
              <a:srgbClr val="0070C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data!$P$2:$P$20</c:f>
              <c:numCache>
                <c:formatCode>General</c:formatCode>
                <c:ptCount val="19"/>
                <c:pt idx="0">
                  <c:v>3244</c:v>
                </c:pt>
                <c:pt idx="1">
                  <c:v>2309</c:v>
                </c:pt>
                <c:pt idx="2">
                  <c:v>1850</c:v>
                </c:pt>
                <c:pt idx="3">
                  <c:v>941</c:v>
                </c:pt>
                <c:pt idx="4">
                  <c:v>2919</c:v>
                </c:pt>
                <c:pt idx="5">
                  <c:v>6960</c:v>
                </c:pt>
                <c:pt idx="6">
                  <c:v>9128</c:v>
                </c:pt>
                <c:pt idx="7">
                  <c:v>1880</c:v>
                </c:pt>
                <c:pt idx="8">
                  <c:v>958</c:v>
                </c:pt>
                <c:pt idx="9">
                  <c:v>713</c:v>
                </c:pt>
                <c:pt idx="10">
                  <c:v>1185</c:v>
                </c:pt>
                <c:pt idx="11">
                  <c:v>719</c:v>
                </c:pt>
                <c:pt idx="12">
                  <c:v>1360</c:v>
                </c:pt>
                <c:pt idx="13">
                  <c:v>487</c:v>
                </c:pt>
                <c:pt idx="14">
                  <c:v>422</c:v>
                </c:pt>
                <c:pt idx="15">
                  <c:v>2839</c:v>
                </c:pt>
                <c:pt idx="16">
                  <c:v>2010</c:v>
                </c:pt>
                <c:pt idx="17">
                  <c:v>267</c:v>
                </c:pt>
                <c:pt idx="18">
                  <c:v>58</c:v>
                </c:pt>
              </c:numCache>
            </c:numRef>
          </c:val>
          <c:extLst>
            <c:ext xmlns:c16="http://schemas.microsoft.com/office/drawing/2014/chart" uri="{C3380CC4-5D6E-409C-BE32-E72D297353CC}">
              <c16:uniqueId val="{00000000-E060-43B6-A999-EACF0E0963D1}"/>
            </c:ext>
          </c:extLst>
        </c:ser>
        <c:dLbls>
          <c:showLegendKey val="0"/>
          <c:showVal val="0"/>
          <c:showCatName val="0"/>
          <c:showSerName val="0"/>
          <c:showPercent val="0"/>
          <c:showBubbleSize val="0"/>
        </c:dLbls>
        <c:gapWidth val="100"/>
        <c:overlap val="-24"/>
        <c:axId val="1396824080"/>
        <c:axId val="1396824560"/>
      </c:barChart>
      <c:catAx>
        <c:axId val="13968240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96824560"/>
        <c:crosses val="autoZero"/>
        <c:auto val="1"/>
        <c:lblAlgn val="ctr"/>
        <c:lblOffset val="100"/>
        <c:noMultiLvlLbl val="0"/>
      </c:catAx>
      <c:valAx>
        <c:axId val="1396824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96824080"/>
        <c:crosses val="autoZero"/>
        <c:crossBetween val="between"/>
      </c:valAx>
      <c:spPr>
        <a:noFill/>
        <a:ln>
          <a:solidFill>
            <a:schemeClr val="tx1">
              <a:lumMod val="85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solidFill>
                  <a:schemeClr val="bg1"/>
                </a:solidFill>
              </a:rPr>
              <a:t>Total by Ratings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lotArea>
      <c:layout/>
      <c:barChart>
        <c:barDir val="col"/>
        <c:grouping val="stacked"/>
        <c:varyColors val="0"/>
        <c:ser>
          <c:idx val="0"/>
          <c:order val="0"/>
          <c:tx>
            <c:strRef>
              <c:f>data!$P$1</c:f>
              <c:strCache>
                <c:ptCount val="1"/>
                <c:pt idx="0">
                  <c:v>Total</c:v>
                </c:pt>
              </c:strCache>
            </c:strRef>
          </c:tx>
          <c:spPr>
            <a:gradFill rotWithShape="1">
              <a:gsLst>
                <a:gs pos="0">
                  <a:srgbClr val="0070C0"/>
                </a:gs>
                <a:gs pos="50000">
                  <a:srgbClr val="0070C0"/>
                </a:gs>
                <a:gs pos="100000">
                  <a:srgbClr val="0070C0"/>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data!$P$2:$P$20</c:f>
              <c:numCache>
                <c:formatCode>General</c:formatCode>
                <c:ptCount val="19"/>
                <c:pt idx="0">
                  <c:v>3244</c:v>
                </c:pt>
                <c:pt idx="1">
                  <c:v>2309</c:v>
                </c:pt>
                <c:pt idx="2">
                  <c:v>1850</c:v>
                </c:pt>
                <c:pt idx="3">
                  <c:v>941</c:v>
                </c:pt>
                <c:pt idx="4">
                  <c:v>2919</c:v>
                </c:pt>
                <c:pt idx="5">
                  <c:v>6960</c:v>
                </c:pt>
                <c:pt idx="6">
                  <c:v>9128</c:v>
                </c:pt>
                <c:pt idx="7">
                  <c:v>1880</c:v>
                </c:pt>
                <c:pt idx="8">
                  <c:v>958</c:v>
                </c:pt>
                <c:pt idx="9">
                  <c:v>713</c:v>
                </c:pt>
                <c:pt idx="10">
                  <c:v>1185</c:v>
                </c:pt>
                <c:pt idx="11">
                  <c:v>719</c:v>
                </c:pt>
                <c:pt idx="12">
                  <c:v>1360</c:v>
                </c:pt>
                <c:pt idx="13">
                  <c:v>487</c:v>
                </c:pt>
                <c:pt idx="14">
                  <c:v>422</c:v>
                </c:pt>
                <c:pt idx="15">
                  <c:v>2839</c:v>
                </c:pt>
                <c:pt idx="16">
                  <c:v>2010</c:v>
                </c:pt>
                <c:pt idx="17">
                  <c:v>267</c:v>
                </c:pt>
                <c:pt idx="18">
                  <c:v>58</c:v>
                </c:pt>
              </c:numCache>
            </c:numRef>
          </c:val>
          <c:extLst>
            <c:ext xmlns:c16="http://schemas.microsoft.com/office/drawing/2014/chart" uri="{C3380CC4-5D6E-409C-BE32-E72D297353CC}">
              <c16:uniqueId val="{00000000-404A-4F20-B3F5-E2005F186D78}"/>
            </c:ext>
          </c:extLst>
        </c:ser>
        <c:ser>
          <c:idx val="1"/>
          <c:order val="1"/>
          <c:tx>
            <c:strRef>
              <c:f>data!$S$1</c:f>
              <c:strCache>
                <c:ptCount val="1"/>
                <c:pt idx="0">
                  <c:v>Rating 7</c:v>
                </c:pt>
              </c:strCache>
            </c:strRef>
          </c:tx>
          <c:spPr>
            <a:gradFill rotWithShape="1">
              <a:gsLst>
                <a:gs pos="0">
                  <a:srgbClr val="F07510"/>
                </a:gs>
                <a:gs pos="51000">
                  <a:srgbClr val="F07510"/>
                </a:gs>
                <a:gs pos="100000">
                  <a:srgbClr val="F07510"/>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data!$S$2:$S$20</c:f>
              <c:numCache>
                <c:formatCode>General</c:formatCode>
                <c:ptCount val="19"/>
                <c:pt idx="0">
                  <c:v>962</c:v>
                </c:pt>
                <c:pt idx="1">
                  <c:v>759</c:v>
                </c:pt>
                <c:pt idx="2">
                  <c:v>863</c:v>
                </c:pt>
                <c:pt idx="3">
                  <c:v>498</c:v>
                </c:pt>
                <c:pt idx="4">
                  <c:v>898</c:v>
                </c:pt>
                <c:pt idx="5">
                  <c:v>1797</c:v>
                </c:pt>
                <c:pt idx="6">
                  <c:v>3328</c:v>
                </c:pt>
                <c:pt idx="7">
                  <c:v>1016</c:v>
                </c:pt>
                <c:pt idx="8">
                  <c:v>311</c:v>
                </c:pt>
                <c:pt idx="9">
                  <c:v>344</c:v>
                </c:pt>
                <c:pt idx="10">
                  <c:v>142</c:v>
                </c:pt>
                <c:pt idx="11">
                  <c:v>249</c:v>
                </c:pt>
                <c:pt idx="12">
                  <c:v>379</c:v>
                </c:pt>
                <c:pt idx="13">
                  <c:v>115</c:v>
                </c:pt>
                <c:pt idx="14">
                  <c:v>182</c:v>
                </c:pt>
                <c:pt idx="15">
                  <c:v>804</c:v>
                </c:pt>
                <c:pt idx="16">
                  <c:v>416</c:v>
                </c:pt>
                <c:pt idx="17">
                  <c:v>104</c:v>
                </c:pt>
                <c:pt idx="18">
                  <c:v>17</c:v>
                </c:pt>
              </c:numCache>
            </c:numRef>
          </c:val>
          <c:extLst>
            <c:ext xmlns:c16="http://schemas.microsoft.com/office/drawing/2014/chart" uri="{C3380CC4-5D6E-409C-BE32-E72D297353CC}">
              <c16:uniqueId val="{00000001-404A-4F20-B3F5-E2005F186D78}"/>
            </c:ext>
          </c:extLst>
        </c:ser>
        <c:dLbls>
          <c:showLegendKey val="0"/>
          <c:showVal val="0"/>
          <c:showCatName val="0"/>
          <c:showSerName val="0"/>
          <c:showPercent val="0"/>
          <c:showBubbleSize val="0"/>
        </c:dLbls>
        <c:gapWidth val="150"/>
        <c:overlap val="100"/>
        <c:axId val="1305586543"/>
        <c:axId val="1305587503"/>
      </c:barChart>
      <c:catAx>
        <c:axId val="13055865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05587503"/>
        <c:crosses val="autoZero"/>
        <c:auto val="1"/>
        <c:lblAlgn val="ctr"/>
        <c:lblOffset val="100"/>
        <c:noMultiLvlLbl val="0"/>
      </c:catAx>
      <c:valAx>
        <c:axId val="1305587503"/>
        <c:scaling>
          <c:orientation val="minMax"/>
        </c:scaling>
        <c:delete val="0"/>
        <c:axPos val="l"/>
        <c:majorGridlines>
          <c:spPr>
            <a:ln w="9525" cap="flat" cmpd="sng" algn="ctr">
              <a:solidFill>
                <a:schemeClr val="tx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055865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Rating 7 Percentage of Total</a:t>
            </a:r>
          </a:p>
        </c:rich>
      </c:tx>
      <c:layout>
        <c:manualLayout>
          <c:xMode val="edge"/>
          <c:yMode val="edge"/>
          <c:x val="0.2515207786526684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data!$X$1</c:f>
              <c:strCache>
                <c:ptCount val="1"/>
                <c:pt idx="0">
                  <c:v>Rating 7</c:v>
                </c:pt>
              </c:strCache>
            </c:strRef>
          </c:tx>
          <c:spPr>
            <a:solidFill>
              <a:schemeClr val="accent1"/>
            </a:solidFill>
            <a:ln>
              <a:noFill/>
            </a:ln>
            <a:effectLst/>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data!$X$2:$X$20</c:f>
              <c:numCache>
                <c:formatCode>0%</c:formatCode>
                <c:ptCount val="19"/>
                <c:pt idx="0">
                  <c:v>0.3</c:v>
                </c:pt>
                <c:pt idx="1">
                  <c:v>0.33</c:v>
                </c:pt>
                <c:pt idx="2">
                  <c:v>0.47</c:v>
                </c:pt>
                <c:pt idx="3">
                  <c:v>0.53</c:v>
                </c:pt>
                <c:pt idx="4">
                  <c:v>0.31</c:v>
                </c:pt>
                <c:pt idx="5">
                  <c:v>0.26</c:v>
                </c:pt>
                <c:pt idx="6">
                  <c:v>0.36</c:v>
                </c:pt>
                <c:pt idx="7">
                  <c:v>0.54</c:v>
                </c:pt>
                <c:pt idx="8">
                  <c:v>0.32</c:v>
                </c:pt>
                <c:pt idx="9">
                  <c:v>0.48</c:v>
                </c:pt>
                <c:pt idx="10">
                  <c:v>0.12</c:v>
                </c:pt>
                <c:pt idx="11">
                  <c:v>0.35</c:v>
                </c:pt>
                <c:pt idx="12">
                  <c:v>0.28000000000000003</c:v>
                </c:pt>
                <c:pt idx="13">
                  <c:v>0.24</c:v>
                </c:pt>
                <c:pt idx="14">
                  <c:v>0.43</c:v>
                </c:pt>
                <c:pt idx="15">
                  <c:v>0.28000000000000003</c:v>
                </c:pt>
                <c:pt idx="16">
                  <c:v>0.21</c:v>
                </c:pt>
                <c:pt idx="17">
                  <c:v>0.39</c:v>
                </c:pt>
                <c:pt idx="18">
                  <c:v>0.28999999999999998</c:v>
                </c:pt>
              </c:numCache>
            </c:numRef>
          </c:val>
          <c:extLst>
            <c:ext xmlns:c16="http://schemas.microsoft.com/office/drawing/2014/chart" uri="{C3380CC4-5D6E-409C-BE32-E72D297353CC}">
              <c16:uniqueId val="{00000000-352E-41C4-99C1-153EE2AE1E2B}"/>
            </c:ext>
          </c:extLst>
        </c:ser>
        <c:dLbls>
          <c:showLegendKey val="0"/>
          <c:showVal val="0"/>
          <c:showCatName val="0"/>
          <c:showSerName val="0"/>
          <c:showPercent val="0"/>
          <c:showBubbleSize val="0"/>
        </c:dLbls>
        <c:gapWidth val="219"/>
        <c:overlap val="-27"/>
        <c:axId val="1208115455"/>
        <c:axId val="1208108735"/>
      </c:barChart>
      <c:catAx>
        <c:axId val="1208115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08108735"/>
        <c:crosses val="autoZero"/>
        <c:auto val="1"/>
        <c:lblAlgn val="ctr"/>
        <c:lblOffset val="100"/>
        <c:noMultiLvlLbl val="0"/>
      </c:catAx>
      <c:valAx>
        <c:axId val="1208108735"/>
        <c:scaling>
          <c:orientation val="minMax"/>
        </c:scaling>
        <c:delete val="0"/>
        <c:axPos val="l"/>
        <c:majorGridlines>
          <c:spPr>
            <a:ln w="9525" cap="flat" cmpd="sng" algn="ctr">
              <a:solidFill>
                <a:schemeClr val="tx2"/>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08115455"/>
        <c:crosses val="autoZero"/>
        <c:crossBetween val="between"/>
      </c:valAx>
      <c:spPr>
        <a:noFill/>
        <a:ln>
          <a:noFill/>
        </a:ln>
        <a:effectLst/>
      </c:spPr>
    </c:plotArea>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solidFill>
                  <a:schemeClr val="bg1"/>
                </a:solidFill>
              </a:rPr>
              <a:t>Total by Votes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lotArea>
      <c:layout/>
      <c:barChart>
        <c:barDir val="col"/>
        <c:grouping val="stacked"/>
        <c:varyColors val="0"/>
        <c:ser>
          <c:idx val="0"/>
          <c:order val="0"/>
          <c:tx>
            <c:strRef>
              <c:f>data!$P$1</c:f>
              <c:strCache>
                <c:ptCount val="1"/>
                <c:pt idx="0">
                  <c:v>Total</c:v>
                </c:pt>
              </c:strCache>
            </c:strRef>
          </c:tx>
          <c:spPr>
            <a:gradFill rotWithShape="1">
              <a:gsLst>
                <a:gs pos="0">
                  <a:srgbClr val="0070C0"/>
                </a:gs>
                <a:gs pos="50000">
                  <a:srgbClr val="0070C0"/>
                </a:gs>
                <a:gs pos="100000">
                  <a:srgbClr val="0070C0"/>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data!$P$2:$P$20</c:f>
              <c:numCache>
                <c:formatCode>General</c:formatCode>
                <c:ptCount val="19"/>
                <c:pt idx="0">
                  <c:v>3244</c:v>
                </c:pt>
                <c:pt idx="1">
                  <c:v>2309</c:v>
                </c:pt>
                <c:pt idx="2">
                  <c:v>1850</c:v>
                </c:pt>
                <c:pt idx="3">
                  <c:v>941</c:v>
                </c:pt>
                <c:pt idx="4">
                  <c:v>2919</c:v>
                </c:pt>
                <c:pt idx="5">
                  <c:v>6960</c:v>
                </c:pt>
                <c:pt idx="6">
                  <c:v>9128</c:v>
                </c:pt>
                <c:pt idx="7">
                  <c:v>1880</c:v>
                </c:pt>
                <c:pt idx="8">
                  <c:v>958</c:v>
                </c:pt>
                <c:pt idx="9">
                  <c:v>713</c:v>
                </c:pt>
                <c:pt idx="10">
                  <c:v>1185</c:v>
                </c:pt>
                <c:pt idx="11">
                  <c:v>719</c:v>
                </c:pt>
                <c:pt idx="12">
                  <c:v>1360</c:v>
                </c:pt>
                <c:pt idx="13">
                  <c:v>487</c:v>
                </c:pt>
                <c:pt idx="14">
                  <c:v>422</c:v>
                </c:pt>
                <c:pt idx="15">
                  <c:v>2839</c:v>
                </c:pt>
                <c:pt idx="16">
                  <c:v>2010</c:v>
                </c:pt>
                <c:pt idx="17">
                  <c:v>267</c:v>
                </c:pt>
                <c:pt idx="18">
                  <c:v>58</c:v>
                </c:pt>
              </c:numCache>
            </c:numRef>
          </c:val>
          <c:extLst>
            <c:ext xmlns:c16="http://schemas.microsoft.com/office/drawing/2014/chart" uri="{C3380CC4-5D6E-409C-BE32-E72D297353CC}">
              <c16:uniqueId val="{00000000-0A7A-4272-AC0A-C692D3C13964}"/>
            </c:ext>
          </c:extLst>
        </c:ser>
        <c:ser>
          <c:idx val="1"/>
          <c:order val="1"/>
          <c:tx>
            <c:strRef>
              <c:f>data!$T$1</c:f>
              <c:strCache>
                <c:ptCount val="1"/>
                <c:pt idx="0">
                  <c:v>Votes</c:v>
                </c:pt>
              </c:strCache>
            </c:strRef>
          </c:tx>
          <c:spPr>
            <a:gradFill rotWithShape="1">
              <a:gsLst>
                <a:gs pos="0">
                  <a:srgbClr val="F07510"/>
                </a:gs>
                <a:gs pos="100000">
                  <a:srgbClr val="F07510"/>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data!$T$2:$T$20</c:f>
              <c:numCache>
                <c:formatCode>General</c:formatCode>
                <c:ptCount val="19"/>
                <c:pt idx="0">
                  <c:v>1407</c:v>
                </c:pt>
                <c:pt idx="1">
                  <c:v>875</c:v>
                </c:pt>
                <c:pt idx="2">
                  <c:v>360</c:v>
                </c:pt>
                <c:pt idx="3">
                  <c:v>349</c:v>
                </c:pt>
                <c:pt idx="4">
                  <c:v>1041</c:v>
                </c:pt>
                <c:pt idx="5">
                  <c:v>1617</c:v>
                </c:pt>
                <c:pt idx="6">
                  <c:v>2706</c:v>
                </c:pt>
                <c:pt idx="7">
                  <c:v>134</c:v>
                </c:pt>
                <c:pt idx="8">
                  <c:v>345</c:v>
                </c:pt>
                <c:pt idx="9">
                  <c:v>180</c:v>
                </c:pt>
                <c:pt idx="10">
                  <c:v>518</c:v>
                </c:pt>
                <c:pt idx="11">
                  <c:v>154</c:v>
                </c:pt>
                <c:pt idx="12">
                  <c:v>604</c:v>
                </c:pt>
                <c:pt idx="13">
                  <c:v>278</c:v>
                </c:pt>
                <c:pt idx="14">
                  <c:v>99</c:v>
                </c:pt>
                <c:pt idx="15">
                  <c:v>700</c:v>
                </c:pt>
                <c:pt idx="16">
                  <c:v>780</c:v>
                </c:pt>
                <c:pt idx="17">
                  <c:v>70</c:v>
                </c:pt>
                <c:pt idx="18">
                  <c:v>29</c:v>
                </c:pt>
              </c:numCache>
            </c:numRef>
          </c:val>
          <c:extLst>
            <c:ext xmlns:c16="http://schemas.microsoft.com/office/drawing/2014/chart" uri="{C3380CC4-5D6E-409C-BE32-E72D297353CC}">
              <c16:uniqueId val="{00000001-0A7A-4272-AC0A-C692D3C13964}"/>
            </c:ext>
          </c:extLst>
        </c:ser>
        <c:dLbls>
          <c:showLegendKey val="0"/>
          <c:showVal val="0"/>
          <c:showCatName val="0"/>
          <c:showSerName val="0"/>
          <c:showPercent val="0"/>
          <c:showBubbleSize val="0"/>
        </c:dLbls>
        <c:gapWidth val="150"/>
        <c:overlap val="100"/>
        <c:axId val="670719695"/>
        <c:axId val="670722095"/>
      </c:barChart>
      <c:catAx>
        <c:axId val="6707196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70722095"/>
        <c:crosses val="autoZero"/>
        <c:auto val="1"/>
        <c:lblAlgn val="ctr"/>
        <c:lblOffset val="100"/>
        <c:noMultiLvlLbl val="0"/>
      </c:catAx>
      <c:valAx>
        <c:axId val="670722095"/>
        <c:scaling>
          <c:orientation val="minMax"/>
        </c:scaling>
        <c:delete val="0"/>
        <c:axPos val="l"/>
        <c:majorGridlines>
          <c:spPr>
            <a:ln w="9525" cap="flat" cmpd="sng" algn="ctr">
              <a:solidFill>
                <a:schemeClr val="tx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670719695"/>
        <c:crosses val="autoZero"/>
        <c:crossBetween val="between"/>
      </c:valAx>
      <c:spPr>
        <a:solidFill>
          <a:schemeClr val="tx1"/>
        </a:solidFill>
        <a:ln>
          <a:solidFill>
            <a:schemeClr val="tx1">
              <a:lumMod val="85000"/>
            </a:schemeClr>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Votes Percentage of Total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data!$Y$1</c:f>
              <c:strCache>
                <c:ptCount val="1"/>
                <c:pt idx="0">
                  <c:v>Votes</c:v>
                </c:pt>
              </c:strCache>
            </c:strRef>
          </c:tx>
          <c:spPr>
            <a:solidFill>
              <a:srgbClr val="0070C0"/>
            </a:solidFill>
            <a:ln>
              <a:noFill/>
            </a:ln>
            <a:effectLst/>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data!$Y$2:$Y$20</c:f>
              <c:numCache>
                <c:formatCode>0%</c:formatCode>
                <c:ptCount val="19"/>
                <c:pt idx="0">
                  <c:v>0.43</c:v>
                </c:pt>
                <c:pt idx="1">
                  <c:v>0.38</c:v>
                </c:pt>
                <c:pt idx="2">
                  <c:v>0.19</c:v>
                </c:pt>
                <c:pt idx="3">
                  <c:v>0.37</c:v>
                </c:pt>
                <c:pt idx="4">
                  <c:v>0.36</c:v>
                </c:pt>
                <c:pt idx="5">
                  <c:v>0.23</c:v>
                </c:pt>
                <c:pt idx="6">
                  <c:v>0.3</c:v>
                </c:pt>
                <c:pt idx="7">
                  <c:v>7.0000000000000007E-2</c:v>
                </c:pt>
                <c:pt idx="8">
                  <c:v>0.36</c:v>
                </c:pt>
                <c:pt idx="9">
                  <c:v>0.25</c:v>
                </c:pt>
                <c:pt idx="10">
                  <c:v>0.44</c:v>
                </c:pt>
                <c:pt idx="11">
                  <c:v>0.21</c:v>
                </c:pt>
                <c:pt idx="12">
                  <c:v>0.44</c:v>
                </c:pt>
                <c:pt idx="13">
                  <c:v>0.56999999999999995</c:v>
                </c:pt>
                <c:pt idx="14">
                  <c:v>0.23</c:v>
                </c:pt>
                <c:pt idx="15">
                  <c:v>0.25</c:v>
                </c:pt>
                <c:pt idx="16">
                  <c:v>0.39</c:v>
                </c:pt>
                <c:pt idx="17">
                  <c:v>0.26</c:v>
                </c:pt>
                <c:pt idx="18">
                  <c:v>0.5</c:v>
                </c:pt>
              </c:numCache>
            </c:numRef>
          </c:val>
          <c:extLst>
            <c:ext xmlns:c16="http://schemas.microsoft.com/office/drawing/2014/chart" uri="{C3380CC4-5D6E-409C-BE32-E72D297353CC}">
              <c16:uniqueId val="{00000000-EE47-4C30-AF9A-44C02A9A9C69}"/>
            </c:ext>
          </c:extLst>
        </c:ser>
        <c:dLbls>
          <c:showLegendKey val="0"/>
          <c:showVal val="0"/>
          <c:showCatName val="0"/>
          <c:showSerName val="0"/>
          <c:showPercent val="0"/>
          <c:showBubbleSize val="0"/>
        </c:dLbls>
        <c:gapWidth val="219"/>
        <c:overlap val="-27"/>
        <c:axId val="1311320431"/>
        <c:axId val="1311321391"/>
      </c:barChart>
      <c:catAx>
        <c:axId val="1311320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11321391"/>
        <c:crosses val="autoZero"/>
        <c:auto val="1"/>
        <c:lblAlgn val="ctr"/>
        <c:lblOffset val="100"/>
        <c:noMultiLvlLbl val="0"/>
      </c:catAx>
      <c:valAx>
        <c:axId val="1311321391"/>
        <c:scaling>
          <c:orientation val="minMax"/>
        </c:scaling>
        <c:delete val="0"/>
        <c:axPos val="l"/>
        <c:majorGridlines>
          <c:spPr>
            <a:ln w="9525" cap="flat" cmpd="sng" algn="ctr">
              <a:solidFill>
                <a:schemeClr val="tx1">
                  <a:lumMod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11320431"/>
        <c:crosses val="autoZero"/>
        <c:crossBetween val="between"/>
      </c:valAx>
      <c:spPr>
        <a:noFill/>
        <a:ln>
          <a:noFill/>
        </a:ln>
        <a:effectLst/>
      </c:spPr>
    </c:plotArea>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solidFill>
                  <a:schemeClr val="bg1"/>
                </a:solidFill>
              </a:rPr>
              <a:t>Both High Rating and High Votes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lotArea>
      <c:layout/>
      <c:barChart>
        <c:barDir val="col"/>
        <c:grouping val="stacked"/>
        <c:varyColors val="0"/>
        <c:ser>
          <c:idx val="0"/>
          <c:order val="0"/>
          <c:tx>
            <c:strRef>
              <c:f>data!$P$1</c:f>
              <c:strCache>
                <c:ptCount val="1"/>
                <c:pt idx="0">
                  <c:v>Total</c:v>
                </c:pt>
              </c:strCache>
            </c:strRef>
          </c:tx>
          <c:spPr>
            <a:gradFill rotWithShape="1">
              <a:gsLst>
                <a:gs pos="0">
                  <a:srgbClr val="00B050"/>
                </a:gs>
                <a:gs pos="100000">
                  <a:srgbClr val="00B050"/>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data!$P$2:$P$20</c:f>
              <c:numCache>
                <c:formatCode>General</c:formatCode>
                <c:ptCount val="19"/>
                <c:pt idx="0">
                  <c:v>3244</c:v>
                </c:pt>
                <c:pt idx="1">
                  <c:v>2309</c:v>
                </c:pt>
                <c:pt idx="2">
                  <c:v>1850</c:v>
                </c:pt>
                <c:pt idx="3">
                  <c:v>941</c:v>
                </c:pt>
                <c:pt idx="4">
                  <c:v>2919</c:v>
                </c:pt>
                <c:pt idx="5">
                  <c:v>6960</c:v>
                </c:pt>
                <c:pt idx="6">
                  <c:v>9128</c:v>
                </c:pt>
                <c:pt idx="7">
                  <c:v>1880</c:v>
                </c:pt>
                <c:pt idx="8">
                  <c:v>958</c:v>
                </c:pt>
                <c:pt idx="9">
                  <c:v>713</c:v>
                </c:pt>
                <c:pt idx="10">
                  <c:v>1185</c:v>
                </c:pt>
                <c:pt idx="11">
                  <c:v>719</c:v>
                </c:pt>
                <c:pt idx="12">
                  <c:v>1360</c:v>
                </c:pt>
                <c:pt idx="13">
                  <c:v>487</c:v>
                </c:pt>
                <c:pt idx="14">
                  <c:v>422</c:v>
                </c:pt>
                <c:pt idx="15">
                  <c:v>2839</c:v>
                </c:pt>
                <c:pt idx="16">
                  <c:v>2010</c:v>
                </c:pt>
                <c:pt idx="17">
                  <c:v>267</c:v>
                </c:pt>
                <c:pt idx="18">
                  <c:v>58</c:v>
                </c:pt>
              </c:numCache>
            </c:numRef>
          </c:val>
          <c:extLst>
            <c:ext xmlns:c16="http://schemas.microsoft.com/office/drawing/2014/chart" uri="{C3380CC4-5D6E-409C-BE32-E72D297353CC}">
              <c16:uniqueId val="{00000000-C2F1-4519-BE05-E4D9D95B616E}"/>
            </c:ext>
          </c:extLst>
        </c:ser>
        <c:ser>
          <c:idx val="1"/>
          <c:order val="1"/>
          <c:tx>
            <c:v>High Rating and Votes</c:v>
          </c:tx>
          <c:spPr>
            <a:gradFill rotWithShape="1">
              <a:gsLst>
                <a:gs pos="0">
                  <a:srgbClr val="7030A0"/>
                </a:gs>
                <a:gs pos="100000">
                  <a:srgbClr val="7030A0"/>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prst="hardEdge"/>
            </a:sp3d>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data!$U$2:$U$20</c:f>
              <c:numCache>
                <c:formatCode>General</c:formatCode>
                <c:ptCount val="19"/>
                <c:pt idx="0">
                  <c:v>518</c:v>
                </c:pt>
                <c:pt idx="1">
                  <c:v>368</c:v>
                </c:pt>
                <c:pt idx="2">
                  <c:v>256</c:v>
                </c:pt>
                <c:pt idx="3">
                  <c:v>217</c:v>
                </c:pt>
                <c:pt idx="4">
                  <c:v>499</c:v>
                </c:pt>
                <c:pt idx="5">
                  <c:v>599</c:v>
                </c:pt>
                <c:pt idx="6">
                  <c:v>1448</c:v>
                </c:pt>
                <c:pt idx="7">
                  <c:v>113</c:v>
                </c:pt>
                <c:pt idx="8">
                  <c:v>119</c:v>
                </c:pt>
                <c:pt idx="9">
                  <c:v>117</c:v>
                </c:pt>
                <c:pt idx="10">
                  <c:v>109</c:v>
                </c:pt>
                <c:pt idx="11">
                  <c:v>76</c:v>
                </c:pt>
                <c:pt idx="12">
                  <c:v>226</c:v>
                </c:pt>
                <c:pt idx="13">
                  <c:v>86</c:v>
                </c:pt>
                <c:pt idx="14">
                  <c:v>54</c:v>
                </c:pt>
                <c:pt idx="15">
                  <c:v>256</c:v>
                </c:pt>
                <c:pt idx="16">
                  <c:v>243</c:v>
                </c:pt>
                <c:pt idx="17">
                  <c:v>46</c:v>
                </c:pt>
                <c:pt idx="18">
                  <c:v>13</c:v>
                </c:pt>
              </c:numCache>
            </c:numRef>
          </c:val>
          <c:extLst>
            <c:ext xmlns:c16="http://schemas.microsoft.com/office/drawing/2014/chart" uri="{C3380CC4-5D6E-409C-BE32-E72D297353CC}">
              <c16:uniqueId val="{00000001-C2F1-4519-BE05-E4D9D95B616E}"/>
            </c:ext>
          </c:extLst>
        </c:ser>
        <c:dLbls>
          <c:showLegendKey val="0"/>
          <c:showVal val="0"/>
          <c:showCatName val="0"/>
          <c:showSerName val="0"/>
          <c:showPercent val="0"/>
          <c:showBubbleSize val="0"/>
        </c:dLbls>
        <c:gapWidth val="150"/>
        <c:overlap val="100"/>
        <c:axId val="1208112095"/>
        <c:axId val="1208114015"/>
      </c:barChart>
      <c:catAx>
        <c:axId val="12081120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08114015"/>
        <c:crosses val="autoZero"/>
        <c:auto val="1"/>
        <c:lblAlgn val="ctr"/>
        <c:lblOffset val="100"/>
        <c:noMultiLvlLbl val="0"/>
      </c:catAx>
      <c:valAx>
        <c:axId val="1208114015"/>
        <c:scaling>
          <c:orientation val="minMax"/>
        </c:scaling>
        <c:delete val="0"/>
        <c:axPos val="l"/>
        <c:majorGridlines>
          <c:spPr>
            <a:ln w="9525" cap="flat" cmpd="sng" algn="ctr">
              <a:solidFill>
                <a:schemeClr val="tx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08112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8.0722222222222223E-2"/>
          <c:y val="0.16740740740740737"/>
          <c:w val="0.88316666666666666"/>
          <c:h val="0.56249599008457274"/>
        </c:manualLayout>
      </c:layout>
      <c:barChart>
        <c:barDir val="col"/>
        <c:grouping val="clustered"/>
        <c:varyColors val="0"/>
        <c:ser>
          <c:idx val="0"/>
          <c:order val="0"/>
          <c:tx>
            <c:strRef>
              <c:f>data!$AA$1</c:f>
              <c:strCache>
                <c:ptCount val="1"/>
                <c:pt idx="0">
                  <c:v>Both</c:v>
                </c:pt>
              </c:strCache>
            </c:strRef>
          </c:tx>
          <c:spPr>
            <a:solidFill>
              <a:srgbClr val="7030A0"/>
            </a:solidFill>
            <a:ln>
              <a:noFill/>
            </a:ln>
            <a:effectLst/>
          </c:spPr>
          <c:invertIfNegative val="0"/>
          <c:cat>
            <c:strRef>
              <c:f>data!$O$2:$O$20</c:f>
              <c:strCache>
                <c:ptCount val="19"/>
                <c:pt idx="0">
                  <c:v>Action</c:v>
                </c:pt>
                <c:pt idx="1">
                  <c:v>Adventure</c:v>
                </c:pt>
                <c:pt idx="2">
                  <c:v>Animation</c:v>
                </c:pt>
                <c:pt idx="3">
                  <c:v>Biography</c:v>
                </c:pt>
                <c:pt idx="4">
                  <c:v>Crime</c:v>
                </c:pt>
                <c:pt idx="5">
                  <c:v>Comedy</c:v>
                </c:pt>
                <c:pt idx="6">
                  <c:v>Drama</c:v>
                </c:pt>
                <c:pt idx="7">
                  <c:v>Documentary </c:v>
                </c:pt>
                <c:pt idx="8">
                  <c:v>Fantasy</c:v>
                </c:pt>
                <c:pt idx="9">
                  <c:v>History</c:v>
                </c:pt>
                <c:pt idx="10">
                  <c:v>Horror</c:v>
                </c:pt>
                <c:pt idx="11">
                  <c:v>Music</c:v>
                </c:pt>
                <c:pt idx="12">
                  <c:v>Mystery</c:v>
                </c:pt>
                <c:pt idx="13">
                  <c:v>Sci-Fi</c:v>
                </c:pt>
                <c:pt idx="14">
                  <c:v>Sport</c:v>
                </c:pt>
                <c:pt idx="15">
                  <c:v>Romance</c:v>
                </c:pt>
                <c:pt idx="16">
                  <c:v>Thriller</c:v>
                </c:pt>
                <c:pt idx="17">
                  <c:v>War</c:v>
                </c:pt>
                <c:pt idx="18">
                  <c:v>Western</c:v>
                </c:pt>
              </c:strCache>
            </c:strRef>
          </c:cat>
          <c:val>
            <c:numRef>
              <c:f>data!$AA$2:$AA$20</c:f>
              <c:numCache>
                <c:formatCode>0%</c:formatCode>
                <c:ptCount val="19"/>
                <c:pt idx="0">
                  <c:v>0.15967940813810111</c:v>
                </c:pt>
                <c:pt idx="1">
                  <c:v>0.15937635339974016</c:v>
                </c:pt>
                <c:pt idx="2">
                  <c:v>0.13837837837837838</c:v>
                </c:pt>
                <c:pt idx="3">
                  <c:v>0.23060573857598299</c:v>
                </c:pt>
                <c:pt idx="4">
                  <c:v>0.17094895512161698</c:v>
                </c:pt>
                <c:pt idx="5">
                  <c:v>8.6063218390804594E-2</c:v>
                </c:pt>
                <c:pt idx="6">
                  <c:v>0.15863277826468011</c:v>
                </c:pt>
                <c:pt idx="7">
                  <c:v>6.0106382978723401E-2</c:v>
                </c:pt>
                <c:pt idx="8">
                  <c:v>0.12421711899791232</c:v>
                </c:pt>
                <c:pt idx="9">
                  <c:v>0.1640953716690042</c:v>
                </c:pt>
                <c:pt idx="10">
                  <c:v>9.1983122362869194E-2</c:v>
                </c:pt>
                <c:pt idx="11">
                  <c:v>0.10570236439499305</c:v>
                </c:pt>
                <c:pt idx="12">
                  <c:v>0.16617647058823529</c:v>
                </c:pt>
                <c:pt idx="13">
                  <c:v>0.17659137577002054</c:v>
                </c:pt>
                <c:pt idx="14">
                  <c:v>0.12796208530805686</c:v>
                </c:pt>
                <c:pt idx="15">
                  <c:v>9.0172595984501586E-2</c:v>
                </c:pt>
                <c:pt idx="16">
                  <c:v>0.1208955223880597</c:v>
                </c:pt>
                <c:pt idx="17">
                  <c:v>0.17228464419475656</c:v>
                </c:pt>
                <c:pt idx="18">
                  <c:v>0.22413793103448276</c:v>
                </c:pt>
              </c:numCache>
            </c:numRef>
          </c:val>
          <c:extLst>
            <c:ext xmlns:c16="http://schemas.microsoft.com/office/drawing/2014/chart" uri="{C3380CC4-5D6E-409C-BE32-E72D297353CC}">
              <c16:uniqueId val="{00000000-0256-4380-BF3D-373DE5105B77}"/>
            </c:ext>
          </c:extLst>
        </c:ser>
        <c:dLbls>
          <c:showLegendKey val="0"/>
          <c:showVal val="0"/>
          <c:showCatName val="0"/>
          <c:showSerName val="0"/>
          <c:showPercent val="0"/>
          <c:showBubbleSize val="0"/>
        </c:dLbls>
        <c:gapWidth val="219"/>
        <c:overlap val="-27"/>
        <c:axId val="800753775"/>
        <c:axId val="800755215"/>
      </c:barChart>
      <c:catAx>
        <c:axId val="800753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00755215"/>
        <c:crosses val="autoZero"/>
        <c:auto val="1"/>
        <c:lblAlgn val="ctr"/>
        <c:lblOffset val="100"/>
        <c:noMultiLvlLbl val="0"/>
      </c:catAx>
      <c:valAx>
        <c:axId val="800755215"/>
        <c:scaling>
          <c:orientation val="minMax"/>
        </c:scaling>
        <c:delete val="0"/>
        <c:axPos val="l"/>
        <c:majorGridlines>
          <c:spPr>
            <a:ln w="9525" cap="flat" cmpd="sng" algn="ctr">
              <a:solidFill>
                <a:schemeClr val="tx1">
                  <a:lumMod val="7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00753775"/>
        <c:crosses val="autoZero"/>
        <c:crossBetween val="between"/>
      </c:valAx>
      <c:spPr>
        <a:solidFill>
          <a:schemeClr val="tx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1021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69329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614910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1952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80014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1B8F32D-D8B6-4B9E-9CBF-DCAC30B7B93D}" type="datetimeFigureOut">
              <a:rPr lang="en-US" smtClean="0"/>
              <a:pPr/>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384075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1B8F32D-D8B6-4B9E-9CBF-DCAC30B7B93D}" type="datetimeFigureOut">
              <a:rPr lang="en-US" smtClean="0"/>
              <a:pPr/>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39833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09601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9076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8F32D-D8B6-4B9E-9CBF-DCAC30B7B93D}"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77911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8F32D-D8B6-4B9E-9CBF-DCAC30B7B93D}"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7817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8F32D-D8B6-4B9E-9CBF-DCAC30B7B93D}"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56563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8F32D-D8B6-4B9E-9CBF-DCAC30B7B93D}" type="datetimeFigureOut">
              <a:rPr lang="en-US" smtClean="0"/>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3284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8F32D-D8B6-4B9E-9CBF-DCAC30B7B93D}" type="datetimeFigureOut">
              <a:rPr lang="en-US" smtClean="0"/>
              <a:t>2/22/2025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2348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8F32D-D8B6-4B9E-9CBF-DCAC30B7B93D}" type="datetimeFigureOut">
              <a:rPr lang="en-US" smtClean="0"/>
              <a:t>2/22/2025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6105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4074529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8F32D-D8B6-4B9E-9CBF-DCAC30B7B93D}"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7225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1B8F32D-D8B6-4B9E-9CBF-DCAC30B7B93D}" type="datetimeFigureOut">
              <a:rPr lang="en-US" smtClean="0"/>
              <a:pPr/>
              <a:t>2/22/2025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0553ECD-7F6D-420D-93CA-D8D15EB427AC}" type="slidenum">
              <a:rPr lang="en-US" smtClean="0"/>
              <a:pPr/>
              <a:t>‹#›</a:t>
            </a:fld>
            <a:endParaRPr lang="en-US" dirty="0"/>
          </a:p>
        </p:txBody>
      </p:sp>
    </p:spTree>
    <p:extLst>
      <p:ext uri="{BB962C8B-B14F-4D97-AF65-F5344CB8AC3E}">
        <p14:creationId xmlns:p14="http://schemas.microsoft.com/office/powerpoint/2010/main" val="2424003780"/>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D45835-5773-132E-0829-6D17964910AB}"/>
              </a:ext>
            </a:extLst>
          </p:cNvPr>
          <p:cNvPicPr>
            <a:picLocks noChangeAspect="1"/>
          </p:cNvPicPr>
          <p:nvPr/>
        </p:nvPicPr>
        <p:blipFill>
          <a:blip r:embed="rId2">
            <a:alphaModFix amt="40000"/>
          </a:blip>
          <a:srcRect r="-1" b="6226"/>
          <a:stretch/>
        </p:blipFill>
        <p:spPr>
          <a:xfrm>
            <a:off x="20" y="10"/>
            <a:ext cx="12188932" cy="6857990"/>
          </a:xfrm>
          <a:prstGeom prst="rect">
            <a:avLst/>
          </a:prstGeom>
        </p:spPr>
      </p:pic>
      <p:sp>
        <p:nvSpPr>
          <p:cNvPr id="2" name="Title 1">
            <a:extLst>
              <a:ext uri="{FF2B5EF4-FFF2-40B4-BE49-F238E27FC236}">
                <a16:creationId xmlns:a16="http://schemas.microsoft.com/office/drawing/2014/main" id="{0B8A0B7F-A403-3C26-0DCA-75169800CCE3}"/>
              </a:ext>
            </a:extLst>
          </p:cNvPr>
          <p:cNvSpPr>
            <a:spLocks noGrp="1"/>
          </p:cNvSpPr>
          <p:nvPr>
            <p:ph type="ctrTitle"/>
          </p:nvPr>
        </p:nvSpPr>
        <p:spPr>
          <a:xfrm>
            <a:off x="482600" y="732032"/>
            <a:ext cx="6900839" cy="2736390"/>
          </a:xfrm>
        </p:spPr>
        <p:txBody>
          <a:bodyPr anchor="t">
            <a:normAutofit/>
          </a:bodyPr>
          <a:lstStyle/>
          <a:p>
            <a:r>
              <a:rPr lang="en-US" sz="8000">
                <a:solidFill>
                  <a:srgbClr val="FFFFFF"/>
                </a:solidFill>
                <a:latin typeface="Amasis MT Pro Black" panose="020F0502020204030204" pitchFamily="18" charset="0"/>
              </a:rPr>
              <a:t>Watchalot Data Report</a:t>
            </a:r>
          </a:p>
        </p:txBody>
      </p:sp>
      <p:sp>
        <p:nvSpPr>
          <p:cNvPr id="3" name="Subtitle 2">
            <a:extLst>
              <a:ext uri="{FF2B5EF4-FFF2-40B4-BE49-F238E27FC236}">
                <a16:creationId xmlns:a16="http://schemas.microsoft.com/office/drawing/2014/main" id="{2695DBBD-EB93-8EFA-57E9-50A0C662BA97}"/>
              </a:ext>
            </a:extLst>
          </p:cNvPr>
          <p:cNvSpPr>
            <a:spLocks noGrp="1"/>
          </p:cNvSpPr>
          <p:nvPr>
            <p:ph type="subTitle" idx="1"/>
          </p:nvPr>
        </p:nvSpPr>
        <p:spPr>
          <a:xfrm>
            <a:off x="6596565" y="4201721"/>
            <a:ext cx="4986084" cy="1949813"/>
          </a:xfrm>
        </p:spPr>
        <p:txBody>
          <a:bodyPr anchor="b">
            <a:normAutofit/>
          </a:bodyPr>
          <a:lstStyle/>
          <a:p>
            <a:pPr algn="r"/>
            <a:r>
              <a:rPr lang="en-US" dirty="0">
                <a:solidFill>
                  <a:srgbClr val="FFFFFF"/>
                </a:solidFill>
              </a:rPr>
              <a:t>Study of Prevailing Trends in Media Genres for Streaming</a:t>
            </a:r>
          </a:p>
        </p:txBody>
      </p:sp>
    </p:spTree>
    <p:extLst>
      <p:ext uri="{BB962C8B-B14F-4D97-AF65-F5344CB8AC3E}">
        <p14:creationId xmlns:p14="http://schemas.microsoft.com/office/powerpoint/2010/main" val="193269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82F8-626F-CD5C-E3A9-0D3FAC8F8CBE}"/>
              </a:ext>
            </a:extLst>
          </p:cNvPr>
          <p:cNvSpPr>
            <a:spLocks noGrp="1"/>
          </p:cNvSpPr>
          <p:nvPr>
            <p:ph type="title"/>
          </p:nvPr>
        </p:nvSpPr>
        <p:spPr/>
        <p:txBody>
          <a:bodyPr/>
          <a:lstStyle/>
          <a:p>
            <a:r>
              <a:rPr lang="en-US" dirty="0"/>
              <a:t>Highest of Both</a:t>
            </a:r>
          </a:p>
        </p:txBody>
      </p:sp>
      <p:sp>
        <p:nvSpPr>
          <p:cNvPr id="3" name="Content Placeholder 2">
            <a:extLst>
              <a:ext uri="{FF2B5EF4-FFF2-40B4-BE49-F238E27FC236}">
                <a16:creationId xmlns:a16="http://schemas.microsoft.com/office/drawing/2014/main" id="{AA909DAD-50ED-6FED-B78D-37E93C1DC7E0}"/>
              </a:ext>
            </a:extLst>
          </p:cNvPr>
          <p:cNvSpPr>
            <a:spLocks noGrp="1"/>
          </p:cNvSpPr>
          <p:nvPr>
            <p:ph idx="1"/>
          </p:nvPr>
        </p:nvSpPr>
        <p:spPr/>
        <p:txBody>
          <a:bodyPr/>
          <a:lstStyle/>
          <a:p>
            <a:r>
              <a:rPr lang="en-US" dirty="0"/>
              <a:t>Since we know the genres with the highest ratings and the genres with the highest votes, we need to find which genres have the best amount of both. So now we check for the amount of media in each genre that has over 10,000 votes and a rating of 7 or over. </a:t>
            </a:r>
          </a:p>
          <a:p>
            <a:endParaRPr lang="en-US" dirty="0"/>
          </a:p>
          <a:p>
            <a:r>
              <a:rPr lang="en-US" dirty="0"/>
              <a:t>We can see a significant dip in many of the genres, with some being very hard to spot any</a:t>
            </a:r>
          </a:p>
          <a:p>
            <a:pPr marL="36900" indent="0">
              <a:buNone/>
            </a:pPr>
            <a:r>
              <a:rPr lang="en-US" dirty="0"/>
              <a:t>of the given criteria. The larger totals have the most</a:t>
            </a:r>
          </a:p>
          <a:p>
            <a:pPr marL="36900" indent="0">
              <a:buNone/>
            </a:pPr>
            <a:r>
              <a:rPr lang="en-US" dirty="0"/>
              <a:t>Visible bars which indicate some significant proportions.</a:t>
            </a:r>
          </a:p>
          <a:p>
            <a:pPr marL="36900" indent="0">
              <a:buNone/>
            </a:pPr>
            <a:r>
              <a:rPr lang="en-US" dirty="0"/>
              <a:t>But with it we need to see the percentages from the</a:t>
            </a:r>
          </a:p>
          <a:p>
            <a:pPr marL="36900" indent="0">
              <a:buNone/>
            </a:pPr>
            <a:r>
              <a:rPr lang="en-US" dirty="0"/>
              <a:t>Genre total.                                                                                           </a:t>
            </a:r>
          </a:p>
          <a:p>
            <a:pPr marL="36900" indent="0">
              <a:buNone/>
            </a:pPr>
            <a:endParaRPr lang="en-US" dirty="0"/>
          </a:p>
        </p:txBody>
      </p:sp>
      <p:graphicFrame>
        <p:nvGraphicFramePr>
          <p:cNvPr id="4" name="Chart 3">
            <a:extLst>
              <a:ext uri="{FF2B5EF4-FFF2-40B4-BE49-F238E27FC236}">
                <a16:creationId xmlns:a16="http://schemas.microsoft.com/office/drawing/2014/main" id="{2A55CADA-CCD5-DB21-BA72-54D2684D950D}"/>
              </a:ext>
            </a:extLst>
          </p:cNvPr>
          <p:cNvGraphicFramePr/>
          <p:nvPr>
            <p:extLst>
              <p:ext uri="{D42A27DB-BD31-4B8C-83A1-F6EECF244321}">
                <p14:modId xmlns:p14="http://schemas.microsoft.com/office/powerpoint/2010/main" val="4235607327"/>
              </p:ext>
            </p:extLst>
          </p:nvPr>
        </p:nvGraphicFramePr>
        <p:xfrm>
          <a:off x="7259370" y="376182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8178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C4B4-975C-4CB7-148E-C4C500827592}"/>
              </a:ext>
            </a:extLst>
          </p:cNvPr>
          <p:cNvSpPr>
            <a:spLocks noGrp="1"/>
          </p:cNvSpPr>
          <p:nvPr>
            <p:ph type="title"/>
          </p:nvPr>
        </p:nvSpPr>
        <p:spPr/>
        <p:txBody>
          <a:bodyPr/>
          <a:lstStyle/>
          <a:p>
            <a:r>
              <a:rPr lang="en-US" dirty="0"/>
              <a:t>Highest of Both Cont.</a:t>
            </a:r>
          </a:p>
        </p:txBody>
      </p:sp>
      <p:sp>
        <p:nvSpPr>
          <p:cNvPr id="3" name="Content Placeholder 2">
            <a:extLst>
              <a:ext uri="{FF2B5EF4-FFF2-40B4-BE49-F238E27FC236}">
                <a16:creationId xmlns:a16="http://schemas.microsoft.com/office/drawing/2014/main" id="{FF065DDE-5211-43A8-E3A0-553AF5BF50A0}"/>
              </a:ext>
            </a:extLst>
          </p:cNvPr>
          <p:cNvSpPr>
            <a:spLocks noGrp="1"/>
          </p:cNvSpPr>
          <p:nvPr>
            <p:ph idx="1"/>
          </p:nvPr>
        </p:nvSpPr>
        <p:spPr>
          <a:xfrm>
            <a:off x="913795" y="1732449"/>
            <a:ext cx="10353762" cy="4412319"/>
          </a:xfrm>
        </p:spPr>
        <p:txBody>
          <a:bodyPr>
            <a:normAutofit/>
          </a:bodyPr>
          <a:lstStyle/>
          <a:p>
            <a:r>
              <a:rPr lang="en-US" dirty="0"/>
              <a:t>With the percentages we see a significant drop with none below 25%. </a:t>
            </a:r>
          </a:p>
          <a:p>
            <a:r>
              <a:rPr lang="en-US" dirty="0"/>
              <a:t>We see that Biograph, Western, Sci-Fi, Mystery, Crime, History, Drama, Action, and Adventure have a significantly higher percent when                                                                             viewed in both high ratings and votes. </a:t>
            </a:r>
          </a:p>
          <a:p>
            <a:r>
              <a:rPr lang="en-US" dirty="0"/>
              <a:t>We also see dips in genres like Comedy, Horror, </a:t>
            </a:r>
            <a:br>
              <a:rPr lang="en-US" dirty="0"/>
            </a:br>
            <a:r>
              <a:rPr lang="en-US" dirty="0"/>
              <a:t>Mystery, Music, and Romance. </a:t>
            </a:r>
          </a:p>
          <a:p>
            <a:endParaRPr lang="en-US" dirty="0"/>
          </a:p>
          <a:p>
            <a:r>
              <a:rPr lang="en-US" dirty="0"/>
              <a:t>Its also important to keep in mind this is based off                                                                            the total amount of media in the data, which should                                                                       not indicate which genres are truly popular or not. For                                                                          example Biography has a very small sample pool for                                                                        its large percentage.</a:t>
            </a:r>
          </a:p>
        </p:txBody>
      </p:sp>
      <p:graphicFrame>
        <p:nvGraphicFramePr>
          <p:cNvPr id="5" name="Chart 4">
            <a:extLst>
              <a:ext uri="{FF2B5EF4-FFF2-40B4-BE49-F238E27FC236}">
                <a16:creationId xmlns:a16="http://schemas.microsoft.com/office/drawing/2014/main" id="{6498AFE1-ED4E-6EB4-8A5F-06619E9879C8}"/>
              </a:ext>
            </a:extLst>
          </p:cNvPr>
          <p:cNvGraphicFramePr/>
          <p:nvPr>
            <p:extLst>
              <p:ext uri="{D42A27DB-BD31-4B8C-83A1-F6EECF244321}">
                <p14:modId xmlns:p14="http://schemas.microsoft.com/office/powerpoint/2010/main" val="347654662"/>
              </p:ext>
            </p:extLst>
          </p:nvPr>
        </p:nvGraphicFramePr>
        <p:xfrm>
          <a:off x="7311957" y="264592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560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4F1C-A597-F5EA-1A9A-BC0427566251}"/>
              </a:ext>
            </a:extLst>
          </p:cNvPr>
          <p:cNvSpPr>
            <a:spLocks noGrp="1"/>
          </p:cNvSpPr>
          <p:nvPr>
            <p:ph type="title"/>
          </p:nvPr>
        </p:nvSpPr>
        <p:spPr/>
        <p:txBody>
          <a:bodyPr/>
          <a:lstStyle/>
          <a:p>
            <a:r>
              <a:rPr lang="en-US" dirty="0"/>
              <a:t>Contrast of Ratings and Votes</a:t>
            </a:r>
          </a:p>
        </p:txBody>
      </p:sp>
      <p:sp>
        <p:nvSpPr>
          <p:cNvPr id="14" name="Content Placeholder 13">
            <a:extLst>
              <a:ext uri="{FF2B5EF4-FFF2-40B4-BE49-F238E27FC236}">
                <a16:creationId xmlns:a16="http://schemas.microsoft.com/office/drawing/2014/main" id="{05F6C048-DB64-3921-DDB8-AD06AC75120F}"/>
              </a:ext>
            </a:extLst>
          </p:cNvPr>
          <p:cNvSpPr>
            <a:spLocks noGrp="1"/>
          </p:cNvSpPr>
          <p:nvPr>
            <p:ph idx="1"/>
          </p:nvPr>
        </p:nvSpPr>
        <p:spPr/>
        <p:txBody>
          <a:bodyPr/>
          <a:lstStyle/>
          <a:p>
            <a:r>
              <a:rPr lang="en-US" dirty="0"/>
              <a:t>We need to compare the percentages of votes, ratings, and both from all genres so we gathered the percentages to a new chart to make                                                                               contrast more apparent.                  </a:t>
            </a:r>
          </a:p>
          <a:p>
            <a:r>
              <a:rPr lang="en-US" dirty="0"/>
              <a:t>We see how much Documentary and Animation                                                                     has a high rating but  miniscule votes, how high                                                                                             Sci Fi, and Horror votes are to its ratings,  and how                                                                                Adventure, Crime, Drama, Fantasy, and Romance                                                                           have relatively the same proportions.  </a:t>
            </a:r>
          </a:p>
          <a:p>
            <a:r>
              <a:rPr lang="en-US" dirty="0"/>
              <a:t>But we should also compare the contrast by                                                                             percentages to make the best conclusion. </a:t>
            </a:r>
          </a:p>
        </p:txBody>
      </p:sp>
      <p:pic>
        <p:nvPicPr>
          <p:cNvPr id="3" name="Picture 2">
            <a:extLst>
              <a:ext uri="{FF2B5EF4-FFF2-40B4-BE49-F238E27FC236}">
                <a16:creationId xmlns:a16="http://schemas.microsoft.com/office/drawing/2014/main" id="{1C3F1390-4496-465F-01D9-9BDF7A45E9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8577" y="2159692"/>
            <a:ext cx="4584700" cy="2755900"/>
          </a:xfrm>
          <a:prstGeom prst="rect">
            <a:avLst/>
          </a:prstGeom>
          <a:noFill/>
        </p:spPr>
      </p:pic>
    </p:spTree>
    <p:extLst>
      <p:ext uri="{BB962C8B-B14F-4D97-AF65-F5344CB8AC3E}">
        <p14:creationId xmlns:p14="http://schemas.microsoft.com/office/powerpoint/2010/main" val="2432162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2E1C-97AB-43D2-DCB2-83446AFC7A22}"/>
              </a:ext>
            </a:extLst>
          </p:cNvPr>
          <p:cNvSpPr>
            <a:spLocks noGrp="1"/>
          </p:cNvSpPr>
          <p:nvPr>
            <p:ph type="title"/>
          </p:nvPr>
        </p:nvSpPr>
        <p:spPr/>
        <p:txBody>
          <a:bodyPr/>
          <a:lstStyle/>
          <a:p>
            <a:r>
              <a:rPr lang="en-US" dirty="0"/>
              <a:t>Contrast of Ratings and Votes Cont.</a:t>
            </a:r>
          </a:p>
        </p:txBody>
      </p:sp>
      <p:sp>
        <p:nvSpPr>
          <p:cNvPr id="10" name="Content Placeholder 9">
            <a:extLst>
              <a:ext uri="{FF2B5EF4-FFF2-40B4-BE49-F238E27FC236}">
                <a16:creationId xmlns:a16="http://schemas.microsoft.com/office/drawing/2014/main" id="{3E81510B-C545-1919-43D8-18753A18CED3}"/>
              </a:ext>
            </a:extLst>
          </p:cNvPr>
          <p:cNvSpPr>
            <a:spLocks noGrp="1"/>
          </p:cNvSpPr>
          <p:nvPr>
            <p:ph idx="1"/>
          </p:nvPr>
        </p:nvSpPr>
        <p:spPr/>
        <p:txBody>
          <a:bodyPr/>
          <a:lstStyle/>
          <a:p>
            <a:r>
              <a:rPr lang="en-US" dirty="0"/>
              <a:t>Now we can see the percentages of both Votes and Ratings.</a:t>
            </a:r>
          </a:p>
          <a:p>
            <a:r>
              <a:rPr lang="en-US" dirty="0"/>
              <a:t>This chart more actively shows the bigger comparison                                                                     that by totals. Animation, Documentary, History,                                                                       Sport, and War ratings are much higher, and Horror,                                                                       Mystery, Sci Fi, Thriller, and Western have much                                                                             higher votes. </a:t>
            </a:r>
          </a:p>
          <a:p>
            <a:endParaRPr lang="en-US" dirty="0"/>
          </a:p>
          <a:p>
            <a:r>
              <a:rPr lang="en-US" dirty="0"/>
              <a:t>With our data visualize lets make one last chart to                                                                          finalize the data gathered between genres. This is to                                                                        simplify the data from </a:t>
            </a:r>
            <a:r>
              <a:rPr lang="en-US"/>
              <a:t>all genres.</a:t>
            </a:r>
            <a:endParaRPr lang="en-US" dirty="0"/>
          </a:p>
          <a:p>
            <a:endParaRPr lang="en-US" dirty="0"/>
          </a:p>
        </p:txBody>
      </p:sp>
      <p:pic>
        <p:nvPicPr>
          <p:cNvPr id="11" name="Content Placeholder 7">
            <a:extLst>
              <a:ext uri="{FF2B5EF4-FFF2-40B4-BE49-F238E27FC236}">
                <a16:creationId xmlns:a16="http://schemas.microsoft.com/office/drawing/2014/main" id="{74E02F0F-8E19-9B5B-7E93-59DC3307A788}"/>
              </a:ext>
            </a:extLst>
          </p:cNvPr>
          <p:cNvPicPr>
            <a:picLocks noChangeAspect="1"/>
          </p:cNvPicPr>
          <p:nvPr/>
        </p:nvPicPr>
        <p:blipFill>
          <a:blip r:embed="rId2"/>
          <a:stretch>
            <a:fillRect/>
          </a:stretch>
        </p:blipFill>
        <p:spPr>
          <a:xfrm>
            <a:off x="7200892" y="2245082"/>
            <a:ext cx="4584589" cy="2755631"/>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980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FE8C-2E5B-DD74-265D-4EC30A09DDEC}"/>
              </a:ext>
            </a:extLst>
          </p:cNvPr>
          <p:cNvSpPr>
            <a:spLocks noGrp="1"/>
          </p:cNvSpPr>
          <p:nvPr>
            <p:ph type="title"/>
          </p:nvPr>
        </p:nvSpPr>
        <p:spPr/>
        <p:txBody>
          <a:bodyPr>
            <a:normAutofit fontScale="90000"/>
          </a:bodyPr>
          <a:lstStyle/>
          <a:p>
            <a:r>
              <a:rPr lang="en-US" sz="4000" dirty="0"/>
              <a:t>Data Analysis and Conclusion</a:t>
            </a:r>
            <a:br>
              <a:rPr lang="en-US" sz="4000" dirty="0"/>
            </a:br>
            <a:endParaRPr lang="en-US" dirty="0"/>
          </a:p>
        </p:txBody>
      </p:sp>
      <p:sp>
        <p:nvSpPr>
          <p:cNvPr id="3" name="Content Placeholder 2">
            <a:extLst>
              <a:ext uri="{FF2B5EF4-FFF2-40B4-BE49-F238E27FC236}">
                <a16:creationId xmlns:a16="http://schemas.microsoft.com/office/drawing/2014/main" id="{18B5998A-C039-6AEA-5EA0-584DC1A8C69D}"/>
              </a:ext>
            </a:extLst>
          </p:cNvPr>
          <p:cNvSpPr>
            <a:spLocks noGrp="1"/>
          </p:cNvSpPr>
          <p:nvPr>
            <p:ph idx="1"/>
          </p:nvPr>
        </p:nvSpPr>
        <p:spPr>
          <a:xfrm>
            <a:off x="342295" y="1399624"/>
            <a:ext cx="7611080" cy="5269521"/>
          </a:xfrm>
        </p:spPr>
        <p:txBody>
          <a:bodyPr>
            <a:normAutofit/>
          </a:bodyPr>
          <a:lstStyle/>
          <a:p>
            <a:r>
              <a:rPr lang="en-US" dirty="0"/>
              <a:t>We visualize the percentages of our values to best compare the                                                      findings between genres. </a:t>
            </a:r>
          </a:p>
          <a:p>
            <a:r>
              <a:rPr lang="en-US" dirty="0"/>
              <a:t>Action has high votes and decent ratings, with good amounts of both with a high total in the database.</a:t>
            </a:r>
          </a:p>
          <a:p>
            <a:r>
              <a:rPr lang="en-US" dirty="0"/>
              <a:t>Adventure has high votes and decent ratings with good amounts of both with a high total in the database. </a:t>
            </a:r>
          </a:p>
          <a:p>
            <a:r>
              <a:rPr lang="en-US" dirty="0"/>
              <a:t>Animation has low votes but high ratings with decent amounts of both with  good total in the database.</a:t>
            </a:r>
          </a:p>
          <a:p>
            <a:r>
              <a:rPr lang="en-US" dirty="0"/>
              <a:t>Biography has high votes but very high ratings with high amounts of both but a low total. </a:t>
            </a:r>
          </a:p>
          <a:p>
            <a:r>
              <a:rPr lang="en-US" dirty="0"/>
              <a:t>Crime has decent votes and decent ratings, good amounts of both and a high total in the database. </a:t>
            </a:r>
          </a:p>
          <a:p>
            <a:r>
              <a:rPr lang="en-US" dirty="0"/>
              <a:t>Comedy has low votes and low ratings with low amounts of votes   but extremely high totals.                                    </a:t>
            </a:r>
          </a:p>
        </p:txBody>
      </p:sp>
      <p:pic>
        <p:nvPicPr>
          <p:cNvPr id="6" name="Content Placeholder 4" descr="A screenshot of a computer screen&#10;&#10;AI-generated content may be incorrect.">
            <a:extLst>
              <a:ext uri="{FF2B5EF4-FFF2-40B4-BE49-F238E27FC236}">
                <a16:creationId xmlns:a16="http://schemas.microsoft.com/office/drawing/2014/main" id="{8FF3CA39-BBDA-BD6F-558A-07028C084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2114" y="1209675"/>
            <a:ext cx="3782236" cy="545947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959942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1471-0B5C-A5F7-5043-42D6E9234438}"/>
              </a:ext>
            </a:extLst>
          </p:cNvPr>
          <p:cNvSpPr>
            <a:spLocks noGrp="1"/>
          </p:cNvSpPr>
          <p:nvPr>
            <p:ph type="title"/>
          </p:nvPr>
        </p:nvSpPr>
        <p:spPr/>
        <p:txBody>
          <a:bodyPr>
            <a:normAutofit fontScale="90000"/>
          </a:bodyPr>
          <a:lstStyle/>
          <a:p>
            <a:r>
              <a:rPr lang="en-US" sz="4000" dirty="0"/>
              <a:t>Data Analysis and Conclusion cont.</a:t>
            </a:r>
            <a:br>
              <a:rPr lang="en-US" sz="4000" dirty="0"/>
            </a:br>
            <a:endParaRPr lang="en-US" dirty="0"/>
          </a:p>
        </p:txBody>
      </p:sp>
      <p:sp>
        <p:nvSpPr>
          <p:cNvPr id="3" name="Content Placeholder 2">
            <a:extLst>
              <a:ext uri="{FF2B5EF4-FFF2-40B4-BE49-F238E27FC236}">
                <a16:creationId xmlns:a16="http://schemas.microsoft.com/office/drawing/2014/main" id="{E6CAAEE2-24E0-188E-7B2C-42A6A09CDA40}"/>
              </a:ext>
            </a:extLst>
          </p:cNvPr>
          <p:cNvSpPr>
            <a:spLocks noGrp="1"/>
          </p:cNvSpPr>
          <p:nvPr>
            <p:ph idx="1"/>
          </p:nvPr>
        </p:nvSpPr>
        <p:spPr>
          <a:xfrm>
            <a:off x="529747" y="1347617"/>
            <a:ext cx="7641511" cy="5321527"/>
          </a:xfrm>
        </p:spPr>
        <p:txBody>
          <a:bodyPr>
            <a:normAutofit/>
          </a:bodyPr>
          <a:lstStyle/>
          <a:p>
            <a:r>
              <a:rPr lang="en-US" dirty="0"/>
              <a:t>Drama has decent votes and decent ratings with a good amount of both with extraordinarily high totals.</a:t>
            </a:r>
          </a:p>
          <a:p>
            <a:r>
              <a:rPr lang="en-US" dirty="0"/>
              <a:t>Documentary has very low votes but very high ratings with very low amounts of both and has good totals. </a:t>
            </a:r>
          </a:p>
          <a:p>
            <a:r>
              <a:rPr lang="en-US" dirty="0"/>
              <a:t>Fantasy has high votes and decent ratings with decent amounts of both and has low totals. </a:t>
            </a:r>
          </a:p>
          <a:p>
            <a:r>
              <a:rPr lang="en-US" dirty="0"/>
              <a:t>History has low votes but high ratings with decent amounts of both and low totals. </a:t>
            </a:r>
          </a:p>
          <a:p>
            <a:r>
              <a:rPr lang="en-US" dirty="0"/>
              <a:t>Horror has high votes but very low ratings with low amounts of both and lower totals. </a:t>
            </a:r>
          </a:p>
          <a:p>
            <a:r>
              <a:rPr lang="en-US" dirty="0"/>
              <a:t>Music has low ratings but decent votes with low amounts of both and low totals. </a:t>
            </a:r>
          </a:p>
          <a:p>
            <a:r>
              <a:rPr lang="en-US" dirty="0"/>
              <a:t>Sci-Fi has very high votes but low ratings and high amounts of both, with very low totals.</a:t>
            </a:r>
          </a:p>
          <a:p>
            <a:endParaRPr lang="en-US" dirty="0"/>
          </a:p>
          <a:p>
            <a:pPr marL="36900" indent="0">
              <a:buNone/>
            </a:pPr>
            <a:endParaRPr lang="en-US" dirty="0"/>
          </a:p>
          <a:p>
            <a:endParaRPr lang="en-US" dirty="0"/>
          </a:p>
        </p:txBody>
      </p:sp>
      <p:pic>
        <p:nvPicPr>
          <p:cNvPr id="4" name="Content Placeholder 4" descr="A screenshot of a computer screen&#10;&#10;AI-generated content may be incorrect.">
            <a:extLst>
              <a:ext uri="{FF2B5EF4-FFF2-40B4-BE49-F238E27FC236}">
                <a16:creationId xmlns:a16="http://schemas.microsoft.com/office/drawing/2014/main" id="{B77F269A-4017-2448-0061-15B6F013A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258" y="1209675"/>
            <a:ext cx="3782236" cy="545947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3933624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D418B-3C31-4D66-20E8-5E20B9C6C564}"/>
              </a:ext>
            </a:extLst>
          </p:cNvPr>
          <p:cNvSpPr>
            <a:spLocks noGrp="1"/>
          </p:cNvSpPr>
          <p:nvPr>
            <p:ph type="title"/>
          </p:nvPr>
        </p:nvSpPr>
        <p:spPr/>
        <p:txBody>
          <a:bodyPr>
            <a:normAutofit fontScale="90000"/>
          </a:bodyPr>
          <a:lstStyle/>
          <a:p>
            <a:r>
              <a:rPr lang="en-US" sz="4000" dirty="0"/>
              <a:t>Data Analysis and Conclusion cont.</a:t>
            </a:r>
            <a:br>
              <a:rPr lang="en-US" sz="4000" dirty="0"/>
            </a:br>
            <a:endParaRPr lang="en-US" dirty="0"/>
          </a:p>
        </p:txBody>
      </p:sp>
      <p:sp>
        <p:nvSpPr>
          <p:cNvPr id="3" name="Content Placeholder 2">
            <a:extLst>
              <a:ext uri="{FF2B5EF4-FFF2-40B4-BE49-F238E27FC236}">
                <a16:creationId xmlns:a16="http://schemas.microsoft.com/office/drawing/2014/main" id="{6FE53F0A-55A8-7C5A-1BB3-79287BFC32C8}"/>
              </a:ext>
            </a:extLst>
          </p:cNvPr>
          <p:cNvSpPr>
            <a:spLocks noGrp="1"/>
          </p:cNvSpPr>
          <p:nvPr>
            <p:ph idx="1"/>
          </p:nvPr>
        </p:nvSpPr>
        <p:spPr>
          <a:xfrm>
            <a:off x="913795" y="1732449"/>
            <a:ext cx="7257463" cy="4058751"/>
          </a:xfrm>
        </p:spPr>
        <p:txBody>
          <a:bodyPr/>
          <a:lstStyle/>
          <a:p>
            <a:r>
              <a:rPr lang="en-US" dirty="0"/>
              <a:t>Sport has low votes but high ratings, with lower amounts of both with very low totals</a:t>
            </a:r>
          </a:p>
          <a:p>
            <a:r>
              <a:rPr lang="en-US" dirty="0"/>
              <a:t>Romance has low votes and low ratings with low amounts of both but high totals</a:t>
            </a:r>
          </a:p>
          <a:p>
            <a:r>
              <a:rPr lang="en-US" dirty="0"/>
              <a:t>Thrillers have high votes but low rating and decent levels of both with higher totals. </a:t>
            </a:r>
          </a:p>
          <a:p>
            <a:r>
              <a:rPr lang="en-US" dirty="0"/>
              <a:t>War has low votes but high ratings and high levels of both but very low totals</a:t>
            </a:r>
          </a:p>
          <a:p>
            <a:r>
              <a:rPr lang="en-US" dirty="0"/>
              <a:t>Westerns have high votes and low ratings but high levels of both. But has extraordinarily low totals. </a:t>
            </a:r>
          </a:p>
        </p:txBody>
      </p:sp>
      <p:pic>
        <p:nvPicPr>
          <p:cNvPr id="4" name="Content Placeholder 4" descr="A screenshot of a computer screen&#10;&#10;AI-generated content may be incorrect.">
            <a:extLst>
              <a:ext uri="{FF2B5EF4-FFF2-40B4-BE49-F238E27FC236}">
                <a16:creationId xmlns:a16="http://schemas.microsoft.com/office/drawing/2014/main" id="{EBF7F7E0-7EE4-26B6-0374-0564A5625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258" y="1209675"/>
            <a:ext cx="3782236" cy="5459470"/>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4137711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6D2E-1B35-42B5-6A19-0D3F3DA2D54A}"/>
              </a:ext>
            </a:extLst>
          </p:cNvPr>
          <p:cNvSpPr>
            <a:spLocks noGrp="1"/>
          </p:cNvSpPr>
          <p:nvPr>
            <p:ph type="title"/>
          </p:nvPr>
        </p:nvSpPr>
        <p:spPr/>
        <p:txBody>
          <a:bodyPr>
            <a:normAutofit fontScale="90000"/>
          </a:bodyPr>
          <a:lstStyle/>
          <a:p>
            <a:r>
              <a:rPr lang="en-US" sz="4000" dirty="0"/>
              <a:t>Data Analysis and Conclusion cont.</a:t>
            </a:r>
            <a:br>
              <a:rPr lang="en-US" sz="4000" dirty="0"/>
            </a:br>
            <a:endParaRPr lang="en-US" dirty="0"/>
          </a:p>
        </p:txBody>
      </p:sp>
      <p:sp>
        <p:nvSpPr>
          <p:cNvPr id="3" name="Content Placeholder 2">
            <a:extLst>
              <a:ext uri="{FF2B5EF4-FFF2-40B4-BE49-F238E27FC236}">
                <a16:creationId xmlns:a16="http://schemas.microsoft.com/office/drawing/2014/main" id="{42CFC309-CDC7-59C3-C726-1BDA6C4B9144}"/>
              </a:ext>
            </a:extLst>
          </p:cNvPr>
          <p:cNvSpPr>
            <a:spLocks noGrp="1"/>
          </p:cNvSpPr>
          <p:nvPr>
            <p:ph idx="1"/>
          </p:nvPr>
        </p:nvSpPr>
        <p:spPr>
          <a:xfrm>
            <a:off x="913795" y="1408176"/>
            <a:ext cx="10353762" cy="4983479"/>
          </a:xfrm>
        </p:spPr>
        <p:txBody>
          <a:bodyPr/>
          <a:lstStyle/>
          <a:p>
            <a:r>
              <a:rPr lang="en-US" dirty="0"/>
              <a:t>What we have gathered is by genre the highest voted shows are Action, Adventure, Biography, Fantasy, Horror, Mystery, Sci-Fi, and Thriller. </a:t>
            </a:r>
          </a:p>
          <a:p>
            <a:r>
              <a:rPr lang="en-US" dirty="0"/>
              <a:t>By genre the highest ratings are Animation, Biography, Documentary, History, Sport, and War.</a:t>
            </a:r>
          </a:p>
          <a:p>
            <a:r>
              <a:rPr lang="en-US" dirty="0"/>
              <a:t>The genres with the highest levels of both are Biography, Sci-Fi, Crime, Mystery, War, Action, Adventure, Drama and History</a:t>
            </a:r>
          </a:p>
          <a:p>
            <a:r>
              <a:rPr lang="en-US" dirty="0"/>
              <a:t>The genres that have the biggest totals are Drama, Comedy, Action, Crime, Comedy and Romance.</a:t>
            </a:r>
          </a:p>
          <a:p>
            <a:r>
              <a:rPr lang="en-US" dirty="0"/>
              <a:t>War and Western have the fewest totals of all. </a:t>
            </a:r>
          </a:p>
          <a:p>
            <a:endParaRPr lang="en-US" dirty="0"/>
          </a:p>
          <a:p>
            <a:r>
              <a:rPr lang="en-US" dirty="0"/>
              <a:t>With all the data shown and explained we must make business recommendations. </a:t>
            </a:r>
          </a:p>
          <a:p>
            <a:pPr marL="36900" indent="0">
              <a:buNone/>
            </a:pPr>
            <a:endParaRPr lang="en-US" dirty="0"/>
          </a:p>
        </p:txBody>
      </p:sp>
    </p:spTree>
    <p:extLst>
      <p:ext uri="{BB962C8B-B14F-4D97-AF65-F5344CB8AC3E}">
        <p14:creationId xmlns:p14="http://schemas.microsoft.com/office/powerpoint/2010/main" val="213838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E158-2AC7-7F3A-2668-626D6D40EC23}"/>
              </a:ext>
            </a:extLst>
          </p:cNvPr>
          <p:cNvSpPr>
            <a:spLocks noGrp="1"/>
          </p:cNvSpPr>
          <p:nvPr>
            <p:ph type="title"/>
          </p:nvPr>
        </p:nvSpPr>
        <p:spPr/>
        <p:txBody>
          <a:bodyPr>
            <a:normAutofit/>
          </a:bodyPr>
          <a:lstStyle/>
          <a:p>
            <a:r>
              <a:rPr lang="en-US" dirty="0"/>
              <a:t>Business Strategy and Recommendations</a:t>
            </a:r>
          </a:p>
        </p:txBody>
      </p:sp>
      <p:sp>
        <p:nvSpPr>
          <p:cNvPr id="3" name="Content Placeholder 2">
            <a:extLst>
              <a:ext uri="{FF2B5EF4-FFF2-40B4-BE49-F238E27FC236}">
                <a16:creationId xmlns:a16="http://schemas.microsoft.com/office/drawing/2014/main" id="{A1E4914E-8915-DB61-AB13-BE88ADC83CE0}"/>
              </a:ext>
            </a:extLst>
          </p:cNvPr>
          <p:cNvSpPr>
            <a:spLocks noGrp="1"/>
          </p:cNvSpPr>
          <p:nvPr>
            <p:ph idx="1"/>
          </p:nvPr>
        </p:nvSpPr>
        <p:spPr>
          <a:xfrm>
            <a:off x="913795" y="1732449"/>
            <a:ext cx="10353762" cy="4686639"/>
          </a:xfrm>
        </p:spPr>
        <p:txBody>
          <a:bodyPr/>
          <a:lstStyle/>
          <a:p>
            <a:r>
              <a:rPr lang="en-US" dirty="0"/>
              <a:t>To prioritize views, the best option would be to invest in genres with high votes, meaning that Action, Adventure, Biography, Fantasy, Horror, Mystery, Sci-Fi, and Thriller could be the best options for viewing priority. Drama might be a good genre to invest in as well by its high volume in the database.</a:t>
            </a:r>
          </a:p>
          <a:p>
            <a:endParaRPr lang="en-US" dirty="0"/>
          </a:p>
          <a:p>
            <a:r>
              <a:rPr lang="en-US" dirty="0"/>
              <a:t>If we need higher rating shows for better acclaim, Biography, Documentary, and History have shown to have higher average ratings but usually less views.</a:t>
            </a:r>
          </a:p>
          <a:p>
            <a:endParaRPr lang="en-US" dirty="0"/>
          </a:p>
          <a:p>
            <a:r>
              <a:rPr lang="en-US" dirty="0"/>
              <a:t>For a balance of high views and high ratings, Biography, Sci-Fi, Crime, Mystery, War, Action, Adventure, Drama and History are recommended as well rounded genres to invest in accusations or production. </a:t>
            </a:r>
          </a:p>
        </p:txBody>
      </p:sp>
    </p:spTree>
    <p:extLst>
      <p:ext uri="{BB962C8B-B14F-4D97-AF65-F5344CB8AC3E}">
        <p14:creationId xmlns:p14="http://schemas.microsoft.com/office/powerpoint/2010/main" val="358373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23D1-FE0B-CDC9-8DE8-F3073F828A52}"/>
              </a:ext>
            </a:extLst>
          </p:cNvPr>
          <p:cNvSpPr>
            <a:spLocks noGrp="1"/>
          </p:cNvSpPr>
          <p:nvPr>
            <p:ph type="title"/>
          </p:nvPr>
        </p:nvSpPr>
        <p:spPr/>
        <p:txBody>
          <a:bodyPr/>
          <a:lstStyle/>
          <a:p>
            <a:r>
              <a:rPr lang="en-US" dirty="0"/>
              <a:t>Business Strategy and Recommendations cont.</a:t>
            </a:r>
          </a:p>
        </p:txBody>
      </p:sp>
      <p:sp>
        <p:nvSpPr>
          <p:cNvPr id="3" name="Content Placeholder 2">
            <a:extLst>
              <a:ext uri="{FF2B5EF4-FFF2-40B4-BE49-F238E27FC236}">
                <a16:creationId xmlns:a16="http://schemas.microsoft.com/office/drawing/2014/main" id="{E29CC992-123B-5BB3-BA41-B1A71B8F8C86}"/>
              </a:ext>
            </a:extLst>
          </p:cNvPr>
          <p:cNvSpPr>
            <a:spLocks noGrp="1"/>
          </p:cNvSpPr>
          <p:nvPr>
            <p:ph idx="1"/>
          </p:nvPr>
        </p:nvSpPr>
        <p:spPr>
          <a:xfrm>
            <a:off x="919119" y="1732449"/>
            <a:ext cx="10353762" cy="4768935"/>
          </a:xfrm>
        </p:spPr>
        <p:txBody>
          <a:bodyPr/>
          <a:lstStyle/>
          <a:p>
            <a:r>
              <a:rPr lang="en-US" dirty="0"/>
              <a:t>However it is important to also understand the totals in proportion to the findings</a:t>
            </a:r>
          </a:p>
          <a:p>
            <a:endParaRPr lang="en-US" dirty="0"/>
          </a:p>
          <a:p>
            <a:r>
              <a:rPr lang="en-US" dirty="0"/>
              <a:t>Animation has low views despite it totals by its appeal to a younger demographic making it hard to invest it. It is recommended to include but not to focus on. </a:t>
            </a:r>
          </a:p>
          <a:p>
            <a:r>
              <a:rPr lang="en-US" dirty="0"/>
              <a:t>War and Western have very few totals potentially making them too niche of a genre to safely invest in. </a:t>
            </a:r>
          </a:p>
          <a:p>
            <a:r>
              <a:rPr lang="en-US" dirty="0"/>
              <a:t>Comedy, Documentary, and Romance have a low amount of both high votes and ratings making it difficult to make a balanced investment in. </a:t>
            </a:r>
          </a:p>
          <a:p>
            <a:r>
              <a:rPr lang="en-US" dirty="0"/>
              <a:t>For niches that could be invested in more, Horror and Sci-Fi, and to a lesser extent Fantasy and Sports, have high values in views that have lower totals and could be a great opportunity to invest in to dominate the niche, by accusation or original production. </a:t>
            </a:r>
          </a:p>
          <a:p>
            <a:endParaRPr lang="en-US" dirty="0"/>
          </a:p>
        </p:txBody>
      </p:sp>
    </p:spTree>
    <p:extLst>
      <p:ext uri="{BB962C8B-B14F-4D97-AF65-F5344CB8AC3E}">
        <p14:creationId xmlns:p14="http://schemas.microsoft.com/office/powerpoint/2010/main" val="128360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06D5-05A8-591C-AF19-59B1024BE297}"/>
              </a:ext>
            </a:extLst>
          </p:cNvPr>
          <p:cNvSpPr>
            <a:spLocks noGrp="1"/>
          </p:cNvSpPr>
          <p:nvPr>
            <p:ph type="title"/>
          </p:nvPr>
        </p:nvSpPr>
        <p:spPr>
          <a:xfrm>
            <a:off x="913795" y="609600"/>
            <a:ext cx="10353762" cy="704850"/>
          </a:xfrm>
        </p:spPr>
        <p:txBody>
          <a:bodyPr/>
          <a:lstStyle/>
          <a:p>
            <a:r>
              <a:rPr lang="en-US" dirty="0"/>
              <a:t>Table of Contents</a:t>
            </a:r>
          </a:p>
        </p:txBody>
      </p:sp>
      <p:sp>
        <p:nvSpPr>
          <p:cNvPr id="3" name="Content Placeholder 2">
            <a:extLst>
              <a:ext uri="{FF2B5EF4-FFF2-40B4-BE49-F238E27FC236}">
                <a16:creationId xmlns:a16="http://schemas.microsoft.com/office/drawing/2014/main" id="{4343FCE0-251B-FE63-913C-8DD03F6611B2}"/>
              </a:ext>
            </a:extLst>
          </p:cNvPr>
          <p:cNvSpPr>
            <a:spLocks noGrp="1"/>
          </p:cNvSpPr>
          <p:nvPr>
            <p:ph idx="1"/>
          </p:nvPr>
        </p:nvSpPr>
        <p:spPr>
          <a:xfrm>
            <a:off x="913795" y="1409177"/>
            <a:ext cx="10353762" cy="4515951"/>
          </a:xfrm>
        </p:spPr>
        <p:txBody>
          <a:bodyPr>
            <a:noAutofit/>
          </a:bodyPr>
          <a:lstStyle/>
          <a:p>
            <a:r>
              <a:rPr lang="en-US" sz="2400" dirty="0"/>
              <a:t>Business Task</a:t>
            </a:r>
          </a:p>
          <a:p>
            <a:r>
              <a:rPr lang="en-US" sz="2400" dirty="0"/>
              <a:t>Data Context</a:t>
            </a:r>
          </a:p>
          <a:p>
            <a:r>
              <a:rPr lang="en-US" sz="2400" dirty="0"/>
              <a:t>Genre Composition</a:t>
            </a:r>
          </a:p>
          <a:p>
            <a:r>
              <a:rPr lang="en-US" sz="2400" dirty="0"/>
              <a:t>Highest Ratings</a:t>
            </a:r>
          </a:p>
          <a:p>
            <a:r>
              <a:rPr lang="en-US" sz="2400" dirty="0"/>
              <a:t>Highest Votes</a:t>
            </a:r>
          </a:p>
          <a:p>
            <a:r>
              <a:rPr lang="en-US" sz="2400" dirty="0"/>
              <a:t>Highest of Both</a:t>
            </a:r>
          </a:p>
          <a:p>
            <a:r>
              <a:rPr lang="en-US" sz="2400" dirty="0"/>
              <a:t>Contrast of Ratings and Votes</a:t>
            </a:r>
          </a:p>
          <a:p>
            <a:r>
              <a:rPr lang="en-US" sz="2400" dirty="0"/>
              <a:t>Data Analysis and Conclusion</a:t>
            </a:r>
          </a:p>
          <a:p>
            <a:r>
              <a:rPr lang="en-US" sz="2400" dirty="0"/>
              <a:t>Business Strategy and Recommendations</a:t>
            </a:r>
          </a:p>
          <a:p>
            <a:r>
              <a:rPr lang="en-US" sz="2400" dirty="0"/>
              <a:t>Conclusion and Q&amp;A</a:t>
            </a:r>
          </a:p>
        </p:txBody>
      </p:sp>
    </p:spTree>
    <p:extLst>
      <p:ext uri="{BB962C8B-B14F-4D97-AF65-F5344CB8AC3E}">
        <p14:creationId xmlns:p14="http://schemas.microsoft.com/office/powerpoint/2010/main" val="3340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ADD8C-1D5F-76BA-E506-0E788DBCB164}"/>
              </a:ext>
            </a:extLst>
          </p:cNvPr>
          <p:cNvSpPr>
            <a:spLocks noGrp="1"/>
          </p:cNvSpPr>
          <p:nvPr>
            <p:ph type="title"/>
          </p:nvPr>
        </p:nvSpPr>
        <p:spPr/>
        <p:txBody>
          <a:bodyPr/>
          <a:lstStyle/>
          <a:p>
            <a:r>
              <a:rPr lang="en-US" sz="4000"/>
              <a:t>Conclusion and Q&amp;A</a:t>
            </a:r>
            <a:endParaRPr lang="en-US" sz="4000" dirty="0"/>
          </a:p>
        </p:txBody>
      </p:sp>
      <p:sp>
        <p:nvSpPr>
          <p:cNvPr id="3" name="Content Placeholder 2">
            <a:extLst>
              <a:ext uri="{FF2B5EF4-FFF2-40B4-BE49-F238E27FC236}">
                <a16:creationId xmlns:a16="http://schemas.microsoft.com/office/drawing/2014/main" id="{4773AABC-EBD2-C904-8527-9E31C5539E09}"/>
              </a:ext>
            </a:extLst>
          </p:cNvPr>
          <p:cNvSpPr>
            <a:spLocks noGrp="1"/>
          </p:cNvSpPr>
          <p:nvPr>
            <p:ph idx="1"/>
          </p:nvPr>
        </p:nvSpPr>
        <p:spPr/>
        <p:txBody>
          <a:bodyPr/>
          <a:lstStyle/>
          <a:p>
            <a:r>
              <a:rPr lang="en-US" dirty="0"/>
              <a:t>With this this presentation is concluded with the suggested business strategies recommended to take to make </a:t>
            </a:r>
            <a:r>
              <a:rPr lang="en-US" dirty="0" err="1"/>
              <a:t>Watchalot</a:t>
            </a:r>
            <a:r>
              <a:rPr lang="en-US" dirty="0"/>
              <a:t> a streaming success. </a:t>
            </a:r>
          </a:p>
          <a:p>
            <a:endParaRPr lang="en-US" dirty="0"/>
          </a:p>
          <a:p>
            <a:r>
              <a:rPr lang="en-US" dirty="0"/>
              <a:t>If anyone has any questions, please do not be afraid to tell them and I will answer to the best of my abilities. If you need any contact information I will be free to give it out in case you have further questions after the presentation</a:t>
            </a:r>
          </a:p>
          <a:p>
            <a:endParaRPr lang="en-US" dirty="0"/>
          </a:p>
          <a:p>
            <a:r>
              <a:rPr lang="en-US" dirty="0"/>
              <a:t>If you need me to go back to a previous slide you can ask now. </a:t>
            </a:r>
          </a:p>
        </p:txBody>
      </p:sp>
    </p:spTree>
    <p:extLst>
      <p:ext uri="{BB962C8B-B14F-4D97-AF65-F5344CB8AC3E}">
        <p14:creationId xmlns:p14="http://schemas.microsoft.com/office/powerpoint/2010/main" val="2883245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FE0B-41C1-6B74-D0A7-A986E253736E}"/>
              </a:ext>
            </a:extLst>
          </p:cNvPr>
          <p:cNvSpPr>
            <a:spLocks noGrp="1"/>
          </p:cNvSpPr>
          <p:nvPr>
            <p:ph type="title"/>
          </p:nvPr>
        </p:nvSpPr>
        <p:spPr/>
        <p:txBody>
          <a:bodyPr/>
          <a:lstStyle/>
          <a:p>
            <a:r>
              <a:rPr lang="en-US" dirty="0"/>
              <a:t>Business Task</a:t>
            </a:r>
          </a:p>
        </p:txBody>
      </p:sp>
      <p:sp>
        <p:nvSpPr>
          <p:cNvPr id="3" name="Content Placeholder 2">
            <a:extLst>
              <a:ext uri="{FF2B5EF4-FFF2-40B4-BE49-F238E27FC236}">
                <a16:creationId xmlns:a16="http://schemas.microsoft.com/office/drawing/2014/main" id="{1DA31AD5-12FB-91B8-D044-8BD0DC0981AE}"/>
              </a:ext>
            </a:extLst>
          </p:cNvPr>
          <p:cNvSpPr>
            <a:spLocks noGrp="1"/>
          </p:cNvSpPr>
          <p:nvPr>
            <p:ph idx="1"/>
          </p:nvPr>
        </p:nvSpPr>
        <p:spPr/>
        <p:txBody>
          <a:bodyPr/>
          <a:lstStyle/>
          <a:p>
            <a:r>
              <a:rPr lang="en-US" dirty="0"/>
              <a:t>The Streaming Service </a:t>
            </a:r>
            <a:r>
              <a:rPr lang="en-US" dirty="0" err="1"/>
              <a:t>Watchalot</a:t>
            </a:r>
            <a:r>
              <a:rPr lang="en-US" dirty="0"/>
              <a:t> has requested to gather information for their catalogue to find the most watched and popular shows they can include</a:t>
            </a:r>
          </a:p>
          <a:p>
            <a:r>
              <a:rPr lang="en-US" dirty="0"/>
              <a:t>The goal is to</a:t>
            </a:r>
          </a:p>
          <a:p>
            <a:pPr lvl="1"/>
            <a:r>
              <a:rPr lang="en-US" dirty="0"/>
              <a:t>Find out which media is the most popular and abundant</a:t>
            </a:r>
          </a:p>
          <a:p>
            <a:pPr lvl="1"/>
            <a:r>
              <a:rPr lang="en-US" dirty="0"/>
              <a:t>Which media has the highest views and ratings</a:t>
            </a:r>
          </a:p>
          <a:p>
            <a:pPr lvl="1"/>
            <a:r>
              <a:rPr lang="en-US" dirty="0"/>
              <a:t>What genres are the most popular in this range</a:t>
            </a:r>
          </a:p>
          <a:p>
            <a:pPr lvl="1"/>
            <a:r>
              <a:rPr lang="en-US" dirty="0"/>
              <a:t>Are there any niches that have yet to be filled</a:t>
            </a:r>
          </a:p>
          <a:p>
            <a:pPr lvl="1"/>
            <a:endParaRPr lang="en-US" dirty="0"/>
          </a:p>
          <a:p>
            <a:pPr marL="415800" indent="-342900"/>
            <a:r>
              <a:rPr lang="en-US" dirty="0"/>
              <a:t>We will present our findings and data to apply recommendations based on the trends discovered.</a:t>
            </a:r>
          </a:p>
          <a:p>
            <a:pPr marL="450000" lvl="1" indent="0">
              <a:buNone/>
            </a:pPr>
            <a:endParaRPr lang="en-US" dirty="0"/>
          </a:p>
        </p:txBody>
      </p:sp>
    </p:spTree>
    <p:extLst>
      <p:ext uri="{BB962C8B-B14F-4D97-AF65-F5344CB8AC3E}">
        <p14:creationId xmlns:p14="http://schemas.microsoft.com/office/powerpoint/2010/main" val="3307149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5ACE4-E278-F81E-AB88-FA0F91DEBAE6}"/>
              </a:ext>
            </a:extLst>
          </p:cNvPr>
          <p:cNvSpPr>
            <a:spLocks noGrp="1"/>
          </p:cNvSpPr>
          <p:nvPr>
            <p:ph type="title"/>
          </p:nvPr>
        </p:nvSpPr>
        <p:spPr/>
        <p:txBody>
          <a:bodyPr/>
          <a:lstStyle/>
          <a:p>
            <a:r>
              <a:rPr lang="en-US" dirty="0"/>
              <a:t>Data Context</a:t>
            </a:r>
          </a:p>
        </p:txBody>
      </p:sp>
      <p:sp>
        <p:nvSpPr>
          <p:cNvPr id="3" name="Content Placeholder 2">
            <a:extLst>
              <a:ext uri="{FF2B5EF4-FFF2-40B4-BE49-F238E27FC236}">
                <a16:creationId xmlns:a16="http://schemas.microsoft.com/office/drawing/2014/main" id="{B58CF08B-270F-1EBA-2D05-A79E11BF5CC0}"/>
              </a:ext>
            </a:extLst>
          </p:cNvPr>
          <p:cNvSpPr>
            <a:spLocks noGrp="1"/>
          </p:cNvSpPr>
          <p:nvPr>
            <p:ph idx="1"/>
          </p:nvPr>
        </p:nvSpPr>
        <p:spPr/>
        <p:txBody>
          <a:bodyPr/>
          <a:lstStyle/>
          <a:p>
            <a:r>
              <a:rPr lang="en-US" dirty="0"/>
              <a:t>We will look at Netflix, the most successful streaming service as our source of data. Netflix does not publicize its data reports so we rely on an IMDB or The Internet Movie Data Base to get our information.</a:t>
            </a:r>
          </a:p>
          <a:p>
            <a:endParaRPr lang="en-US" dirty="0"/>
          </a:p>
          <a:p>
            <a:r>
              <a:rPr lang="en-US" dirty="0"/>
              <a:t>This dataset contains movies and tv from 2023’s Netflix lineup and contains crucial aspects such as the medias name, genre, number of votes, and the ratings. </a:t>
            </a:r>
          </a:p>
          <a:p>
            <a:endParaRPr lang="en-US" dirty="0"/>
          </a:p>
          <a:p>
            <a:r>
              <a:rPr lang="en-US" dirty="0"/>
              <a:t>We can use this to get a good idea of the popularity of the media included in Netflix’s catalogue by correlating the number of votes to people who have watched it. We use 10,000 or over votes as the baseline for a popular movie and a 7 average for a high rating.</a:t>
            </a:r>
          </a:p>
        </p:txBody>
      </p:sp>
    </p:spTree>
    <p:extLst>
      <p:ext uri="{BB962C8B-B14F-4D97-AF65-F5344CB8AC3E}">
        <p14:creationId xmlns:p14="http://schemas.microsoft.com/office/powerpoint/2010/main" val="359346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9328-6E97-CAF9-96E5-B09D1F12699E}"/>
              </a:ext>
            </a:extLst>
          </p:cNvPr>
          <p:cNvSpPr>
            <a:spLocks noGrp="1"/>
          </p:cNvSpPr>
          <p:nvPr>
            <p:ph type="title"/>
          </p:nvPr>
        </p:nvSpPr>
        <p:spPr/>
        <p:txBody>
          <a:bodyPr/>
          <a:lstStyle/>
          <a:p>
            <a:r>
              <a:rPr lang="en-US" dirty="0"/>
              <a:t>Genre Composition</a:t>
            </a:r>
          </a:p>
        </p:txBody>
      </p:sp>
      <p:sp>
        <p:nvSpPr>
          <p:cNvPr id="3" name="Content Placeholder 2">
            <a:extLst>
              <a:ext uri="{FF2B5EF4-FFF2-40B4-BE49-F238E27FC236}">
                <a16:creationId xmlns:a16="http://schemas.microsoft.com/office/drawing/2014/main" id="{92C289EC-46E9-AB84-49DA-EB20ACD50E52}"/>
              </a:ext>
            </a:extLst>
          </p:cNvPr>
          <p:cNvSpPr>
            <a:spLocks noGrp="1"/>
          </p:cNvSpPr>
          <p:nvPr>
            <p:ph idx="1"/>
          </p:nvPr>
        </p:nvSpPr>
        <p:spPr>
          <a:xfrm>
            <a:off x="913795" y="1732448"/>
            <a:ext cx="10353762" cy="4887897"/>
          </a:xfrm>
        </p:spPr>
        <p:txBody>
          <a:bodyPr>
            <a:normAutofit/>
          </a:bodyPr>
          <a:lstStyle/>
          <a:p>
            <a:r>
              <a:rPr lang="en-US" dirty="0"/>
              <a:t>The dataset has defined nineteen different genres that that all the media are included as. These genres are Action, Adventure, Animation, Biography, Crime, Comedy, Drama, Documentary, Fantasy, History, Horror, Music, Mystery, Sci-Fi, Sport, Romance, Thriller, War, and Western.</a:t>
            </a:r>
          </a:p>
          <a:p>
            <a:r>
              <a:rPr lang="en-US" dirty="0"/>
              <a:t>We counted all the movies listed in each</a:t>
            </a:r>
          </a:p>
          <a:p>
            <a:pPr marL="36900" indent="0">
              <a:buNone/>
            </a:pPr>
            <a:r>
              <a:rPr lang="en-US" dirty="0"/>
              <a:t>	individual genre and charted it. You can</a:t>
            </a:r>
          </a:p>
          <a:p>
            <a:pPr marL="36900" indent="0">
              <a:buNone/>
            </a:pPr>
            <a:r>
              <a:rPr lang="en-US" dirty="0"/>
              <a:t>	See Comedy and Drama have the highest</a:t>
            </a:r>
          </a:p>
          <a:p>
            <a:pPr marL="36900" indent="0">
              <a:buNone/>
            </a:pPr>
            <a:r>
              <a:rPr lang="en-US" dirty="0"/>
              <a:t>	amount. Followed roughly with Action,</a:t>
            </a:r>
          </a:p>
          <a:p>
            <a:pPr marL="36900" indent="0">
              <a:buNone/>
            </a:pPr>
            <a:r>
              <a:rPr lang="en-US" dirty="0"/>
              <a:t>	Adventure, Crime, Romance, and Thriller.</a:t>
            </a:r>
          </a:p>
          <a:p>
            <a:pPr marL="36900" indent="0">
              <a:buNone/>
            </a:pPr>
            <a:r>
              <a:rPr lang="en-US" dirty="0"/>
              <a:t>	Sci-Fi, Sport, Biography, War, and especially</a:t>
            </a:r>
          </a:p>
          <a:p>
            <a:pPr marL="36900" indent="0">
              <a:buNone/>
            </a:pPr>
            <a:r>
              <a:rPr lang="en-US" dirty="0"/>
              <a:t>      Western have significantly low numbers.</a:t>
            </a:r>
          </a:p>
          <a:p>
            <a:pPr marL="36900" indent="0">
              <a:buNone/>
            </a:pPr>
            <a:endParaRPr lang="en-US" dirty="0"/>
          </a:p>
        </p:txBody>
      </p:sp>
      <p:graphicFrame>
        <p:nvGraphicFramePr>
          <p:cNvPr id="4" name="Chart 3">
            <a:extLst>
              <a:ext uri="{FF2B5EF4-FFF2-40B4-BE49-F238E27FC236}">
                <a16:creationId xmlns:a16="http://schemas.microsoft.com/office/drawing/2014/main" id="{E2824678-0A3A-296A-79D1-712997259B6D}"/>
              </a:ext>
            </a:extLst>
          </p:cNvPr>
          <p:cNvGraphicFramePr/>
          <p:nvPr>
            <p:extLst>
              <p:ext uri="{D42A27DB-BD31-4B8C-83A1-F6EECF244321}">
                <p14:modId xmlns:p14="http://schemas.microsoft.com/office/powerpoint/2010/main" val="3891574618"/>
              </p:ext>
            </p:extLst>
          </p:nvPr>
        </p:nvGraphicFramePr>
        <p:xfrm>
          <a:off x="6522793" y="3204378"/>
          <a:ext cx="5364178" cy="3116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246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DB4D-7342-4526-9027-D77017CB4443}"/>
              </a:ext>
            </a:extLst>
          </p:cNvPr>
          <p:cNvSpPr>
            <a:spLocks noGrp="1"/>
          </p:cNvSpPr>
          <p:nvPr>
            <p:ph type="title"/>
          </p:nvPr>
        </p:nvSpPr>
        <p:spPr/>
        <p:txBody>
          <a:bodyPr/>
          <a:lstStyle/>
          <a:p>
            <a:r>
              <a:rPr lang="en-US" dirty="0"/>
              <a:t>Highest Ratings</a:t>
            </a:r>
          </a:p>
        </p:txBody>
      </p:sp>
      <p:sp>
        <p:nvSpPr>
          <p:cNvPr id="3" name="Content Placeholder 2">
            <a:extLst>
              <a:ext uri="{FF2B5EF4-FFF2-40B4-BE49-F238E27FC236}">
                <a16:creationId xmlns:a16="http://schemas.microsoft.com/office/drawing/2014/main" id="{A348DB8B-59AB-24F8-19D9-39A7F5275115}"/>
              </a:ext>
            </a:extLst>
          </p:cNvPr>
          <p:cNvSpPr>
            <a:spLocks noGrp="1"/>
          </p:cNvSpPr>
          <p:nvPr>
            <p:ph idx="1"/>
          </p:nvPr>
        </p:nvSpPr>
        <p:spPr>
          <a:xfrm>
            <a:off x="913795" y="1732449"/>
            <a:ext cx="10353762" cy="4437442"/>
          </a:xfrm>
        </p:spPr>
        <p:txBody>
          <a:bodyPr>
            <a:normAutofit/>
          </a:bodyPr>
          <a:lstStyle/>
          <a:p>
            <a:r>
              <a:rPr lang="en-US" dirty="0"/>
              <a:t>Here we compiled the media that have achieved a rating of 7 or higher in the dataset by</a:t>
            </a:r>
          </a:p>
          <a:p>
            <a:pPr marL="36900" indent="0">
              <a:buNone/>
            </a:pPr>
            <a:r>
              <a:rPr lang="en-US" dirty="0"/>
              <a:t>Their corresponding genre. We use a stacked column chart where the new values are stacked above the column to better see the proportions. </a:t>
            </a:r>
          </a:p>
          <a:p>
            <a:pPr marL="36900" indent="0">
              <a:buNone/>
            </a:pPr>
            <a:endParaRPr lang="en-US" dirty="0"/>
          </a:p>
          <a:p>
            <a:r>
              <a:rPr lang="en-US" dirty="0"/>
              <a:t>The stacked column chart does show significant</a:t>
            </a:r>
          </a:p>
          <a:p>
            <a:pPr marL="36900" indent="0">
              <a:buNone/>
            </a:pPr>
            <a:r>
              <a:rPr lang="en-US" dirty="0"/>
              <a:t>Proportions of the high rated media compared to</a:t>
            </a:r>
          </a:p>
          <a:p>
            <a:pPr marL="36900" indent="0">
              <a:buNone/>
            </a:pPr>
            <a:r>
              <a:rPr lang="en-US" dirty="0"/>
              <a:t>The overall total. We need to understand the base</a:t>
            </a:r>
          </a:p>
          <a:p>
            <a:pPr marL="36900" indent="0">
              <a:buNone/>
            </a:pPr>
            <a:r>
              <a:rPr lang="en-US" dirty="0"/>
              <a:t>Number of high ratings to the corresponding genre.</a:t>
            </a:r>
          </a:p>
          <a:p>
            <a:pPr marL="36900" indent="0">
              <a:buNone/>
            </a:pPr>
            <a:r>
              <a:rPr lang="en-US" dirty="0"/>
              <a:t> However it is better seen with a specific proportion</a:t>
            </a:r>
          </a:p>
          <a:p>
            <a:pPr marL="36900" indent="0">
              <a:buNone/>
            </a:pPr>
            <a:r>
              <a:rPr lang="en-US" dirty="0"/>
              <a:t> chart.</a:t>
            </a:r>
          </a:p>
        </p:txBody>
      </p:sp>
      <p:graphicFrame>
        <p:nvGraphicFramePr>
          <p:cNvPr id="5" name="Chart 4">
            <a:extLst>
              <a:ext uri="{FF2B5EF4-FFF2-40B4-BE49-F238E27FC236}">
                <a16:creationId xmlns:a16="http://schemas.microsoft.com/office/drawing/2014/main" id="{FE46A994-F452-EC4A-61D5-CC58B85D8FF6}"/>
              </a:ext>
            </a:extLst>
          </p:cNvPr>
          <p:cNvGraphicFramePr/>
          <p:nvPr>
            <p:extLst>
              <p:ext uri="{D42A27DB-BD31-4B8C-83A1-F6EECF244321}">
                <p14:modId xmlns:p14="http://schemas.microsoft.com/office/powerpoint/2010/main" val="152074946"/>
              </p:ext>
            </p:extLst>
          </p:nvPr>
        </p:nvGraphicFramePr>
        <p:xfrm>
          <a:off x="6991350" y="3429000"/>
          <a:ext cx="4572000"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2543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1534-7179-285C-6D80-836A72B722B7}"/>
              </a:ext>
            </a:extLst>
          </p:cNvPr>
          <p:cNvSpPr>
            <a:spLocks noGrp="1"/>
          </p:cNvSpPr>
          <p:nvPr>
            <p:ph type="title"/>
          </p:nvPr>
        </p:nvSpPr>
        <p:spPr/>
        <p:txBody>
          <a:bodyPr/>
          <a:lstStyle/>
          <a:p>
            <a:r>
              <a:rPr lang="en-US" dirty="0"/>
              <a:t>Highest Ratings Cont.</a:t>
            </a:r>
          </a:p>
        </p:txBody>
      </p:sp>
      <p:sp>
        <p:nvSpPr>
          <p:cNvPr id="3" name="Content Placeholder 2">
            <a:extLst>
              <a:ext uri="{FF2B5EF4-FFF2-40B4-BE49-F238E27FC236}">
                <a16:creationId xmlns:a16="http://schemas.microsoft.com/office/drawing/2014/main" id="{894226B5-8A4F-896F-3C2F-5B993FF777F6}"/>
              </a:ext>
            </a:extLst>
          </p:cNvPr>
          <p:cNvSpPr>
            <a:spLocks noGrp="1"/>
          </p:cNvSpPr>
          <p:nvPr>
            <p:ph idx="1"/>
          </p:nvPr>
        </p:nvSpPr>
        <p:spPr>
          <a:xfrm>
            <a:off x="913795" y="1732449"/>
            <a:ext cx="10353762" cy="4612933"/>
          </a:xfrm>
        </p:spPr>
        <p:txBody>
          <a:bodyPr>
            <a:normAutofit lnSpcReduction="10000"/>
          </a:bodyPr>
          <a:lstStyle/>
          <a:p>
            <a:r>
              <a:rPr lang="en-US" dirty="0"/>
              <a:t>Here we can see the proportions of higher </a:t>
            </a:r>
          </a:p>
          <a:p>
            <a:pPr marL="36900" indent="0">
              <a:buNone/>
            </a:pPr>
            <a:r>
              <a:rPr lang="en-US" dirty="0"/>
              <a:t>Ratings to the total. We can see that Animation,</a:t>
            </a:r>
          </a:p>
          <a:p>
            <a:pPr marL="36900" indent="0">
              <a:buNone/>
            </a:pPr>
            <a:r>
              <a:rPr lang="en-US" dirty="0"/>
              <a:t>Biography, Documentary, Sport, and War have</a:t>
            </a:r>
          </a:p>
          <a:p>
            <a:pPr marL="36900" indent="0">
              <a:buNone/>
            </a:pPr>
            <a:r>
              <a:rPr lang="en-US" dirty="0"/>
              <a:t>Very high rating percentages. However Horror has</a:t>
            </a:r>
          </a:p>
          <a:p>
            <a:pPr marL="36900" indent="0">
              <a:buNone/>
            </a:pPr>
            <a:r>
              <a:rPr lang="en-US" dirty="0"/>
              <a:t>By far the lowest rating proportion.</a:t>
            </a:r>
          </a:p>
          <a:p>
            <a:pPr marL="36900" indent="0">
              <a:buNone/>
            </a:pPr>
            <a:br>
              <a:rPr lang="en-US" dirty="0"/>
            </a:br>
            <a:r>
              <a:rPr lang="en-US" dirty="0"/>
              <a:t>However we must remember that by the totals these </a:t>
            </a:r>
          </a:p>
          <a:p>
            <a:pPr marL="36900" indent="0">
              <a:buNone/>
            </a:pPr>
            <a:r>
              <a:rPr lang="en-US" dirty="0"/>
              <a:t>Genres have significantly low total amounts in the</a:t>
            </a:r>
          </a:p>
          <a:p>
            <a:pPr marL="36900" indent="0">
              <a:buNone/>
            </a:pPr>
            <a:r>
              <a:rPr lang="en-US" dirty="0"/>
              <a:t>Dataset that affect the overall proportion. But these do show that generally these genres have</a:t>
            </a:r>
          </a:p>
          <a:p>
            <a:pPr marL="36900" indent="0">
              <a:buNone/>
            </a:pPr>
            <a:r>
              <a:rPr lang="en-US" dirty="0"/>
              <a:t>Higher ratings than usual. Drama, Adventure, and Crime do have generally good proportions</a:t>
            </a:r>
          </a:p>
          <a:p>
            <a:pPr marL="36900" indent="0">
              <a:buNone/>
            </a:pPr>
            <a:r>
              <a:rPr lang="en-US" dirty="0"/>
              <a:t>By their totals.</a:t>
            </a:r>
          </a:p>
        </p:txBody>
      </p:sp>
      <p:graphicFrame>
        <p:nvGraphicFramePr>
          <p:cNvPr id="4" name="Chart 3">
            <a:extLst>
              <a:ext uri="{FF2B5EF4-FFF2-40B4-BE49-F238E27FC236}">
                <a16:creationId xmlns:a16="http://schemas.microsoft.com/office/drawing/2014/main" id="{3ADA558F-51B0-560A-4DC6-F6CDAC9F38CB}"/>
              </a:ext>
            </a:extLst>
          </p:cNvPr>
          <p:cNvGraphicFramePr/>
          <p:nvPr>
            <p:extLst>
              <p:ext uri="{D42A27DB-BD31-4B8C-83A1-F6EECF244321}">
                <p14:modId xmlns:p14="http://schemas.microsoft.com/office/powerpoint/2010/main" val="1529657951"/>
              </p:ext>
            </p:extLst>
          </p:nvPr>
        </p:nvGraphicFramePr>
        <p:xfrm>
          <a:off x="6956240" y="1732448"/>
          <a:ext cx="4884778" cy="30981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002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44588-06D6-783E-A562-82F0D6A8BE17}"/>
              </a:ext>
            </a:extLst>
          </p:cNvPr>
          <p:cNvSpPr>
            <a:spLocks noGrp="1"/>
          </p:cNvSpPr>
          <p:nvPr>
            <p:ph type="title"/>
          </p:nvPr>
        </p:nvSpPr>
        <p:spPr/>
        <p:txBody>
          <a:bodyPr/>
          <a:lstStyle/>
          <a:p>
            <a:r>
              <a:rPr lang="en-US" dirty="0"/>
              <a:t>Highest Votes</a:t>
            </a:r>
          </a:p>
        </p:txBody>
      </p:sp>
      <p:sp>
        <p:nvSpPr>
          <p:cNvPr id="3" name="Content Placeholder 2">
            <a:extLst>
              <a:ext uri="{FF2B5EF4-FFF2-40B4-BE49-F238E27FC236}">
                <a16:creationId xmlns:a16="http://schemas.microsoft.com/office/drawing/2014/main" id="{147467A1-F5ED-F5C3-C4FF-D01AB24B4298}"/>
              </a:ext>
            </a:extLst>
          </p:cNvPr>
          <p:cNvSpPr>
            <a:spLocks noGrp="1"/>
          </p:cNvSpPr>
          <p:nvPr>
            <p:ph idx="1"/>
          </p:nvPr>
        </p:nvSpPr>
        <p:spPr/>
        <p:txBody>
          <a:bodyPr/>
          <a:lstStyle/>
          <a:p>
            <a:r>
              <a:rPr lang="en-US" dirty="0"/>
              <a:t>Next we need to compare the high number of votes to the total. We are checking for media</a:t>
            </a:r>
          </a:p>
          <a:p>
            <a:pPr marL="36900" indent="0">
              <a:buNone/>
            </a:pPr>
            <a:r>
              <a:rPr lang="en-US" dirty="0"/>
              <a:t>That have over 10,000 votes meaning that plenty of</a:t>
            </a:r>
          </a:p>
          <a:p>
            <a:pPr marL="36900" indent="0">
              <a:buNone/>
            </a:pPr>
            <a:r>
              <a:rPr lang="en-US" dirty="0"/>
              <a:t>People have watched it. With this stacked column we</a:t>
            </a:r>
          </a:p>
          <a:p>
            <a:pPr marL="36900" indent="0">
              <a:buNone/>
            </a:pPr>
            <a:r>
              <a:rPr lang="en-US" dirty="0"/>
              <a:t>Can better portray this compared to the total amount</a:t>
            </a:r>
          </a:p>
          <a:p>
            <a:pPr marL="36900" indent="0">
              <a:buNone/>
            </a:pPr>
            <a:r>
              <a:rPr lang="en-US" dirty="0"/>
              <a:t>In the dataset.</a:t>
            </a:r>
          </a:p>
          <a:p>
            <a:pPr marL="36900" indent="0">
              <a:buNone/>
            </a:pPr>
            <a:endParaRPr lang="en-US" dirty="0"/>
          </a:p>
          <a:p>
            <a:r>
              <a:rPr lang="en-US" dirty="0"/>
              <a:t>If we look closely we can see a few notable changes</a:t>
            </a:r>
          </a:p>
          <a:p>
            <a:pPr marL="36900" indent="0">
              <a:buNone/>
            </a:pPr>
            <a:r>
              <a:rPr lang="en-US" dirty="0"/>
              <a:t>Compared to the rating chart but its better if we show</a:t>
            </a:r>
          </a:p>
          <a:p>
            <a:pPr marL="36900" indent="0">
              <a:buNone/>
            </a:pPr>
            <a:r>
              <a:rPr lang="en-US" dirty="0"/>
              <a:t>This through another proportion chart. </a:t>
            </a:r>
          </a:p>
          <a:p>
            <a:pPr marL="36900" indent="0">
              <a:buNone/>
            </a:pPr>
            <a:endParaRPr lang="en-US" dirty="0"/>
          </a:p>
          <a:p>
            <a:endParaRPr lang="en-US" dirty="0"/>
          </a:p>
        </p:txBody>
      </p:sp>
      <p:graphicFrame>
        <p:nvGraphicFramePr>
          <p:cNvPr id="4" name="Chart 3">
            <a:extLst>
              <a:ext uri="{FF2B5EF4-FFF2-40B4-BE49-F238E27FC236}">
                <a16:creationId xmlns:a16="http://schemas.microsoft.com/office/drawing/2014/main" id="{59BEE23F-784B-CBED-36ED-2BD9A263C09F}"/>
              </a:ext>
            </a:extLst>
          </p:cNvPr>
          <p:cNvGraphicFramePr/>
          <p:nvPr>
            <p:extLst>
              <p:ext uri="{D42A27DB-BD31-4B8C-83A1-F6EECF244321}">
                <p14:modId xmlns:p14="http://schemas.microsoft.com/office/powerpoint/2010/main" val="1215833819"/>
              </p:ext>
            </p:extLst>
          </p:nvPr>
        </p:nvGraphicFramePr>
        <p:xfrm>
          <a:off x="7224309" y="239022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4335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B1EB-D2E5-D782-C99E-62755C3677D7}"/>
              </a:ext>
            </a:extLst>
          </p:cNvPr>
          <p:cNvSpPr>
            <a:spLocks noGrp="1"/>
          </p:cNvSpPr>
          <p:nvPr>
            <p:ph type="title"/>
          </p:nvPr>
        </p:nvSpPr>
        <p:spPr/>
        <p:txBody>
          <a:bodyPr/>
          <a:lstStyle/>
          <a:p>
            <a:r>
              <a:rPr lang="en-US" dirty="0"/>
              <a:t>Highest Votes cont.</a:t>
            </a:r>
          </a:p>
        </p:txBody>
      </p:sp>
      <p:sp>
        <p:nvSpPr>
          <p:cNvPr id="3" name="Content Placeholder 2">
            <a:extLst>
              <a:ext uri="{FF2B5EF4-FFF2-40B4-BE49-F238E27FC236}">
                <a16:creationId xmlns:a16="http://schemas.microsoft.com/office/drawing/2014/main" id="{3B85C891-AE47-6DCD-8049-6ABEC1A6D646}"/>
              </a:ext>
            </a:extLst>
          </p:cNvPr>
          <p:cNvSpPr>
            <a:spLocks noGrp="1"/>
          </p:cNvSpPr>
          <p:nvPr>
            <p:ph idx="1"/>
          </p:nvPr>
        </p:nvSpPr>
        <p:spPr/>
        <p:txBody>
          <a:bodyPr>
            <a:normAutofit lnSpcReduction="10000"/>
          </a:bodyPr>
          <a:lstStyle/>
          <a:p>
            <a:r>
              <a:rPr lang="en-US" dirty="0"/>
              <a:t>With chart the percentages become more apparent and surprising. We can obviously see that Sci Fi surpasses the other genres in votes by total close to Action, Adventure, Crime, Drama, Fantasy, Horror, Mystery, and Western.</a:t>
            </a:r>
          </a:p>
          <a:p>
            <a:pPr marL="36900" indent="0">
              <a:buNone/>
            </a:pPr>
            <a:endParaRPr lang="en-US" dirty="0"/>
          </a:p>
          <a:p>
            <a:r>
              <a:rPr lang="en-US" dirty="0"/>
              <a:t>We also see large downward percentages in the </a:t>
            </a:r>
          </a:p>
          <a:p>
            <a:pPr marL="36900" indent="0">
              <a:buNone/>
            </a:pPr>
            <a:r>
              <a:rPr lang="en-US" dirty="0"/>
              <a:t>Animation, Music, Sport, and Documentary to </a:t>
            </a:r>
          </a:p>
          <a:p>
            <a:pPr marL="36900" indent="0">
              <a:buNone/>
            </a:pPr>
            <a:r>
              <a:rPr lang="en-US" dirty="0"/>
              <a:t>Indicate that those genres are significantly less</a:t>
            </a:r>
          </a:p>
          <a:p>
            <a:pPr marL="36900" indent="0">
              <a:buNone/>
            </a:pPr>
            <a:r>
              <a:rPr lang="en-US" dirty="0"/>
              <a:t>Viewed and popular. Which is important to consider</a:t>
            </a:r>
          </a:p>
          <a:p>
            <a:pPr marL="36900" indent="0">
              <a:buNone/>
            </a:pPr>
            <a:r>
              <a:rPr lang="en-US" dirty="0"/>
              <a:t>How to balance high rated genres and high voted</a:t>
            </a:r>
          </a:p>
          <a:p>
            <a:pPr marL="36900" indent="0">
              <a:buNone/>
            </a:pPr>
            <a:r>
              <a:rPr lang="en-US" dirty="0"/>
              <a:t>genres. </a:t>
            </a:r>
          </a:p>
          <a:p>
            <a:pPr marL="36900" indent="0">
              <a:buNone/>
            </a:pPr>
            <a:endParaRPr lang="en-US" dirty="0"/>
          </a:p>
          <a:p>
            <a:pPr marL="36900" indent="0">
              <a:buNone/>
            </a:pPr>
            <a:endParaRPr lang="en-US" dirty="0"/>
          </a:p>
        </p:txBody>
      </p:sp>
      <p:graphicFrame>
        <p:nvGraphicFramePr>
          <p:cNvPr id="5" name="Chart 4">
            <a:extLst>
              <a:ext uri="{FF2B5EF4-FFF2-40B4-BE49-F238E27FC236}">
                <a16:creationId xmlns:a16="http://schemas.microsoft.com/office/drawing/2014/main" id="{B341CF9A-2025-724F-F0A6-F5B5BA32191A}"/>
              </a:ext>
            </a:extLst>
          </p:cNvPr>
          <p:cNvGraphicFramePr/>
          <p:nvPr>
            <p:extLst>
              <p:ext uri="{D42A27DB-BD31-4B8C-83A1-F6EECF244321}">
                <p14:modId xmlns:p14="http://schemas.microsoft.com/office/powerpoint/2010/main" val="2989385172"/>
              </p:ext>
            </p:extLst>
          </p:nvPr>
        </p:nvGraphicFramePr>
        <p:xfrm>
          <a:off x="7418764" y="253641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7860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Facet</Template>
  <TotalTime>4656</TotalTime>
  <Words>2040</Words>
  <Application>Microsoft Office PowerPoint</Application>
  <PresentationFormat>Widescreen</PresentationFormat>
  <Paragraphs>157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Amasis MT Pro Black</vt:lpstr>
      <vt:lpstr>Calisto MT</vt:lpstr>
      <vt:lpstr>Wingdings 2</vt:lpstr>
      <vt:lpstr>Slate</vt:lpstr>
      <vt:lpstr>Watchalot Data Report</vt:lpstr>
      <vt:lpstr>Table of Contents</vt:lpstr>
      <vt:lpstr>Business Task</vt:lpstr>
      <vt:lpstr>Data Context</vt:lpstr>
      <vt:lpstr>Genre Composition</vt:lpstr>
      <vt:lpstr>Highest Ratings</vt:lpstr>
      <vt:lpstr>Highest Ratings Cont.</vt:lpstr>
      <vt:lpstr>Highest Votes</vt:lpstr>
      <vt:lpstr>Highest Votes cont.</vt:lpstr>
      <vt:lpstr>Highest of Both</vt:lpstr>
      <vt:lpstr>Highest of Both Cont.</vt:lpstr>
      <vt:lpstr>Contrast of Ratings and Votes</vt:lpstr>
      <vt:lpstr>Contrast of Ratings and Votes Cont.</vt:lpstr>
      <vt:lpstr>Data Analysis and Conclusion </vt:lpstr>
      <vt:lpstr>Data Analysis and Conclusion cont. </vt:lpstr>
      <vt:lpstr>Data Analysis and Conclusion cont. </vt:lpstr>
      <vt:lpstr>Data Analysis and Conclusion cont. </vt:lpstr>
      <vt:lpstr>Business Strategy and Recommendations</vt:lpstr>
      <vt:lpstr>Business Strategy and Recommendations cont.</vt:lpstr>
      <vt:lpstr>Conclusion and Q&amp;A</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Kenneth Currier</dc:creator>
  <cp:lastModifiedBy>Kenneth Currier</cp:lastModifiedBy>
  <cp:revision>24</cp:revision>
  <dcterms:created xsi:type="dcterms:W3CDTF">2025-01-30T16:58:09Z</dcterms:created>
  <dcterms:modified xsi:type="dcterms:W3CDTF">2025-02-22T23:02:08Z</dcterms:modified>
</cp:coreProperties>
</file>