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63" r:id="rId2"/>
    <p:sldId id="329" r:id="rId3"/>
    <p:sldId id="330" r:id="rId4"/>
    <p:sldId id="331" r:id="rId5"/>
    <p:sldId id="332" r:id="rId6"/>
    <p:sldId id="333" r:id="rId7"/>
    <p:sldId id="258" r:id="rId8"/>
    <p:sldId id="326" r:id="rId9"/>
    <p:sldId id="335" r:id="rId10"/>
    <p:sldId id="334" r:id="rId11"/>
    <p:sldId id="353" r:id="rId12"/>
    <p:sldId id="327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28" r:id="rId22"/>
    <p:sldId id="319" r:id="rId23"/>
    <p:sldId id="320" r:id="rId24"/>
    <p:sldId id="321" r:id="rId25"/>
    <p:sldId id="322" r:id="rId26"/>
    <p:sldId id="362" r:id="rId27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2A9E"/>
    <a:srgbClr val="1C1F60"/>
    <a:srgbClr val="AEC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BDE89-DA7D-49AA-858F-2DF8A8985776}" type="datetimeFigureOut">
              <a:rPr lang="nl-NL" smtClean="0"/>
              <a:t>21-9-2014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BDC79-CCE3-4F41-A03F-63C3EC1AB3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8648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A1E41-6605-4228-BDE6-1B7A14962082}" type="datetimeFigureOut">
              <a:rPr lang="nl-BE" smtClean="0"/>
              <a:pPr/>
              <a:t>21/09/2014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79821-39F4-4B1E-A162-F8E03CE0A609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15215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79821-39F4-4B1E-A162-F8E03CE0A609}" type="slidenum">
              <a:rPr lang="nl-BE" smtClean="0"/>
              <a:pPr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6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79821-39F4-4B1E-A162-F8E03CE0A609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6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79821-39F4-4B1E-A162-F8E03CE0A609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6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 smtClean="0"/>
          </a:p>
        </p:txBody>
      </p:sp>
      <p:sp>
        <p:nvSpPr>
          <p:cNvPr id="69636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3EEFD5A-41B0-4275-A0FD-701C084FDB25}" type="slidenum">
              <a:rPr lang="nl-NL" altLang="nl-BE" sz="1200" smtClean="0"/>
              <a:pPr eaLnBrk="1" hangingPunct="1"/>
              <a:t>13</a:t>
            </a:fld>
            <a:endParaRPr lang="nl-NL" altLang="nl-BE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 smtClean="0"/>
          </a:p>
        </p:txBody>
      </p:sp>
      <p:sp>
        <p:nvSpPr>
          <p:cNvPr id="70660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3A0BF0-9D93-41B3-A3C7-0CEF1D9C8CB6}" type="slidenum">
              <a:rPr lang="nl-NL" altLang="nl-BE" sz="1200" smtClean="0"/>
              <a:pPr eaLnBrk="1" hangingPunct="1"/>
              <a:t>17</a:t>
            </a:fld>
            <a:endParaRPr lang="nl-NL" altLang="nl-BE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 smtClean="0"/>
          </a:p>
        </p:txBody>
      </p:sp>
      <p:sp>
        <p:nvSpPr>
          <p:cNvPr id="71684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F066AC8-33AE-4E07-AE3C-57E6B2ACC940}" type="slidenum">
              <a:rPr lang="nl-NL" altLang="nl-BE" sz="1200" smtClean="0"/>
              <a:pPr eaLnBrk="1" hangingPunct="1"/>
              <a:t>18</a:t>
            </a:fld>
            <a:endParaRPr lang="nl-NL" altLang="nl-BE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C1F60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1C1F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19100" y="6356350"/>
            <a:ext cx="11430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56AC4AFB-A050-4849-B352-17859B982C4E}" type="datetime1">
              <a:rPr lang="nl-NL" smtClean="0"/>
              <a:t>21-9-2014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AECC2A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795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fld id="{359AF0E7-F6E6-48EA-80CA-6892C4C7D0DE}" type="datetime1">
              <a:rPr lang="nl-NL" smtClean="0"/>
              <a:t>21-9-2014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te titelzo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33429"/>
            <a:ext cx="8229600" cy="1903943"/>
          </a:xfrm>
        </p:spPr>
        <p:txBody>
          <a:bodyPr anchor="t" anchorCtr="0">
            <a:normAutofit/>
          </a:bodyPr>
          <a:lstStyle>
            <a:lvl1pPr algn="l">
              <a:defRPr sz="2000">
                <a:solidFill>
                  <a:srgbClr val="1C1F60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2872725"/>
            <a:ext cx="8229600" cy="3215435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748991" y="6508750"/>
            <a:ext cx="970384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38C4D82-7C23-4EC3-8547-F0447DC04970}" type="datetime1">
              <a:rPr lang="nl-NL" smtClean="0"/>
              <a:t>21-9-2014</a:t>
            </a:fld>
            <a:endParaRPr lang="nl-NL" dirty="0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90390" y="6508750"/>
            <a:ext cx="8455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NL" dirty="0" smtClean="0"/>
              <a:t>- p.</a:t>
            </a:r>
            <a:fld id="{E7D6941F-2026-3040-AA58-1A021F4957B9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e 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94372"/>
            <a:ext cx="8229600" cy="1143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2519934"/>
            <a:ext cx="8229600" cy="3833569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748991" y="6508750"/>
            <a:ext cx="970384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0F8F113-CD89-4E27-9E3A-853DC79003B7}" type="datetime1">
              <a:rPr lang="nl-NL" smtClean="0"/>
              <a:t>21-9-2014</a:t>
            </a:fld>
            <a:endParaRPr lang="nl-NL" dirty="0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90390" y="6508750"/>
            <a:ext cx="8455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NL" dirty="0" smtClean="0"/>
              <a:t>- p.</a:t>
            </a:r>
            <a:fld id="{E7D6941F-2026-3040-AA58-1A021F4957B9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508575"/>
            <a:ext cx="7545375" cy="635024"/>
          </a:xfrm>
        </p:spPr>
        <p:txBody>
          <a:bodyPr anchor="t" anchorCtr="0">
            <a:noAutofit/>
          </a:bodyPr>
          <a:lstStyle>
            <a:lvl1pPr algn="l">
              <a:defRPr sz="200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748991" y="6508750"/>
            <a:ext cx="970384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D6CD408-98A1-4940-9CED-683E31FDCAD2}" type="datetime1">
              <a:rPr lang="nl-NL" smtClean="0"/>
              <a:t>21-9-2014</a:t>
            </a:fld>
            <a:endParaRPr lang="nl-NL" dirty="0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90390" y="6508750"/>
            <a:ext cx="8455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NL" dirty="0" smtClean="0"/>
              <a:t>- p.</a:t>
            </a:r>
            <a:fld id="{E7D6941F-2026-3040-AA58-1A021F4957B9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11"/>
          </p:nvPr>
        </p:nvSpPr>
        <p:spPr>
          <a:xfrm>
            <a:off x="457188" y="430299"/>
            <a:ext cx="7545388" cy="490855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DAC0B-3760-43F2-83BD-33FC5AB846B0}" type="datetimeFigureOut">
              <a:rPr lang="nl-NL"/>
              <a:pPr>
                <a:defRPr/>
              </a:pPr>
              <a:t>21-9-2014</a:t>
            </a:fld>
            <a:endParaRPr lang="nl-NL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DE637-217C-4273-AAB8-4C87498967D5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172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DEEA-CC05-429E-A6C8-BD42D3D87005}" type="datetimeFigureOut">
              <a:rPr lang="nl-NL"/>
              <a:pPr>
                <a:defRPr/>
              </a:pPr>
              <a:t>21-9-2014</a:t>
            </a:fld>
            <a:endParaRPr lang="nl-NL"/>
          </a:p>
        </p:txBody>
      </p:sp>
      <p:sp>
        <p:nvSpPr>
          <p:cNvPr id="3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B8053-9854-48A4-B18A-95FC219A2D6D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80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BA06C-FD17-44E1-9497-D06F5CBAC04E}" type="datetimeFigureOut">
              <a:rPr lang="nl-NL"/>
              <a:pPr>
                <a:defRPr/>
              </a:pPr>
              <a:t>21-9-2014</a:t>
            </a:fld>
            <a:endParaRPr 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6059F-CC82-43EA-9E76-995279B9F725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302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135067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2751768"/>
            <a:ext cx="8229600" cy="3192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  <a:p>
            <a:pPr lvl="4"/>
            <a:r>
              <a:rPr lang="nl-BE" dirty="0" smtClean="0"/>
              <a:t>Vijfde niveau</a:t>
            </a:r>
            <a:endParaRPr lang="nl-NL" dirty="0"/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748991" y="6508750"/>
            <a:ext cx="970384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8D59614-D806-4D9F-8AD5-5C749AEBBE09}" type="datetime1">
              <a:rPr lang="nl-NL" smtClean="0"/>
              <a:t>21-9-2014</a:t>
            </a:fld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90390" y="6508750"/>
            <a:ext cx="8455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NL" dirty="0" smtClean="0"/>
              <a:t>- p.</a:t>
            </a:r>
            <a:fld id="{E7D6941F-2026-3040-AA58-1A021F4957B9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0" r:id="rId4"/>
    <p:sldLayoutId id="2147483652" r:id="rId5"/>
    <p:sldLayoutId id="2147483654" r:id="rId6"/>
    <p:sldLayoutId id="2147483656" r:id="rId7"/>
    <p:sldLayoutId id="2147483658" r:id="rId8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3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claesg1\AppData\Local\Microsoft\Windows\Temporary Internet Files\Content.IE5\8GTMYYLD\MP900382659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133600"/>
            <a:ext cx="3065462" cy="4289425"/>
          </a:xfrm>
          <a:prstGeom prst="rect">
            <a:avLst/>
          </a:prstGeom>
          <a:noFill/>
          <a:ln w="9525">
            <a:solidFill>
              <a:srgbClr val="1A2A9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1"/>
          <p:cNvSpPr txBox="1"/>
          <p:nvPr/>
        </p:nvSpPr>
        <p:spPr>
          <a:xfrm>
            <a:off x="2364830" y="1275553"/>
            <a:ext cx="52020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4000" b="1" dirty="0" smtClean="0">
                <a:solidFill>
                  <a:schemeClr val="tx2"/>
                </a:solidFill>
              </a:rPr>
              <a:t>Sociale Innovatie</a:t>
            </a:r>
            <a:endParaRPr lang="nl-BE" sz="4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36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1665" y="248173"/>
            <a:ext cx="8229600" cy="1143000"/>
          </a:xfrm>
        </p:spPr>
        <p:txBody>
          <a:bodyPr/>
          <a:lstStyle/>
          <a:p>
            <a:r>
              <a:rPr lang="nl-BE" dirty="0" smtClean="0"/>
              <a:t>2 delen :</a:t>
            </a:r>
            <a:endParaRPr lang="nl-BE" dirty="0"/>
          </a:p>
        </p:txBody>
      </p:sp>
      <p:sp>
        <p:nvSpPr>
          <p:cNvPr id="4" name="Tekstvak 3"/>
          <p:cNvSpPr txBox="1"/>
          <p:nvPr/>
        </p:nvSpPr>
        <p:spPr>
          <a:xfrm>
            <a:off x="1201003" y="2074460"/>
            <a:ext cx="69142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 2" panose="05020102010507070707" pitchFamily="18" charset="2"/>
              <a:buChar char=""/>
            </a:pPr>
            <a:r>
              <a:rPr lang="nl-BE" sz="2800" dirty="0" smtClean="0"/>
              <a:t>Ondersteunende opdrachten (56u)</a:t>
            </a:r>
          </a:p>
          <a:p>
            <a:pPr marL="457200" indent="-457200">
              <a:buFont typeface="Wingdings 2" panose="05020102010507070707" pitchFamily="18" charset="2"/>
              <a:buChar char=""/>
            </a:pPr>
            <a:endParaRPr lang="nl-BE" sz="2800" dirty="0"/>
          </a:p>
          <a:p>
            <a:pPr marL="457200" indent="-457200">
              <a:buFont typeface="Wingdings 2" panose="05020102010507070707" pitchFamily="18" charset="2"/>
              <a:buChar char=""/>
            </a:pPr>
            <a:r>
              <a:rPr lang="nl-BE" sz="2800" dirty="0" smtClean="0"/>
              <a:t>Projecten (84 u)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92130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32263"/>
            <a:ext cx="9091999" cy="3411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464024" y="53748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P1</a:t>
            </a:r>
            <a:endParaRPr lang="nl-B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501837"/>
            <a:ext cx="9144001" cy="1723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kstvak 6"/>
          <p:cNvSpPr txBox="1"/>
          <p:nvPr/>
        </p:nvSpPr>
        <p:spPr>
          <a:xfrm>
            <a:off x="473879" y="4043372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P2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6324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51330" y="1139919"/>
            <a:ext cx="7772400" cy="1240212"/>
          </a:xfrm>
        </p:spPr>
        <p:txBody>
          <a:bodyPr/>
          <a:lstStyle/>
          <a:p>
            <a:r>
              <a:rPr lang="nl-BE" dirty="0" smtClean="0"/>
              <a:t>Inleiding: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84094" y="2380131"/>
            <a:ext cx="7839636" cy="1752600"/>
          </a:xfrm>
        </p:spPr>
        <p:txBody>
          <a:bodyPr>
            <a:normAutofit/>
          </a:bodyPr>
          <a:lstStyle/>
          <a:p>
            <a:pPr algn="l"/>
            <a:r>
              <a:rPr lang="nl-BE" dirty="0" smtClean="0"/>
              <a:t>Je wil een nieuwe </a:t>
            </a:r>
            <a:r>
              <a:rPr lang="nl-BE" dirty="0" err="1" smtClean="0"/>
              <a:t>smartphone</a:t>
            </a:r>
            <a:r>
              <a:rPr lang="nl-BE" dirty="0" smtClean="0"/>
              <a:t> kopen</a:t>
            </a:r>
          </a:p>
          <a:p>
            <a:r>
              <a:rPr lang="nl-BE" dirty="0" err="1" smtClean="0"/>
              <a:t>vs</a:t>
            </a:r>
            <a:endParaRPr lang="nl-BE" dirty="0"/>
          </a:p>
          <a:p>
            <a:pPr algn="l"/>
            <a:r>
              <a:rPr lang="nl-BE" dirty="0" smtClean="0"/>
              <a:t>De opdrachtgever van een project :</a:t>
            </a:r>
          </a:p>
          <a:p>
            <a:pPr algn="l"/>
            <a:endParaRPr lang="nl-BE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F0E7-F6E6-48EA-80CA-6892C4C7D0DE}" type="datetime1">
              <a:rPr lang="nl-NL" smtClean="0"/>
              <a:t>21-9-2014</a:t>
            </a:fld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2286000" y="4262718"/>
            <a:ext cx="4575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400" dirty="0" smtClean="0">
                <a:solidFill>
                  <a:schemeClr val="bg1"/>
                </a:solidFill>
              </a:rPr>
              <a:t>Wat koop ik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400" dirty="0" smtClean="0">
                <a:solidFill>
                  <a:schemeClr val="bg1"/>
                </a:solidFill>
              </a:rPr>
              <a:t>Hoeveel gaat dat kosten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400" dirty="0" smtClean="0">
                <a:solidFill>
                  <a:schemeClr val="bg1"/>
                </a:solidFill>
              </a:rPr>
              <a:t>Wanneer is het klaar ?</a:t>
            </a:r>
            <a:endParaRPr lang="nl-B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26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/>
          <p:cNvSpPr/>
          <p:nvPr/>
        </p:nvSpPr>
        <p:spPr>
          <a:xfrm>
            <a:off x="0" y="0"/>
            <a:ext cx="9144000" cy="134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nl-BE"/>
          </a:p>
        </p:txBody>
      </p:sp>
      <p:sp>
        <p:nvSpPr>
          <p:cNvPr id="25603" name="Tekstvak 2"/>
          <p:cNvSpPr txBox="1">
            <a:spLocks noChangeArrowheads="1"/>
          </p:cNvSpPr>
          <p:nvPr/>
        </p:nvSpPr>
        <p:spPr bwMode="auto">
          <a:xfrm>
            <a:off x="1116013" y="207963"/>
            <a:ext cx="75850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altLang="nl-BE" sz="6600" b="1" i="1" dirty="0" smtClean="0"/>
              <a:t>3</a:t>
            </a:r>
            <a:r>
              <a:rPr lang="nl-BE" altLang="nl-BE" sz="6600" dirty="0" smtClean="0"/>
              <a:t> </a:t>
            </a:r>
            <a:r>
              <a:rPr lang="nl-BE" altLang="nl-BE" sz="3600" dirty="0"/>
              <a:t>basiswerkvormen</a:t>
            </a:r>
          </a:p>
        </p:txBody>
      </p:sp>
      <p:sp>
        <p:nvSpPr>
          <p:cNvPr id="25604" name="Ovaal 3"/>
          <p:cNvSpPr>
            <a:spLocks noChangeArrowheads="1"/>
          </p:cNvSpPr>
          <p:nvPr/>
        </p:nvSpPr>
        <p:spPr bwMode="auto">
          <a:xfrm>
            <a:off x="3214688" y="2633663"/>
            <a:ext cx="2571750" cy="17145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nl-BE" altLang="nl-BE"/>
          </a:p>
        </p:txBody>
      </p:sp>
      <p:sp>
        <p:nvSpPr>
          <p:cNvPr id="25605" name="Ovaal 4"/>
          <p:cNvSpPr>
            <a:spLocks noChangeArrowheads="1"/>
          </p:cNvSpPr>
          <p:nvPr/>
        </p:nvSpPr>
        <p:spPr bwMode="auto">
          <a:xfrm>
            <a:off x="1643063" y="2205038"/>
            <a:ext cx="1857375" cy="250031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nl-BE" altLang="nl-BE"/>
          </a:p>
        </p:txBody>
      </p:sp>
      <p:sp>
        <p:nvSpPr>
          <p:cNvPr id="25606" name="Ovaal 5"/>
          <p:cNvSpPr>
            <a:spLocks noChangeArrowheads="1"/>
          </p:cNvSpPr>
          <p:nvPr/>
        </p:nvSpPr>
        <p:spPr bwMode="auto">
          <a:xfrm>
            <a:off x="5286375" y="2205038"/>
            <a:ext cx="1857375" cy="250031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nl-BE" altLang="nl-BE"/>
          </a:p>
        </p:txBody>
      </p:sp>
      <p:sp>
        <p:nvSpPr>
          <p:cNvPr id="25607" name="Tekstvak 6"/>
          <p:cNvSpPr txBox="1">
            <a:spLocks noChangeArrowheads="1"/>
          </p:cNvSpPr>
          <p:nvPr/>
        </p:nvSpPr>
        <p:spPr bwMode="auto">
          <a:xfrm>
            <a:off x="1928813" y="2562225"/>
            <a:ext cx="13954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altLang="nl-BE" b="1" u="sng"/>
              <a:t>improvisatie</a:t>
            </a:r>
          </a:p>
        </p:txBody>
      </p:sp>
      <p:sp>
        <p:nvSpPr>
          <p:cNvPr id="25608" name="Tekstvak 8"/>
          <p:cNvSpPr txBox="1">
            <a:spLocks noChangeArrowheads="1"/>
          </p:cNvSpPr>
          <p:nvPr/>
        </p:nvSpPr>
        <p:spPr bwMode="auto">
          <a:xfrm>
            <a:off x="3571875" y="2847975"/>
            <a:ext cx="18843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altLang="nl-BE" b="1" u="sng"/>
              <a:t>Planmatig</a:t>
            </a:r>
            <a:r>
              <a:rPr lang="nl-BE" altLang="nl-BE" u="sng"/>
              <a:t> werken</a:t>
            </a:r>
          </a:p>
        </p:txBody>
      </p:sp>
      <p:sp>
        <p:nvSpPr>
          <p:cNvPr id="25609" name="Tekstvak 9"/>
          <p:cNvSpPr txBox="1">
            <a:spLocks noChangeArrowheads="1"/>
          </p:cNvSpPr>
          <p:nvPr/>
        </p:nvSpPr>
        <p:spPr bwMode="auto">
          <a:xfrm>
            <a:off x="5786438" y="2562225"/>
            <a:ext cx="8810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altLang="nl-BE" b="1" u="sng"/>
              <a:t>routine</a:t>
            </a:r>
          </a:p>
        </p:txBody>
      </p:sp>
      <p:sp>
        <p:nvSpPr>
          <p:cNvPr id="25610" name="Tekstvak 10"/>
          <p:cNvSpPr txBox="1">
            <a:spLocks noChangeArrowheads="1"/>
          </p:cNvSpPr>
          <p:nvPr/>
        </p:nvSpPr>
        <p:spPr bwMode="auto">
          <a:xfrm>
            <a:off x="1714500" y="3062288"/>
            <a:ext cx="141134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buFont typeface="Arial" charset="0"/>
              <a:buChar char="•"/>
            </a:pPr>
            <a:r>
              <a:rPr lang="nl-BE" altLang="nl-BE" dirty="0"/>
              <a:t>Vraaggericht</a:t>
            </a:r>
          </a:p>
          <a:p>
            <a:pPr algn="l" eaLnBrk="1" hangingPunct="1">
              <a:buFont typeface="Arial" charset="0"/>
              <a:buChar char="•"/>
            </a:pPr>
            <a:r>
              <a:rPr lang="nl-BE" altLang="nl-BE" dirty="0"/>
              <a:t>Ad hoc</a:t>
            </a:r>
          </a:p>
          <a:p>
            <a:pPr algn="l" eaLnBrk="1" hangingPunct="1">
              <a:buFont typeface="Arial" charset="0"/>
              <a:buChar char="•"/>
            </a:pPr>
            <a:r>
              <a:rPr lang="nl-BE" altLang="nl-BE" dirty="0"/>
              <a:t>Flexibiliteit</a:t>
            </a:r>
          </a:p>
          <a:p>
            <a:pPr algn="l" eaLnBrk="1" hangingPunct="1">
              <a:buFont typeface="Arial" charset="0"/>
              <a:buChar char="•"/>
            </a:pPr>
            <a:r>
              <a:rPr lang="nl-BE" altLang="nl-BE" dirty="0" smtClean="0"/>
              <a:t>Chaotisch</a:t>
            </a:r>
            <a:endParaRPr lang="nl-BE" altLang="nl-BE" dirty="0"/>
          </a:p>
        </p:txBody>
      </p:sp>
      <p:sp>
        <p:nvSpPr>
          <p:cNvPr id="25611" name="Tekstvak 11"/>
          <p:cNvSpPr txBox="1">
            <a:spLocks noChangeArrowheads="1"/>
          </p:cNvSpPr>
          <p:nvPr/>
        </p:nvSpPr>
        <p:spPr bwMode="auto">
          <a:xfrm>
            <a:off x="3643313" y="3133725"/>
            <a:ext cx="1738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buFont typeface="Arial" charset="0"/>
              <a:buChar char="•"/>
            </a:pPr>
            <a:r>
              <a:rPr lang="nl-BE" altLang="nl-BE"/>
              <a:t>Resultaatgericht</a:t>
            </a:r>
          </a:p>
          <a:p>
            <a:pPr algn="l" eaLnBrk="1" hangingPunct="1">
              <a:buFont typeface="Arial" charset="0"/>
              <a:buChar char="•"/>
            </a:pPr>
            <a:r>
              <a:rPr lang="nl-BE" altLang="nl-BE"/>
              <a:t>Te voorzien</a:t>
            </a:r>
          </a:p>
          <a:p>
            <a:pPr algn="l" eaLnBrk="1" hangingPunct="1">
              <a:buFont typeface="Arial" charset="0"/>
              <a:buChar char="•"/>
            </a:pPr>
            <a:r>
              <a:rPr lang="nl-BE" altLang="nl-BE"/>
              <a:t>Effectiviteit</a:t>
            </a:r>
          </a:p>
          <a:p>
            <a:pPr algn="l" eaLnBrk="1" hangingPunct="1">
              <a:buFont typeface="Arial" charset="0"/>
              <a:buChar char="•"/>
            </a:pPr>
            <a:r>
              <a:rPr lang="nl-BE" altLang="nl-BE"/>
              <a:t>planaanpak</a:t>
            </a:r>
          </a:p>
        </p:txBody>
      </p:sp>
      <p:sp>
        <p:nvSpPr>
          <p:cNvPr id="25612" name="Tekstvak 12"/>
          <p:cNvSpPr txBox="1">
            <a:spLocks noChangeArrowheads="1"/>
          </p:cNvSpPr>
          <p:nvPr/>
        </p:nvSpPr>
        <p:spPr bwMode="auto">
          <a:xfrm>
            <a:off x="5715000" y="2990850"/>
            <a:ext cx="16922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buFont typeface="Arial" charset="0"/>
              <a:buChar char="•"/>
            </a:pPr>
            <a:r>
              <a:rPr lang="nl-BE" altLang="nl-BE" dirty="0"/>
              <a:t>Werkgericht</a:t>
            </a:r>
          </a:p>
          <a:p>
            <a:pPr algn="l" eaLnBrk="1" hangingPunct="1">
              <a:buFont typeface="Arial" charset="0"/>
              <a:buChar char="•"/>
            </a:pPr>
            <a:r>
              <a:rPr lang="nl-BE" altLang="nl-BE" dirty="0" smtClean="0"/>
              <a:t>Herhalend</a:t>
            </a:r>
            <a:endParaRPr lang="nl-BE" altLang="nl-BE" dirty="0"/>
          </a:p>
          <a:p>
            <a:pPr algn="l" eaLnBrk="1" hangingPunct="1">
              <a:buFont typeface="Arial" charset="0"/>
              <a:buChar char="•"/>
            </a:pPr>
            <a:r>
              <a:rPr lang="nl-BE" altLang="nl-BE" dirty="0"/>
              <a:t>Efficiënt</a:t>
            </a:r>
          </a:p>
          <a:p>
            <a:pPr algn="l" eaLnBrk="1" hangingPunct="1">
              <a:buFont typeface="Arial" charset="0"/>
              <a:buChar char="•"/>
            </a:pPr>
            <a:r>
              <a:rPr lang="nl-BE" altLang="nl-BE" dirty="0"/>
              <a:t>Routine aanpak</a:t>
            </a:r>
          </a:p>
        </p:txBody>
      </p:sp>
      <p:sp>
        <p:nvSpPr>
          <p:cNvPr id="19469" name="PIJL-RECHTS 13"/>
          <p:cNvSpPr>
            <a:spLocks noChangeArrowheads="1"/>
          </p:cNvSpPr>
          <p:nvPr/>
        </p:nvSpPr>
        <p:spPr bwMode="auto">
          <a:xfrm>
            <a:off x="2786063" y="5160044"/>
            <a:ext cx="3357562" cy="357188"/>
          </a:xfrm>
          <a:prstGeom prst="rightArrow">
            <a:avLst>
              <a:gd name="adj1" fmla="val 50000"/>
              <a:gd name="adj2" fmla="val 50003"/>
            </a:avLst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nl-BE"/>
          </a:p>
        </p:txBody>
      </p:sp>
      <p:sp>
        <p:nvSpPr>
          <p:cNvPr id="25614" name="Tekstvak 14"/>
          <p:cNvSpPr txBox="1">
            <a:spLocks noChangeArrowheads="1"/>
          </p:cNvSpPr>
          <p:nvPr/>
        </p:nvSpPr>
        <p:spPr bwMode="auto">
          <a:xfrm>
            <a:off x="2928938" y="4874294"/>
            <a:ext cx="2997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altLang="nl-BE" dirty="0"/>
              <a:t>Toenemende voorspelbaarheid</a:t>
            </a:r>
          </a:p>
        </p:txBody>
      </p:sp>
    </p:spTree>
    <p:extLst>
      <p:ext uri="{BB962C8B-B14F-4D97-AF65-F5344CB8AC3E}">
        <p14:creationId xmlns:p14="http://schemas.microsoft.com/office/powerpoint/2010/main" val="369430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73276" y="33859"/>
            <a:ext cx="8229600" cy="1143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2800" dirty="0" smtClean="0"/>
              <a:t>Voor- en nadelen van routinematig werken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503475"/>
            <a:ext cx="4025900" cy="2592388"/>
          </a:xfrm>
        </p:spPr>
        <p:txBody>
          <a:bodyPr>
            <a:normAutofit/>
          </a:bodyPr>
          <a:lstStyle/>
          <a:p>
            <a:pPr eaLnBrk="1" hangingPunct="1"/>
            <a:r>
              <a:rPr lang="nl-BE" altLang="nl-BE" sz="2400" smtClean="0">
                <a:solidFill>
                  <a:srgbClr val="00B050"/>
                </a:solidFill>
              </a:rPr>
              <a:t>Efficiënt</a:t>
            </a:r>
          </a:p>
          <a:p>
            <a:pPr eaLnBrk="1" hangingPunct="1"/>
            <a:r>
              <a:rPr lang="nl-BE" altLang="nl-BE" sz="2400" smtClean="0">
                <a:solidFill>
                  <a:srgbClr val="00B050"/>
                </a:solidFill>
              </a:rPr>
              <a:t>Kwaliteit neemt toe</a:t>
            </a:r>
          </a:p>
          <a:p>
            <a:pPr eaLnBrk="1" hangingPunct="1"/>
            <a:r>
              <a:rPr lang="nl-BE" altLang="nl-BE" sz="2400" smtClean="0">
                <a:solidFill>
                  <a:srgbClr val="00B050"/>
                </a:solidFill>
              </a:rPr>
              <a:t>Gelijke prestaties over een langere periode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787900" y="1503475"/>
            <a:ext cx="4356100" cy="2620963"/>
          </a:xfrm>
        </p:spPr>
        <p:txBody>
          <a:bodyPr/>
          <a:lstStyle/>
          <a:p>
            <a:pPr eaLnBrk="1" hangingPunct="1"/>
            <a:r>
              <a:rPr lang="nl-BE" altLang="nl-BE" sz="2400" dirty="0" smtClean="0">
                <a:solidFill>
                  <a:srgbClr val="FF0000"/>
                </a:solidFill>
              </a:rPr>
              <a:t>Niet flexibel</a:t>
            </a:r>
          </a:p>
          <a:p>
            <a:pPr eaLnBrk="1" hangingPunct="1"/>
            <a:r>
              <a:rPr lang="nl-BE" altLang="nl-BE" sz="2400" dirty="0" smtClean="0">
                <a:solidFill>
                  <a:srgbClr val="FF0000"/>
                </a:solidFill>
              </a:rPr>
              <a:t>Geen mogelijkheid om in te spelen op veranderende vraag</a:t>
            </a:r>
          </a:p>
        </p:txBody>
      </p:sp>
      <p:pic>
        <p:nvPicPr>
          <p:cNvPr id="28677" name="Picture 8" descr="http://www.duitslandweb.nl/binaries/content/gallery/duitslandweb/naslagwerk/Geschiedenis/H10_x003a_+BRD+1949-1966/Fliessbandarbeit+(1953)+11129_1_60761_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4221163"/>
            <a:ext cx="3311525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759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258"/>
            <a:ext cx="8229600" cy="1143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2800" dirty="0" smtClean="0"/>
              <a:t>Voor- en nadelen van improviserend werken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701202" y="1658842"/>
            <a:ext cx="40259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nl-BE" altLang="nl-BE" sz="2000" dirty="0" smtClean="0">
                <a:solidFill>
                  <a:srgbClr val="00B050"/>
                </a:solidFill>
              </a:rPr>
              <a:t>Flexibel</a:t>
            </a:r>
          </a:p>
          <a:p>
            <a:pPr eaLnBrk="1" hangingPunct="1"/>
            <a:r>
              <a:rPr lang="nl-BE" altLang="nl-BE" sz="2000" dirty="0" smtClean="0">
                <a:solidFill>
                  <a:srgbClr val="00B050"/>
                </a:solidFill>
              </a:rPr>
              <a:t>Inspelen op veranderingen</a:t>
            </a:r>
          </a:p>
          <a:p>
            <a:pPr eaLnBrk="1" hangingPunct="1"/>
            <a:r>
              <a:rPr lang="nl-BE" altLang="nl-BE" sz="2000" dirty="0" smtClean="0">
                <a:solidFill>
                  <a:srgbClr val="00B050"/>
                </a:solidFill>
              </a:rPr>
              <a:t>Snel inspelen op de vraag</a:t>
            </a:r>
          </a:p>
          <a:p>
            <a:pPr eaLnBrk="1" hangingPunct="1"/>
            <a:r>
              <a:rPr lang="nl-BE" altLang="nl-BE" sz="2000" dirty="0" smtClean="0">
                <a:solidFill>
                  <a:srgbClr val="00B050"/>
                </a:solidFill>
              </a:rPr>
              <a:t>Geen voorschriften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926013" y="1628775"/>
            <a:ext cx="4025900" cy="4525962"/>
          </a:xfrm>
        </p:spPr>
        <p:txBody>
          <a:bodyPr/>
          <a:lstStyle/>
          <a:p>
            <a:pPr eaLnBrk="1" hangingPunct="1"/>
            <a:r>
              <a:rPr lang="nl-BE" altLang="nl-BE" sz="2000" dirty="0" smtClean="0">
                <a:solidFill>
                  <a:srgbClr val="FF0000"/>
                </a:solidFill>
              </a:rPr>
              <a:t>Weinig beheersing</a:t>
            </a:r>
          </a:p>
          <a:p>
            <a:pPr eaLnBrk="1" hangingPunct="1"/>
            <a:r>
              <a:rPr lang="nl-BE" altLang="nl-BE" sz="2000" dirty="0" smtClean="0">
                <a:solidFill>
                  <a:srgbClr val="FF0000"/>
                </a:solidFill>
              </a:rPr>
              <a:t>Veel onzekerheid</a:t>
            </a:r>
          </a:p>
          <a:p>
            <a:pPr eaLnBrk="1" hangingPunct="1"/>
            <a:r>
              <a:rPr lang="nl-BE" altLang="nl-BE" sz="2000" dirty="0" smtClean="0">
                <a:solidFill>
                  <a:srgbClr val="FF0000"/>
                </a:solidFill>
              </a:rPr>
              <a:t>Weinig stabiliteit</a:t>
            </a:r>
          </a:p>
          <a:p>
            <a:pPr eaLnBrk="1" hangingPunct="1"/>
            <a:r>
              <a:rPr lang="nl-BE" altLang="nl-BE" sz="2000" dirty="0" smtClean="0">
                <a:solidFill>
                  <a:srgbClr val="FF0000"/>
                </a:solidFill>
              </a:rPr>
              <a:t>Geen richtlijnen</a:t>
            </a:r>
          </a:p>
          <a:p>
            <a:pPr eaLnBrk="1" hangingPunct="1"/>
            <a:r>
              <a:rPr lang="nl-BE" altLang="nl-BE" sz="2000" dirty="0" smtClean="0">
                <a:solidFill>
                  <a:srgbClr val="FF0000"/>
                </a:solidFill>
              </a:rPr>
              <a:t>Opnieuw het wiel uitvinden</a:t>
            </a:r>
          </a:p>
        </p:txBody>
      </p:sp>
      <p:pic>
        <p:nvPicPr>
          <p:cNvPr id="30725" name="Picture 6" descr="http://deneyck.groepvaneyck.be/assets/Uploads/jaz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4613275"/>
            <a:ext cx="2565400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980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dirty="0" smtClean="0"/>
              <a:t>Rangschik de kenmerken van deze werkvormen (Routine / Improvisatie)..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851275" y="2328603"/>
            <a:ext cx="4968875" cy="452596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nl-BE" altLang="nl-BE" sz="2800" dirty="0" smtClean="0"/>
              <a:t>Enerverend, onzeker</a:t>
            </a:r>
          </a:p>
          <a:p>
            <a:pPr eaLnBrk="1" hangingPunct="1">
              <a:lnSpc>
                <a:spcPct val="90000"/>
              </a:lnSpc>
            </a:pPr>
            <a:r>
              <a:rPr lang="nl-BE" altLang="nl-BE" sz="2800" dirty="0" smtClean="0"/>
              <a:t>Veel beheersing</a:t>
            </a:r>
          </a:p>
          <a:p>
            <a:pPr eaLnBrk="1" hangingPunct="1">
              <a:lnSpc>
                <a:spcPct val="90000"/>
              </a:lnSpc>
            </a:pPr>
            <a:r>
              <a:rPr lang="nl-BE" altLang="nl-BE" sz="2800" dirty="0" smtClean="0"/>
              <a:t>Ad hoc</a:t>
            </a:r>
          </a:p>
          <a:p>
            <a:pPr eaLnBrk="1" hangingPunct="1">
              <a:lnSpc>
                <a:spcPct val="90000"/>
              </a:lnSpc>
            </a:pPr>
            <a:r>
              <a:rPr lang="nl-BE" altLang="nl-BE" sz="2800" dirty="0" smtClean="0"/>
              <a:t>Herhalend</a:t>
            </a:r>
          </a:p>
          <a:p>
            <a:pPr eaLnBrk="1" hangingPunct="1">
              <a:lnSpc>
                <a:spcPct val="90000"/>
              </a:lnSpc>
            </a:pPr>
            <a:r>
              <a:rPr lang="nl-BE" altLang="nl-BE" sz="2800" dirty="0" smtClean="0"/>
              <a:t>Efficiënt, weinig vrijheid</a:t>
            </a:r>
          </a:p>
          <a:p>
            <a:pPr eaLnBrk="1" hangingPunct="1">
              <a:lnSpc>
                <a:spcPct val="90000"/>
              </a:lnSpc>
            </a:pPr>
            <a:r>
              <a:rPr lang="nl-BE" altLang="nl-BE" sz="2800" dirty="0" smtClean="0"/>
              <a:t>Vernieuwend</a:t>
            </a:r>
          </a:p>
          <a:p>
            <a:pPr eaLnBrk="1" hangingPunct="1">
              <a:lnSpc>
                <a:spcPct val="90000"/>
              </a:lnSpc>
            </a:pPr>
            <a:r>
              <a:rPr lang="nl-BE" altLang="nl-BE" sz="2800" dirty="0" smtClean="0"/>
              <a:t>Stabiel, zeker</a:t>
            </a:r>
          </a:p>
          <a:p>
            <a:pPr eaLnBrk="1" hangingPunct="1">
              <a:lnSpc>
                <a:spcPct val="90000"/>
              </a:lnSpc>
            </a:pPr>
            <a:r>
              <a:rPr lang="nl-BE" altLang="nl-BE" sz="2800" dirty="0" smtClean="0"/>
              <a:t>Einde onbekend</a:t>
            </a:r>
          </a:p>
          <a:p>
            <a:pPr eaLnBrk="1" hangingPunct="1">
              <a:lnSpc>
                <a:spcPct val="90000"/>
              </a:lnSpc>
            </a:pPr>
            <a:endParaRPr lang="nl-BE" altLang="nl-BE" sz="2800" dirty="0" smtClean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420943"/>
            <a:ext cx="2729948" cy="272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dirty="0" smtClean="0"/>
              <a:t>Rangschik de kenmerken van deze werkvormen (Routine /Improvisatie)..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489444" y="2111968"/>
            <a:ext cx="5759450" cy="4525962"/>
          </a:xfrm>
        </p:spPr>
        <p:txBody>
          <a:bodyPr>
            <a:normAutofit/>
          </a:bodyPr>
          <a:lstStyle/>
          <a:p>
            <a:pPr eaLnBrk="1" hangingPunct="1"/>
            <a:r>
              <a:rPr lang="nl-BE" altLang="nl-BE" sz="2400" dirty="0" smtClean="0"/>
              <a:t>Flexibel, veel vrijheid</a:t>
            </a:r>
          </a:p>
          <a:p>
            <a:pPr eaLnBrk="1" hangingPunct="1"/>
            <a:r>
              <a:rPr lang="nl-BE" altLang="nl-BE" sz="2400" dirty="0" smtClean="0"/>
              <a:t>Herhalend</a:t>
            </a:r>
          </a:p>
          <a:p>
            <a:pPr eaLnBrk="1" hangingPunct="1"/>
            <a:r>
              <a:rPr lang="nl-BE" altLang="nl-BE" sz="2400" dirty="0" smtClean="0"/>
              <a:t>Bakje in, bakje uit</a:t>
            </a:r>
          </a:p>
          <a:p>
            <a:pPr eaLnBrk="1" hangingPunct="1"/>
            <a:r>
              <a:rPr lang="nl-BE" altLang="nl-BE" sz="2400" dirty="0" smtClean="0"/>
              <a:t>Chaotisch ( weinig afspraken)</a:t>
            </a:r>
          </a:p>
          <a:p>
            <a:pPr eaLnBrk="1" hangingPunct="1"/>
            <a:r>
              <a:rPr lang="nl-BE" altLang="nl-BE" sz="2400" dirty="0" smtClean="0"/>
              <a:t>Systematisch (vaste richtlijnen)</a:t>
            </a:r>
          </a:p>
          <a:p>
            <a:pPr eaLnBrk="1" hangingPunct="1"/>
            <a:r>
              <a:rPr lang="nl-BE" altLang="nl-BE" sz="2400" dirty="0" smtClean="0"/>
              <a:t>Telkens iets beter</a:t>
            </a:r>
          </a:p>
          <a:p>
            <a:pPr eaLnBrk="1" hangingPunct="1"/>
            <a:r>
              <a:rPr lang="nl-BE" altLang="nl-BE" sz="2400" dirty="0" smtClean="0"/>
              <a:t>Uniek</a:t>
            </a:r>
          </a:p>
          <a:p>
            <a:pPr eaLnBrk="1" hangingPunct="1"/>
            <a:endParaRPr lang="nl-BE" altLang="nl-BE" sz="2400" dirty="0" smtClean="0"/>
          </a:p>
          <a:p>
            <a:pPr eaLnBrk="1" hangingPunct="1"/>
            <a:endParaRPr lang="nl-BE" altLang="nl-BE" sz="2400" dirty="0" smtClean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96406"/>
            <a:ext cx="2729948" cy="272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7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83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nl-BE" altLang="nl-BE" sz="2800" dirty="0" smtClean="0"/>
              <a:t>Voor- en nadelen van planmatig  werken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95288" y="1412875"/>
            <a:ext cx="4025900" cy="4525963"/>
          </a:xfrm>
        </p:spPr>
        <p:txBody>
          <a:bodyPr/>
          <a:lstStyle/>
          <a:p>
            <a:pPr eaLnBrk="1" hangingPunct="1"/>
            <a:r>
              <a:rPr lang="nl-BE" altLang="nl-BE" sz="2000" dirty="0" smtClean="0">
                <a:solidFill>
                  <a:srgbClr val="00B050"/>
                </a:solidFill>
              </a:rPr>
              <a:t>Effectief</a:t>
            </a:r>
          </a:p>
          <a:p>
            <a:pPr eaLnBrk="1" hangingPunct="1"/>
            <a:r>
              <a:rPr lang="nl-BE" altLang="nl-BE" sz="2000" dirty="0" smtClean="0">
                <a:solidFill>
                  <a:srgbClr val="00B050"/>
                </a:solidFill>
              </a:rPr>
              <a:t>Resultaatgericht</a:t>
            </a:r>
          </a:p>
          <a:p>
            <a:pPr eaLnBrk="1" hangingPunct="1"/>
            <a:r>
              <a:rPr lang="nl-BE" altLang="nl-BE" sz="2000" dirty="0" smtClean="0">
                <a:solidFill>
                  <a:srgbClr val="00B050"/>
                </a:solidFill>
              </a:rPr>
              <a:t>Grote betrokkenheid van de medewerkers</a:t>
            </a:r>
          </a:p>
          <a:p>
            <a:pPr eaLnBrk="1" hangingPunct="1"/>
            <a:r>
              <a:rPr lang="nl-BE" altLang="nl-BE" sz="2000" dirty="0" smtClean="0">
                <a:solidFill>
                  <a:srgbClr val="00B050"/>
                </a:solidFill>
              </a:rPr>
              <a:t>Goede beheersing</a:t>
            </a:r>
          </a:p>
          <a:p>
            <a:pPr eaLnBrk="1" hangingPunct="1"/>
            <a:r>
              <a:rPr lang="nl-BE" altLang="nl-BE" sz="2000" dirty="0" smtClean="0">
                <a:solidFill>
                  <a:srgbClr val="00B050"/>
                </a:solidFill>
              </a:rPr>
              <a:t>Verbeterde samenwerking</a:t>
            </a:r>
          </a:p>
          <a:p>
            <a:pPr eaLnBrk="1" hangingPunct="1"/>
            <a:r>
              <a:rPr lang="nl-BE" altLang="nl-BE" sz="2000" dirty="0" smtClean="0">
                <a:solidFill>
                  <a:srgbClr val="00B050"/>
                </a:solidFill>
              </a:rPr>
              <a:t>Werknemers kunnen zelfstandig functioneren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932363" y="1484313"/>
            <a:ext cx="4025900" cy="4525962"/>
          </a:xfrm>
        </p:spPr>
        <p:txBody>
          <a:bodyPr>
            <a:normAutofit/>
          </a:bodyPr>
          <a:lstStyle/>
          <a:p>
            <a:pPr eaLnBrk="1" hangingPunct="1"/>
            <a:r>
              <a:rPr lang="nl-BE" altLang="nl-BE" sz="2000" dirty="0" smtClean="0">
                <a:solidFill>
                  <a:srgbClr val="FF0000"/>
                </a:solidFill>
              </a:rPr>
              <a:t>Kostbare aanloopfase</a:t>
            </a:r>
          </a:p>
          <a:p>
            <a:pPr eaLnBrk="1" hangingPunct="1"/>
            <a:r>
              <a:rPr lang="nl-BE" altLang="nl-BE" sz="2000" dirty="0" smtClean="0">
                <a:solidFill>
                  <a:srgbClr val="FF0000"/>
                </a:solidFill>
              </a:rPr>
              <a:t>Bureaucratisering doordat alles wordt vastgelegd</a:t>
            </a:r>
          </a:p>
          <a:p>
            <a:pPr eaLnBrk="1" hangingPunct="1"/>
            <a:r>
              <a:rPr lang="nl-BE" altLang="nl-BE" sz="2000" dirty="0" smtClean="0">
                <a:solidFill>
                  <a:srgbClr val="FF0000"/>
                </a:solidFill>
              </a:rPr>
              <a:t>Zware taak projectleider</a:t>
            </a:r>
          </a:p>
          <a:p>
            <a:pPr eaLnBrk="1" hangingPunct="1"/>
            <a:r>
              <a:rPr lang="nl-BE" altLang="nl-BE" sz="2000" dirty="0" smtClean="0">
                <a:solidFill>
                  <a:srgbClr val="FF0000"/>
                </a:solidFill>
              </a:rPr>
              <a:t>Spanningen binnen de organisatie door tegengestelde belangen</a:t>
            </a:r>
          </a:p>
        </p:txBody>
      </p:sp>
      <p:pic>
        <p:nvPicPr>
          <p:cNvPr id="33797" name="Picture 7" descr="http://www.tongeren.be/dsresource?objectid=default:1148&amp;versionid=&amp;disposition=in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107" y="4538426"/>
            <a:ext cx="2087563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449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nl-BE" altLang="nl-BE" sz="2800" dirty="0" err="1" smtClean="0"/>
              <a:t>Beheerscyclus</a:t>
            </a:r>
            <a:r>
              <a:rPr lang="nl-BE" altLang="nl-BE" sz="2800" dirty="0" smtClean="0"/>
              <a:t> (</a:t>
            </a:r>
            <a:r>
              <a:rPr lang="nl-BE" altLang="nl-BE" sz="2800" dirty="0" err="1" smtClean="0"/>
              <a:t>Deming</a:t>
            </a:r>
            <a:r>
              <a:rPr lang="nl-BE" altLang="nl-BE" sz="2800" dirty="0" smtClean="0"/>
              <a:t> cirkel)</a:t>
            </a:r>
          </a:p>
        </p:txBody>
      </p:sp>
      <p:pic>
        <p:nvPicPr>
          <p:cNvPr id="58371" name="Picture 5" descr="http://kimvanderpoel.webklik.nl/user_files/2009_05/48767/dem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666" y="2828781"/>
            <a:ext cx="3750126" cy="378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458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/>
          <p:cNvSpPr>
            <a:spLocks noGrp="1"/>
          </p:cNvSpPr>
          <p:nvPr>
            <p:ph type="ctrTitle"/>
          </p:nvPr>
        </p:nvSpPr>
        <p:spPr>
          <a:xfrm>
            <a:off x="654269" y="875143"/>
            <a:ext cx="7772400" cy="1470025"/>
          </a:xfrm>
        </p:spPr>
        <p:txBody>
          <a:bodyPr>
            <a:normAutofit/>
          </a:bodyPr>
          <a:lstStyle/>
          <a:p>
            <a:r>
              <a:rPr lang="nl-NL" dirty="0" smtClean="0"/>
              <a:t>Wie is Gert Claes ?</a:t>
            </a:r>
            <a:endParaRPr lang="nl-NL" dirty="0"/>
          </a:p>
        </p:txBody>
      </p:sp>
      <p:sp>
        <p:nvSpPr>
          <p:cNvPr id="2" name="Tekstvak 1"/>
          <p:cNvSpPr txBox="1"/>
          <p:nvPr/>
        </p:nvSpPr>
        <p:spPr>
          <a:xfrm>
            <a:off x="977461" y="2628947"/>
            <a:ext cx="6649064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dirty="0" smtClean="0"/>
              <a:t>Opleiding </a:t>
            </a:r>
            <a:r>
              <a:rPr lang="nl-BE" sz="2400" dirty="0" smtClean="0"/>
              <a:t>(1992 – 1998)</a:t>
            </a:r>
          </a:p>
          <a:p>
            <a:endParaRPr lang="nl-BE" sz="3600" dirty="0" smtClean="0"/>
          </a:p>
          <a:p>
            <a:pPr lvl="1"/>
            <a:r>
              <a:rPr lang="nl-BE" sz="2800" dirty="0" smtClean="0"/>
              <a:t>- Muziek : </a:t>
            </a:r>
          </a:p>
          <a:p>
            <a:pPr lvl="1"/>
            <a:endParaRPr lang="nl-BE" sz="28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BE" sz="2400" dirty="0" smtClean="0"/>
              <a:t>Jazz Studio Antwerpen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BE" sz="2400" dirty="0" smtClean="0"/>
              <a:t>Koninklijk conservatorium Brussel</a:t>
            </a:r>
          </a:p>
          <a:p>
            <a:pPr lvl="1"/>
            <a:endParaRPr lang="nl-BE" sz="2400" dirty="0" smtClean="0"/>
          </a:p>
          <a:p>
            <a:pPr lvl="1"/>
            <a:r>
              <a:rPr lang="nl-BE" sz="2800" dirty="0" smtClean="0"/>
              <a:t>- RITS </a:t>
            </a:r>
            <a:r>
              <a:rPr lang="nl-BE" sz="2400" dirty="0" smtClean="0"/>
              <a:t>: beeld geluid montage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2630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730648"/>
              </p:ext>
            </p:extLst>
          </p:nvPr>
        </p:nvGraphicFramePr>
        <p:xfrm>
          <a:off x="307540" y="376887"/>
          <a:ext cx="8686335" cy="565356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924898"/>
                <a:gridCol w="2867595"/>
                <a:gridCol w="2893842"/>
              </a:tblGrid>
              <a:tr h="8862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2400" kern="1200" dirty="0">
                          <a:effectLst/>
                        </a:rPr>
                        <a:t>Projectmatig</a:t>
                      </a:r>
                      <a:endParaRPr lang="nl-B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3638" marR="83638" marT="9504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2400" kern="1200" dirty="0">
                          <a:effectLst/>
                        </a:rPr>
                        <a:t>Routinematig</a:t>
                      </a:r>
                      <a:endParaRPr lang="nl-B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3638" marR="83638" marT="9504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2400" kern="1200">
                          <a:effectLst/>
                        </a:rPr>
                        <a:t>Improviserend </a:t>
                      </a:r>
                      <a:endParaRPr lang="nl-B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3638" marR="83638" marT="9504" marB="0" anchor="ctr"/>
                </a:tc>
              </a:tr>
              <a:tr h="7479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600" b="0" kern="1200" dirty="0">
                          <a:solidFill>
                            <a:schemeClr val="tx1"/>
                          </a:solidFill>
                          <a:effectLst/>
                        </a:rPr>
                        <a:t>Eenmalige maximale prestatie </a:t>
                      </a:r>
                      <a:endParaRPr lang="nl-BE" sz="1600" b="0" kern="12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600" b="0" kern="1200" dirty="0" smtClean="0">
                          <a:solidFill>
                            <a:schemeClr val="tx1"/>
                          </a:solidFill>
                          <a:effectLst/>
                          <a:sym typeface="Wingdings"/>
                        </a:rPr>
                        <a:t></a:t>
                      </a:r>
                      <a:r>
                        <a:rPr lang="nl-BE" sz="1600" b="0" kern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BE" sz="1600" b="0" kern="1200" dirty="0">
                          <a:solidFill>
                            <a:schemeClr val="tx1"/>
                          </a:solidFill>
                          <a:effectLst/>
                        </a:rPr>
                        <a:t>effectiviteit</a:t>
                      </a:r>
                      <a:endParaRPr lang="nl-BE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3638" marR="83638" marT="950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600" b="0" kern="1200" dirty="0">
                          <a:solidFill>
                            <a:schemeClr val="tx1"/>
                          </a:solidFill>
                          <a:effectLst/>
                        </a:rPr>
                        <a:t>Regelmatig, constante kwaliteit </a:t>
                      </a:r>
                      <a:endParaRPr lang="nl-BE" sz="1600" b="0" kern="12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600" b="0" kern="1200" dirty="0" smtClean="0">
                          <a:solidFill>
                            <a:schemeClr val="tx1"/>
                          </a:solidFill>
                          <a:effectLst/>
                          <a:sym typeface="Wingdings"/>
                        </a:rPr>
                        <a:t></a:t>
                      </a:r>
                      <a:r>
                        <a:rPr lang="nl-BE" sz="1600" b="0" kern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BE" sz="1600" b="0" kern="1200" dirty="0">
                          <a:solidFill>
                            <a:schemeClr val="tx1"/>
                          </a:solidFill>
                          <a:effectLst/>
                        </a:rPr>
                        <a:t>efficiëntie, starheid</a:t>
                      </a:r>
                      <a:endParaRPr lang="nl-BE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3638" marR="83638" marT="950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600" b="0" kern="1200" dirty="0">
                          <a:solidFill>
                            <a:schemeClr val="tx1"/>
                          </a:solidFill>
                          <a:effectLst/>
                        </a:rPr>
                        <a:t>Zo snel mogelijk beginnen </a:t>
                      </a:r>
                      <a:endParaRPr lang="nl-BE" sz="1600" b="0" kern="12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600" b="0" kern="1200" dirty="0" smtClean="0">
                          <a:solidFill>
                            <a:schemeClr val="tx1"/>
                          </a:solidFill>
                          <a:effectLst/>
                          <a:sym typeface="Wingdings"/>
                        </a:rPr>
                        <a:t></a:t>
                      </a:r>
                      <a:r>
                        <a:rPr lang="nl-BE" sz="1600" b="0" kern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BE" sz="1600" b="0" kern="1200" dirty="0">
                          <a:solidFill>
                            <a:schemeClr val="tx1"/>
                          </a:solidFill>
                          <a:effectLst/>
                        </a:rPr>
                        <a:t>snelheid, flexibiliteit</a:t>
                      </a:r>
                      <a:endParaRPr lang="nl-BE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3638" marR="83638" marT="950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335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600" b="0" kern="1200" dirty="0">
                          <a:solidFill>
                            <a:schemeClr val="tx1"/>
                          </a:solidFill>
                          <a:effectLst/>
                        </a:rPr>
                        <a:t>Duidelijk einde</a:t>
                      </a:r>
                      <a:endParaRPr lang="nl-BE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3638" marR="83638" marT="9504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600" b="0" kern="1200" dirty="0">
                          <a:solidFill>
                            <a:schemeClr val="tx1"/>
                          </a:solidFill>
                          <a:effectLst/>
                        </a:rPr>
                        <a:t>Duidelijk einde</a:t>
                      </a:r>
                      <a:endParaRPr lang="nl-BE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3638" marR="83638" marT="9504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600" b="0" kern="1200" dirty="0">
                          <a:solidFill>
                            <a:schemeClr val="tx1"/>
                          </a:solidFill>
                          <a:effectLst/>
                        </a:rPr>
                        <a:t>Einde onbekend</a:t>
                      </a:r>
                      <a:endParaRPr lang="nl-BE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3638" marR="83638" marT="9504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9944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600" b="0" kern="1200" dirty="0">
                          <a:solidFill>
                            <a:schemeClr val="tx1"/>
                          </a:solidFill>
                          <a:effectLst/>
                        </a:rPr>
                        <a:t>Bestaande organisatie vervangen door tijdelijke structuur</a:t>
                      </a:r>
                      <a:endParaRPr lang="nl-BE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3638" marR="83638" marT="950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600" b="0" kern="1200" dirty="0">
                          <a:solidFill>
                            <a:schemeClr val="tx1"/>
                          </a:solidFill>
                          <a:effectLst/>
                        </a:rPr>
                        <a:t>Bestaande organisatie niet verstoren</a:t>
                      </a:r>
                      <a:endParaRPr lang="nl-BE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3638" marR="83638" marT="950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600" b="0" kern="1200" dirty="0">
                          <a:solidFill>
                            <a:schemeClr val="tx1"/>
                          </a:solidFill>
                          <a:effectLst/>
                        </a:rPr>
                        <a:t>Bestaande organisatie negeren, nieuwe groeit wel geleidelijk aan (vanzelf)</a:t>
                      </a:r>
                      <a:endParaRPr lang="nl-BE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3638" marR="83638" marT="950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644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600" b="0" kern="1200" dirty="0">
                          <a:solidFill>
                            <a:schemeClr val="tx1"/>
                          </a:solidFill>
                          <a:effectLst/>
                        </a:rPr>
                        <a:t>Systematisch </a:t>
                      </a:r>
                      <a:endParaRPr lang="nl-BE" sz="1600" b="0" kern="12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600" b="0" kern="120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nl-BE" sz="1600" b="0" kern="1200" dirty="0">
                          <a:solidFill>
                            <a:schemeClr val="tx1"/>
                          </a:solidFill>
                          <a:effectLst/>
                        </a:rPr>
                        <a:t>gerichte afspraken)</a:t>
                      </a:r>
                      <a:endParaRPr lang="nl-BE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3638" marR="83638" marT="9504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600" b="0" kern="1200" dirty="0">
                          <a:solidFill>
                            <a:schemeClr val="tx1"/>
                          </a:solidFill>
                          <a:effectLst/>
                        </a:rPr>
                        <a:t>Systematisch </a:t>
                      </a:r>
                      <a:endParaRPr lang="nl-BE" sz="1600" b="0" kern="12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600" b="0" kern="120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nl-BE" sz="1600" b="0" kern="1200" dirty="0">
                          <a:solidFill>
                            <a:schemeClr val="tx1"/>
                          </a:solidFill>
                          <a:effectLst/>
                        </a:rPr>
                        <a:t>vaste richtlijnen)</a:t>
                      </a:r>
                      <a:endParaRPr lang="nl-BE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3638" marR="83638" marT="9504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600" b="0" kern="1200" dirty="0">
                          <a:solidFill>
                            <a:schemeClr val="tx1"/>
                          </a:solidFill>
                          <a:effectLst/>
                        </a:rPr>
                        <a:t>Chaotisch </a:t>
                      </a:r>
                      <a:endParaRPr lang="nl-BE" sz="1600" b="0" kern="12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600" b="0" kern="120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nl-BE" sz="1600" b="0" kern="1200" dirty="0">
                          <a:solidFill>
                            <a:schemeClr val="tx1"/>
                          </a:solidFill>
                          <a:effectLst/>
                        </a:rPr>
                        <a:t>weinig afspraken)</a:t>
                      </a:r>
                      <a:endParaRPr lang="nl-BE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3638" marR="83638" marT="9504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4874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600" b="0" kern="1200" dirty="0">
                          <a:solidFill>
                            <a:schemeClr val="tx1"/>
                          </a:solidFill>
                          <a:effectLst/>
                        </a:rPr>
                        <a:t>Activiteiten verdelen in </a:t>
                      </a:r>
                      <a:r>
                        <a:rPr lang="nl-BE" sz="1600" b="0" kern="1200" dirty="0" smtClean="0">
                          <a:solidFill>
                            <a:schemeClr val="tx1"/>
                          </a:solidFill>
                          <a:effectLst/>
                        </a:rPr>
                        <a:t>fasen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l-BE" sz="1600" b="0" kern="12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600" b="0" kern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BE" sz="1600" b="0" kern="1200" dirty="0">
                          <a:solidFill>
                            <a:schemeClr val="tx1"/>
                          </a:solidFill>
                          <a:effectLst/>
                          <a:sym typeface="Wingdings"/>
                        </a:rPr>
                        <a:t></a:t>
                      </a:r>
                      <a:r>
                        <a:rPr lang="nl-BE" sz="1600" b="0" kern="1200" dirty="0">
                          <a:solidFill>
                            <a:schemeClr val="tx1"/>
                          </a:solidFill>
                          <a:effectLst/>
                        </a:rPr>
                        <a:t> middelen moeilijk gelijktijdig in te zetten</a:t>
                      </a:r>
                      <a:endParaRPr lang="nl-BE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3638" marR="83638" marT="950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600" b="0" kern="1200" dirty="0">
                          <a:solidFill>
                            <a:schemeClr val="tx1"/>
                          </a:solidFill>
                          <a:effectLst/>
                        </a:rPr>
                        <a:t>Activiteiten evenredig spreiden in de tijd </a:t>
                      </a:r>
                      <a:endParaRPr lang="nl-BE" sz="1600" b="0" kern="12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600" b="0" kern="1200" dirty="0" smtClean="0">
                          <a:solidFill>
                            <a:schemeClr val="tx1"/>
                          </a:solidFill>
                          <a:effectLst/>
                          <a:sym typeface="Wingdings"/>
                        </a:rPr>
                        <a:t></a:t>
                      </a:r>
                      <a:r>
                        <a:rPr lang="nl-BE" sz="1600" b="0" kern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BE" sz="1600" b="0" kern="1200" dirty="0">
                          <a:solidFill>
                            <a:schemeClr val="tx1"/>
                          </a:solidFill>
                          <a:effectLst/>
                        </a:rPr>
                        <a:t>gelijkmatige inzet van middelen mogelijk</a:t>
                      </a:r>
                      <a:endParaRPr lang="nl-BE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3638" marR="83638" marT="950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600" b="0" kern="1200" dirty="0">
                          <a:solidFill>
                            <a:schemeClr val="tx1"/>
                          </a:solidFill>
                          <a:effectLst/>
                        </a:rPr>
                        <a:t>Wirwar van activiteiten </a:t>
                      </a:r>
                      <a:endParaRPr lang="nl-BE" sz="1600" b="0" kern="12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l-BE" sz="1600" b="0" kern="12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600" b="0" kern="1200" dirty="0" smtClean="0">
                          <a:solidFill>
                            <a:schemeClr val="tx1"/>
                          </a:solidFill>
                          <a:effectLst/>
                          <a:sym typeface="Wingdings"/>
                        </a:rPr>
                        <a:t></a:t>
                      </a:r>
                      <a:r>
                        <a:rPr lang="nl-BE" sz="1600" b="0" kern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BE" sz="1600" b="0" kern="1200" dirty="0">
                          <a:solidFill>
                            <a:schemeClr val="tx1"/>
                          </a:solidFill>
                          <a:effectLst/>
                        </a:rPr>
                        <a:t>gebruik van middelen moeilijk beheersbaar</a:t>
                      </a:r>
                      <a:endParaRPr lang="nl-BE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3638" marR="83638" marT="950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78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raftlean.nl/uploads/images/Projecten/Rotterdam-220612/stappenplan-project-rotterdam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00"/>
          <a:stretch/>
        </p:blipFill>
        <p:spPr bwMode="auto">
          <a:xfrm>
            <a:off x="4189693" y="1075765"/>
            <a:ext cx="45720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57"/>
          <a:stretch/>
        </p:blipFill>
        <p:spPr bwMode="auto">
          <a:xfrm>
            <a:off x="274865" y="4039569"/>
            <a:ext cx="1406017" cy="2361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Gekromde PIJL-LINKS 2"/>
          <p:cNvSpPr/>
          <p:nvPr/>
        </p:nvSpPr>
        <p:spPr>
          <a:xfrm>
            <a:off x="1680882" y="2052129"/>
            <a:ext cx="2091953" cy="3622530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" r="82646"/>
          <a:stretch/>
        </p:blipFill>
        <p:spPr bwMode="auto">
          <a:xfrm>
            <a:off x="497542" y="911854"/>
            <a:ext cx="1532966" cy="2361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70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/>
          <p:cNvGrpSpPr/>
          <p:nvPr/>
        </p:nvGrpSpPr>
        <p:grpSpPr>
          <a:xfrm>
            <a:off x="3730172" y="932887"/>
            <a:ext cx="4648850" cy="4670344"/>
            <a:chOff x="2279537" y="-63798"/>
            <a:chExt cx="2513678" cy="2708573"/>
          </a:xfrm>
        </p:grpSpPr>
        <p:sp>
          <p:nvSpPr>
            <p:cNvPr id="5" name="Stroomdiagram: Document 4"/>
            <p:cNvSpPr/>
            <p:nvPr/>
          </p:nvSpPr>
          <p:spPr>
            <a:xfrm>
              <a:off x="2973388" y="-63798"/>
              <a:ext cx="1201420" cy="509905"/>
            </a:xfrm>
            <a:prstGeom prst="flowChartDocumen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nl-BE" sz="1400" dirty="0">
                  <a:effectLst/>
                  <a:latin typeface="Verdana"/>
                  <a:ea typeface="Times New Roman"/>
                  <a:cs typeface="Times New Roman"/>
                </a:rPr>
                <a:t>Briefings document opdrachtgever</a:t>
              </a:r>
              <a:endParaRPr lang="nl-BE" sz="2000" dirty="0">
                <a:effectLst/>
                <a:latin typeface="Verdana"/>
                <a:ea typeface="Times New Roman"/>
                <a:cs typeface="Times New Roman"/>
              </a:endParaRPr>
            </a:p>
          </p:txBody>
        </p:sp>
        <p:sp>
          <p:nvSpPr>
            <p:cNvPr id="6" name="Stroomdiagram: Meerdere documenten 5"/>
            <p:cNvSpPr/>
            <p:nvPr/>
          </p:nvSpPr>
          <p:spPr>
            <a:xfrm>
              <a:off x="2897188" y="602952"/>
              <a:ext cx="1360805" cy="782320"/>
            </a:xfrm>
            <a:prstGeom prst="flowChartMultidocumen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nl-BE" sz="1400" dirty="0">
                  <a:effectLst/>
                  <a:latin typeface="Verdana"/>
                  <a:ea typeface="Times New Roman"/>
                  <a:cs typeface="Times New Roman"/>
                </a:rPr>
                <a:t>Alle briefings worden online gezet op </a:t>
              </a:r>
              <a:r>
                <a:rPr lang="nl-BE" sz="1400" dirty="0" smtClean="0">
                  <a:effectLst/>
                  <a:latin typeface="Verdana"/>
                  <a:ea typeface="Times New Roman"/>
                  <a:cs typeface="Times New Roman"/>
                </a:rPr>
                <a:t>BB</a:t>
              </a:r>
              <a:endParaRPr lang="nl-BE" sz="2000" dirty="0">
                <a:effectLst/>
                <a:latin typeface="Verdana"/>
                <a:ea typeface="Times New Roman"/>
                <a:cs typeface="Times New Roman"/>
              </a:endParaRPr>
            </a:p>
          </p:txBody>
        </p:sp>
        <p:sp>
          <p:nvSpPr>
            <p:cNvPr id="7" name="Stroomdiagram: Alternatief proces 6"/>
            <p:cNvSpPr/>
            <p:nvPr/>
          </p:nvSpPr>
          <p:spPr>
            <a:xfrm>
              <a:off x="2716219" y="1536402"/>
              <a:ext cx="1675130" cy="434975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nl-BE" sz="1400" dirty="0">
                  <a:effectLst/>
                  <a:latin typeface="Verdana"/>
                  <a:ea typeface="Times New Roman"/>
                  <a:cs typeface="Times New Roman"/>
                </a:rPr>
                <a:t>Studenten solliciteren voor de projecten </a:t>
              </a:r>
              <a:endParaRPr lang="nl-BE" sz="2000" dirty="0">
                <a:effectLst/>
                <a:latin typeface="Verdana"/>
                <a:ea typeface="Times New Roman"/>
                <a:cs typeface="Times New Roman"/>
              </a:endParaRPr>
            </a:p>
          </p:txBody>
        </p:sp>
        <p:sp>
          <p:nvSpPr>
            <p:cNvPr id="18" name="Stroomdiagram: Alternatief proces 17"/>
            <p:cNvSpPr/>
            <p:nvPr/>
          </p:nvSpPr>
          <p:spPr>
            <a:xfrm>
              <a:off x="2279537" y="2117277"/>
              <a:ext cx="2513678" cy="391854"/>
            </a:xfrm>
            <a:prstGeom prst="flowChartAlternateProcess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nl-BE" sz="1400" dirty="0">
                  <a:effectLst/>
                  <a:latin typeface="Verdana"/>
                  <a:ea typeface="Times New Roman"/>
                  <a:cs typeface="Times New Roman"/>
                </a:rPr>
                <a:t>Studenten worden in teams verdeeld</a:t>
              </a:r>
              <a:endParaRPr lang="nl-BE" sz="2000" dirty="0">
                <a:effectLst/>
                <a:latin typeface="Verdana"/>
                <a:ea typeface="Times New Roman"/>
                <a:cs typeface="Times New Roman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nl-BE" sz="1400" dirty="0">
                  <a:effectLst/>
                  <a:latin typeface="Verdana"/>
                  <a:ea typeface="Times New Roman"/>
                  <a:cs typeface="Times New Roman"/>
                </a:rPr>
                <a:t>Per team wordt een Project manager </a:t>
              </a:r>
              <a:r>
                <a:rPr lang="nl-BE" sz="1400" dirty="0" smtClean="0">
                  <a:effectLst/>
                  <a:latin typeface="Verdana"/>
                  <a:ea typeface="Times New Roman"/>
                  <a:cs typeface="Times New Roman"/>
                </a:rPr>
                <a:t>aangesteld</a:t>
              </a:r>
              <a:endParaRPr lang="nl-BE" sz="2000" dirty="0">
                <a:effectLst/>
                <a:latin typeface="Verdana"/>
                <a:ea typeface="Times New Roman"/>
                <a:cs typeface="Times New Roman"/>
              </a:endParaRPr>
            </a:p>
          </p:txBody>
        </p:sp>
        <p:cxnSp>
          <p:nvCxnSpPr>
            <p:cNvPr id="22" name="Rechte verbindingslijn met pijl 21"/>
            <p:cNvCxnSpPr/>
            <p:nvPr/>
          </p:nvCxnSpPr>
          <p:spPr>
            <a:xfrm>
              <a:off x="3554413" y="450552"/>
              <a:ext cx="0" cy="1447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Rechte verbindingslijn met pijl 22"/>
            <p:cNvCxnSpPr/>
            <p:nvPr/>
          </p:nvCxnSpPr>
          <p:spPr>
            <a:xfrm>
              <a:off x="3554413" y="1336377"/>
              <a:ext cx="0" cy="1974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Rechte verbindingslijn met pijl 23"/>
            <p:cNvCxnSpPr/>
            <p:nvPr/>
          </p:nvCxnSpPr>
          <p:spPr>
            <a:xfrm>
              <a:off x="3554413" y="1974552"/>
              <a:ext cx="0" cy="1517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Rechte verbindingslijn met pijl 24"/>
            <p:cNvCxnSpPr/>
            <p:nvPr/>
          </p:nvCxnSpPr>
          <p:spPr>
            <a:xfrm>
              <a:off x="3554413" y="2495550"/>
              <a:ext cx="0" cy="1492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Titel 1"/>
          <p:cNvSpPr txBox="1">
            <a:spLocks/>
          </p:cNvSpPr>
          <p:nvPr/>
        </p:nvSpPr>
        <p:spPr>
          <a:xfrm>
            <a:off x="254000" y="-15517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BE" sz="3600" smtClean="0">
                <a:solidFill>
                  <a:schemeClr val="tx2"/>
                </a:solidFill>
              </a:rPr>
              <a:t>a) stroomschema</a:t>
            </a:r>
            <a:endParaRPr lang="nl-BE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16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ep 15"/>
          <p:cNvGrpSpPr/>
          <p:nvPr/>
        </p:nvGrpSpPr>
        <p:grpSpPr>
          <a:xfrm>
            <a:off x="267188" y="408338"/>
            <a:ext cx="8679541" cy="5823194"/>
            <a:chOff x="464458" y="1513927"/>
            <a:chExt cx="5564188" cy="3733071"/>
          </a:xfrm>
        </p:grpSpPr>
        <p:sp>
          <p:nvSpPr>
            <p:cNvPr id="4" name="Stroomdiagram: Gegevens 3"/>
            <p:cNvSpPr/>
            <p:nvPr/>
          </p:nvSpPr>
          <p:spPr>
            <a:xfrm>
              <a:off x="3076717" y="2399723"/>
              <a:ext cx="2880814" cy="520683"/>
            </a:xfrm>
            <a:prstGeom prst="flowChartInputOutpu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nl-BE" sz="1200">
                  <a:effectLst/>
                  <a:latin typeface="Verdana"/>
                  <a:ea typeface="Times New Roman"/>
                  <a:cs typeface="Times New Roman"/>
                </a:rPr>
                <a:t>Gesprek met opdrachtgever: verduidelijking briefing</a:t>
              </a:r>
              <a:endParaRPr lang="nl-BE">
                <a:effectLst/>
                <a:latin typeface="Verdana"/>
                <a:ea typeface="Times New Roman"/>
                <a:cs typeface="Times New Roman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nl-BE" sz="1200">
                  <a:effectLst/>
                  <a:latin typeface="Verdana"/>
                  <a:ea typeface="Times New Roman"/>
                  <a:cs typeface="Times New Roman"/>
                </a:rPr>
                <a:t>(Beeldvorming opdracht)</a:t>
              </a:r>
              <a:endParaRPr lang="nl-BE">
                <a:effectLst/>
                <a:latin typeface="Verdana"/>
                <a:ea typeface="Times New Roman"/>
                <a:cs typeface="Times New Roman"/>
              </a:endParaRPr>
            </a:p>
          </p:txBody>
        </p:sp>
        <p:sp>
          <p:nvSpPr>
            <p:cNvPr id="5" name="Afgeronde rechthoek 4"/>
            <p:cNvSpPr/>
            <p:nvPr/>
          </p:nvSpPr>
          <p:spPr>
            <a:xfrm>
              <a:off x="3391022" y="3828425"/>
              <a:ext cx="2256648" cy="36638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nl-BE" sz="1200" dirty="0">
                  <a:effectLst/>
                  <a:latin typeface="Verdana"/>
                  <a:ea typeface="Times New Roman"/>
                  <a:cs typeface="Times New Roman"/>
                </a:rPr>
                <a:t>Pitch project charter bij de opdrachtgever</a:t>
              </a:r>
              <a:endParaRPr lang="nl-BE" dirty="0">
                <a:effectLst/>
                <a:latin typeface="Verdana"/>
                <a:ea typeface="Times New Roman"/>
                <a:cs typeface="Times New Roman"/>
              </a:endParaRPr>
            </a:p>
          </p:txBody>
        </p:sp>
        <p:sp>
          <p:nvSpPr>
            <p:cNvPr id="6" name="Stroomdiagram: Voorbereiding 5"/>
            <p:cNvSpPr/>
            <p:nvPr/>
          </p:nvSpPr>
          <p:spPr>
            <a:xfrm>
              <a:off x="3010046" y="3075975"/>
              <a:ext cx="3018600" cy="605770"/>
            </a:xfrm>
            <a:prstGeom prst="flowChartPreparati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nl-BE" sz="1200">
                  <a:effectLst/>
                  <a:latin typeface="Verdana"/>
                  <a:ea typeface="Times New Roman"/>
                  <a:cs typeface="Times New Roman"/>
                </a:rPr>
                <a:t>Studenten werken op basis van briefing en gesprek hun concept uit (project charter)</a:t>
              </a:r>
              <a:endParaRPr lang="nl-BE">
                <a:effectLst/>
                <a:latin typeface="Verdana"/>
                <a:ea typeface="Times New Roman"/>
                <a:cs typeface="Times New Roman"/>
              </a:endParaRPr>
            </a:p>
          </p:txBody>
        </p:sp>
        <p:sp>
          <p:nvSpPr>
            <p:cNvPr id="7" name="Stroomdiagram: Voorbereiding 6"/>
            <p:cNvSpPr/>
            <p:nvPr/>
          </p:nvSpPr>
          <p:spPr>
            <a:xfrm>
              <a:off x="3210058" y="1666322"/>
              <a:ext cx="2604606" cy="584181"/>
            </a:xfrm>
            <a:prstGeom prst="flowChartPreparati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nl-BE" sz="1200" dirty="0">
                  <a:effectLst/>
                  <a:latin typeface="Verdana"/>
                  <a:ea typeface="Times New Roman"/>
                  <a:cs typeface="Times New Roman"/>
                </a:rPr>
                <a:t>Studenten analyseren de briefing en bereiden gesprek met opdrachtgever </a:t>
              </a:r>
              <a:r>
                <a:rPr lang="nl-BE" sz="1200" dirty="0" smtClean="0">
                  <a:effectLst/>
                  <a:latin typeface="Verdana"/>
                  <a:ea typeface="Times New Roman"/>
                  <a:cs typeface="Times New Roman"/>
                </a:rPr>
                <a:t>voor</a:t>
              </a:r>
              <a:r>
                <a:rPr lang="nl-BE" sz="1200" dirty="0">
                  <a:effectLst/>
                  <a:latin typeface="Verdana"/>
                  <a:ea typeface="Times New Roman"/>
                  <a:cs typeface="Times New Roman"/>
                </a:rPr>
                <a:t> </a:t>
              </a:r>
              <a:endParaRPr lang="nl-BE" dirty="0">
                <a:effectLst/>
                <a:latin typeface="Verdana"/>
                <a:ea typeface="Times New Roman"/>
                <a:cs typeface="Times New Roman"/>
              </a:endParaRPr>
            </a:p>
          </p:txBody>
        </p:sp>
        <p:sp>
          <p:nvSpPr>
            <p:cNvPr id="8" name="Stroomdiagram: Beslissing 7"/>
            <p:cNvSpPr/>
            <p:nvPr/>
          </p:nvSpPr>
          <p:spPr>
            <a:xfrm>
              <a:off x="3352924" y="4352283"/>
              <a:ext cx="2327129" cy="711811"/>
            </a:xfrm>
            <a:prstGeom prst="flowChartDecisio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nl-BE" sz="1200">
                  <a:effectLst/>
                  <a:latin typeface="Verdana"/>
                  <a:ea typeface="Times New Roman"/>
                  <a:cs typeface="Times New Roman"/>
                </a:rPr>
                <a:t>Feedback + ev. bijsturing door OG</a:t>
              </a:r>
              <a:endParaRPr lang="nl-BE">
                <a:effectLst/>
                <a:latin typeface="Verdana"/>
                <a:ea typeface="Times New Roman"/>
                <a:cs typeface="Times New Roman"/>
              </a:endParaRPr>
            </a:p>
          </p:txBody>
        </p:sp>
        <p:sp>
          <p:nvSpPr>
            <p:cNvPr id="9" name="AutoVorm 2"/>
            <p:cNvSpPr>
              <a:spLocks noChangeArrowheads="1"/>
            </p:cNvSpPr>
            <p:nvPr/>
          </p:nvSpPr>
          <p:spPr bwMode="auto">
            <a:xfrm rot="16200000">
              <a:off x="381255" y="2586742"/>
              <a:ext cx="2560557" cy="2394151"/>
            </a:xfrm>
            <a:prstGeom prst="bracePair">
              <a:avLst>
                <a:gd name="adj" fmla="val 8333"/>
              </a:avLst>
            </a:prstGeom>
            <a:solidFill>
              <a:srgbClr val="FFFFFF"/>
            </a:solidFill>
            <a:ln w="15875">
              <a:solidFill>
                <a:srgbClr val="82ACD0"/>
              </a:solidFill>
              <a:round/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36000" tIns="36000" rIns="36000" bIns="36000" anchor="t" anchorCtr="0" upright="1">
              <a:noAutofit/>
            </a:bodyPr>
            <a:lstStyle/>
            <a:p>
              <a:pPr marL="342900" lvl="0" indent="-342900">
                <a:lnSpc>
                  <a:spcPct val="150000"/>
                </a:lnSpc>
                <a:spcAft>
                  <a:spcPts val="0"/>
                </a:spcAft>
                <a:buFont typeface="Symbol"/>
                <a:buChar char=""/>
              </a:pPr>
              <a:r>
                <a:rPr lang="nl-NL" sz="1400" dirty="0">
                  <a:effectLst/>
                  <a:latin typeface="Verdana"/>
                  <a:ea typeface="Times New Roman"/>
                  <a:cs typeface="Times New Roman"/>
                </a:rPr>
                <a:t>Achtergrond (context en aanleiding)</a:t>
              </a:r>
              <a:endParaRPr lang="nl-BE" sz="2000" dirty="0">
                <a:effectLst/>
                <a:latin typeface="Verdana"/>
                <a:ea typeface="Times New Roman"/>
                <a:cs typeface="Times New Roman"/>
              </a:endParaRPr>
            </a:p>
            <a:p>
              <a:pPr marL="342900" lvl="0" indent="-342900">
                <a:lnSpc>
                  <a:spcPct val="150000"/>
                </a:lnSpc>
                <a:spcAft>
                  <a:spcPts val="0"/>
                </a:spcAft>
                <a:buFont typeface="Symbol"/>
                <a:buChar char=""/>
              </a:pPr>
              <a:r>
                <a:rPr lang="nl-NL" sz="1400" dirty="0">
                  <a:effectLst/>
                  <a:latin typeface="Verdana"/>
                  <a:ea typeface="Times New Roman"/>
                  <a:cs typeface="Times New Roman"/>
                </a:rPr>
                <a:t>Project doelstellingen</a:t>
              </a:r>
              <a:endParaRPr lang="nl-BE" sz="2000" dirty="0">
                <a:effectLst/>
                <a:latin typeface="Verdana"/>
                <a:ea typeface="Times New Roman"/>
                <a:cs typeface="Times New Roman"/>
              </a:endParaRPr>
            </a:p>
            <a:p>
              <a:pPr marL="342900" lvl="0" indent="-342900">
                <a:lnSpc>
                  <a:spcPct val="150000"/>
                </a:lnSpc>
                <a:spcAft>
                  <a:spcPts val="0"/>
                </a:spcAft>
                <a:buFont typeface="Symbol"/>
                <a:buChar char=""/>
              </a:pPr>
              <a:r>
                <a:rPr lang="nl-NL" sz="1400" dirty="0">
                  <a:effectLst/>
                  <a:latin typeface="Verdana"/>
                  <a:ea typeface="Times New Roman"/>
                  <a:cs typeface="Times New Roman"/>
                </a:rPr>
                <a:t>Eisen van de klant</a:t>
              </a:r>
              <a:endParaRPr lang="nl-BE" sz="2000" dirty="0">
                <a:effectLst/>
                <a:latin typeface="Verdana"/>
                <a:ea typeface="Times New Roman"/>
                <a:cs typeface="Times New Roman"/>
              </a:endParaRPr>
            </a:p>
            <a:p>
              <a:pPr marL="342900" lvl="0" indent="-342900">
                <a:lnSpc>
                  <a:spcPct val="150000"/>
                </a:lnSpc>
                <a:spcAft>
                  <a:spcPts val="0"/>
                </a:spcAft>
                <a:buFont typeface="Symbol"/>
                <a:buChar char=""/>
              </a:pPr>
              <a:r>
                <a:rPr lang="nl-NL" sz="1400" dirty="0">
                  <a:effectLst/>
                  <a:latin typeface="Verdana"/>
                  <a:ea typeface="Times New Roman"/>
                  <a:cs typeface="Times New Roman"/>
                </a:rPr>
                <a:t>Scope en afbakening</a:t>
              </a:r>
              <a:endParaRPr lang="nl-BE" sz="2000" dirty="0">
                <a:effectLst/>
                <a:latin typeface="Verdana"/>
                <a:ea typeface="Times New Roman"/>
                <a:cs typeface="Times New Roman"/>
              </a:endParaRPr>
            </a:p>
            <a:p>
              <a:pPr marL="342900" lvl="0" indent="-342900">
                <a:lnSpc>
                  <a:spcPct val="150000"/>
                </a:lnSpc>
                <a:spcAft>
                  <a:spcPts val="0"/>
                </a:spcAft>
                <a:buFont typeface="Symbol"/>
                <a:buChar char=""/>
              </a:pPr>
              <a:r>
                <a:rPr lang="nl-NL" sz="1400" dirty="0">
                  <a:effectLst/>
                  <a:latin typeface="Verdana"/>
                  <a:ea typeface="Times New Roman"/>
                  <a:cs typeface="Times New Roman"/>
                </a:rPr>
                <a:t>Projectaanpak</a:t>
              </a:r>
              <a:endParaRPr lang="nl-BE" sz="2000" dirty="0">
                <a:effectLst/>
                <a:latin typeface="Verdana"/>
                <a:ea typeface="Times New Roman"/>
                <a:cs typeface="Times New Roman"/>
              </a:endParaRPr>
            </a:p>
            <a:p>
              <a:pPr marL="342900" lvl="0" indent="-342900">
                <a:lnSpc>
                  <a:spcPct val="150000"/>
                </a:lnSpc>
                <a:spcAft>
                  <a:spcPts val="0"/>
                </a:spcAft>
                <a:buFont typeface="Symbol"/>
                <a:buChar char=""/>
              </a:pPr>
              <a:r>
                <a:rPr lang="nl-NL" sz="1400" dirty="0">
                  <a:effectLst/>
                  <a:latin typeface="Verdana"/>
                  <a:ea typeface="Times New Roman"/>
                  <a:cs typeface="Times New Roman"/>
                </a:rPr>
                <a:t>Planning</a:t>
              </a:r>
              <a:endParaRPr lang="nl-BE" sz="2000" dirty="0">
                <a:effectLst/>
                <a:latin typeface="Verdana"/>
                <a:ea typeface="Times New Roman"/>
                <a:cs typeface="Times New Roman"/>
              </a:endParaRPr>
            </a:p>
            <a:p>
              <a:pPr marL="342900" lvl="0" indent="-342900">
                <a:lnSpc>
                  <a:spcPct val="150000"/>
                </a:lnSpc>
                <a:spcAft>
                  <a:spcPts val="0"/>
                </a:spcAft>
                <a:buFont typeface="Symbol"/>
                <a:buChar char=""/>
              </a:pPr>
              <a:r>
                <a:rPr lang="nl-NL" sz="1400" dirty="0">
                  <a:effectLst/>
                  <a:latin typeface="Verdana"/>
                  <a:ea typeface="Times New Roman"/>
                  <a:cs typeface="Times New Roman"/>
                </a:rPr>
                <a:t>Projectresultaat (concept)</a:t>
              </a:r>
              <a:endParaRPr lang="nl-BE" sz="2000" dirty="0">
                <a:effectLst/>
                <a:latin typeface="Verdana"/>
                <a:ea typeface="Times New Roman"/>
                <a:cs typeface="Times New Roman"/>
              </a:endParaRPr>
            </a:p>
            <a:p>
              <a:pPr marL="342900" lvl="0" indent="-342900">
                <a:lnSpc>
                  <a:spcPct val="150000"/>
                </a:lnSpc>
                <a:spcAft>
                  <a:spcPts val="0"/>
                </a:spcAft>
                <a:buFont typeface="Symbol"/>
                <a:buChar char=""/>
              </a:pPr>
              <a:r>
                <a:rPr lang="nl-NL" sz="1400" dirty="0">
                  <a:effectLst/>
                  <a:latin typeface="Verdana"/>
                  <a:ea typeface="Times New Roman"/>
                  <a:cs typeface="Times New Roman"/>
                </a:rPr>
                <a:t>…</a:t>
              </a:r>
              <a:endParaRPr lang="nl-BE" sz="2000" dirty="0">
                <a:effectLst/>
                <a:latin typeface="Verdana"/>
                <a:ea typeface="Times New Roman"/>
                <a:cs typeface="Times New Roman"/>
              </a:endParaRPr>
            </a:p>
          </p:txBody>
        </p:sp>
        <p:cxnSp>
          <p:nvCxnSpPr>
            <p:cNvPr id="10" name="Rechte verbindingslijn met pijl 9"/>
            <p:cNvCxnSpPr/>
            <p:nvPr/>
          </p:nvCxnSpPr>
          <p:spPr>
            <a:xfrm>
              <a:off x="4495852" y="2256852"/>
              <a:ext cx="0" cy="1523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Rechte verbindingslijn met pijl 10"/>
            <p:cNvCxnSpPr/>
            <p:nvPr/>
          </p:nvCxnSpPr>
          <p:spPr>
            <a:xfrm>
              <a:off x="4495852" y="2933105"/>
              <a:ext cx="0" cy="1479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Rechte verbindingslijn met pijl 11"/>
            <p:cNvCxnSpPr/>
            <p:nvPr/>
          </p:nvCxnSpPr>
          <p:spPr>
            <a:xfrm>
              <a:off x="4495852" y="3685555"/>
              <a:ext cx="0" cy="1511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Rechte verbindingslijn met pijl 12"/>
            <p:cNvCxnSpPr/>
            <p:nvPr/>
          </p:nvCxnSpPr>
          <p:spPr>
            <a:xfrm>
              <a:off x="4505378" y="4199888"/>
              <a:ext cx="0" cy="1517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Rechte verbindingslijn met pijl 13"/>
            <p:cNvCxnSpPr/>
            <p:nvPr/>
          </p:nvCxnSpPr>
          <p:spPr>
            <a:xfrm>
              <a:off x="4495852" y="1513927"/>
              <a:ext cx="0" cy="1523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Rechte verbindingslijn met pijl 14"/>
            <p:cNvCxnSpPr/>
            <p:nvPr/>
          </p:nvCxnSpPr>
          <p:spPr>
            <a:xfrm>
              <a:off x="4519346" y="5095238"/>
              <a:ext cx="0" cy="1517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itel 1"/>
          <p:cNvSpPr txBox="1">
            <a:spLocks/>
          </p:cNvSpPr>
          <p:nvPr/>
        </p:nvSpPr>
        <p:spPr>
          <a:xfrm>
            <a:off x="254000" y="-15517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BE" sz="3600" smtClean="0">
                <a:solidFill>
                  <a:schemeClr val="tx2"/>
                </a:solidFill>
              </a:rPr>
              <a:t>a) stroomschema</a:t>
            </a:r>
            <a:endParaRPr lang="nl-BE" sz="3600" dirty="0">
              <a:solidFill>
                <a:schemeClr val="tx2"/>
              </a:solidFill>
            </a:endParaRPr>
          </a:p>
        </p:txBody>
      </p:sp>
      <p:cxnSp>
        <p:nvCxnSpPr>
          <p:cNvPr id="3" name="Rechte verbindingslijn 2"/>
          <p:cNvCxnSpPr>
            <a:stCxn id="6" idx="1"/>
          </p:cNvCxnSpPr>
          <p:nvPr/>
        </p:nvCxnSpPr>
        <p:spPr>
          <a:xfrm flipH="1" flipV="1">
            <a:off x="3725839" y="3317435"/>
            <a:ext cx="512195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63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ep 29"/>
          <p:cNvGrpSpPr/>
          <p:nvPr/>
        </p:nvGrpSpPr>
        <p:grpSpPr>
          <a:xfrm>
            <a:off x="406389" y="556543"/>
            <a:ext cx="7794181" cy="5952204"/>
            <a:chOff x="1451419" y="1575144"/>
            <a:chExt cx="4790460" cy="3642849"/>
          </a:xfrm>
        </p:grpSpPr>
        <p:sp>
          <p:nvSpPr>
            <p:cNvPr id="4" name="Afgeronde rechthoek 3"/>
            <p:cNvSpPr/>
            <p:nvPr/>
          </p:nvSpPr>
          <p:spPr>
            <a:xfrm>
              <a:off x="4260169" y="2278544"/>
              <a:ext cx="1981710" cy="35050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nl-BE" sz="1200" dirty="0">
                  <a:effectLst/>
                  <a:latin typeface="Verdana"/>
                  <a:ea typeface="Times New Roman"/>
                  <a:cs typeface="Times New Roman"/>
                </a:rPr>
                <a:t>Uitvoering van het project op basis van het project </a:t>
              </a:r>
              <a:r>
                <a:rPr lang="nl-BE" sz="1200" dirty="0" smtClean="0">
                  <a:effectLst/>
                  <a:latin typeface="Verdana"/>
                  <a:ea typeface="Times New Roman"/>
                  <a:cs typeface="Times New Roman"/>
                </a:rPr>
                <a:t>charter en </a:t>
              </a:r>
              <a:r>
                <a:rPr lang="nl-BE" sz="1200" dirty="0" err="1" smtClean="0">
                  <a:effectLst/>
                  <a:latin typeface="Verdana"/>
                  <a:ea typeface="Times New Roman"/>
                  <a:cs typeface="Times New Roman"/>
                </a:rPr>
                <a:t>PvA</a:t>
              </a:r>
              <a:endParaRPr lang="nl-BE" dirty="0">
                <a:effectLst/>
                <a:latin typeface="Verdana"/>
                <a:ea typeface="Times New Roman"/>
                <a:cs typeface="Times New Roman"/>
              </a:endParaRPr>
            </a:p>
          </p:txBody>
        </p:sp>
        <p:sp>
          <p:nvSpPr>
            <p:cNvPr id="5" name="Afgeronde rechthoek 4"/>
            <p:cNvSpPr/>
            <p:nvPr/>
          </p:nvSpPr>
          <p:spPr>
            <a:xfrm>
              <a:off x="4255730" y="2790972"/>
              <a:ext cx="1981710" cy="35050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nl-BE" sz="1200" dirty="0">
                  <a:effectLst/>
                  <a:latin typeface="Verdana"/>
                  <a:ea typeface="Times New Roman"/>
                  <a:cs typeface="Times New Roman"/>
                </a:rPr>
                <a:t>Oplevering van het projectresultaat bij de opdrachtgever</a:t>
              </a:r>
              <a:endParaRPr lang="nl-BE" dirty="0">
                <a:effectLst/>
                <a:latin typeface="Verdana"/>
                <a:ea typeface="Times New Roman"/>
                <a:cs typeface="Times New Roman"/>
              </a:endParaRPr>
            </a:p>
          </p:txBody>
        </p:sp>
        <p:sp>
          <p:nvSpPr>
            <p:cNvPr id="6" name="Stroomdiagram: Alternatief proces 5"/>
            <p:cNvSpPr/>
            <p:nvPr/>
          </p:nvSpPr>
          <p:spPr>
            <a:xfrm>
              <a:off x="4255730" y="3286256"/>
              <a:ext cx="1981710" cy="393052"/>
            </a:xfrm>
            <a:prstGeom prst="flowChartAlternateProcess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nl-BE" sz="1200">
                  <a:effectLst/>
                  <a:latin typeface="Verdana"/>
                  <a:ea typeface="Times New Roman"/>
                  <a:cs typeface="Times New Roman"/>
                </a:rPr>
                <a:t>Feedback van de opdrachtgever</a:t>
              </a:r>
              <a:endParaRPr lang="nl-BE">
                <a:effectLst/>
                <a:latin typeface="Verdana"/>
                <a:ea typeface="Times New Roman"/>
                <a:cs typeface="Times New Roman"/>
              </a:endParaRPr>
            </a:p>
          </p:txBody>
        </p:sp>
        <p:sp>
          <p:nvSpPr>
            <p:cNvPr id="7" name="Stroomdiagram: Alternatief proces 6"/>
            <p:cNvSpPr/>
            <p:nvPr/>
          </p:nvSpPr>
          <p:spPr>
            <a:xfrm>
              <a:off x="4284303" y="3829163"/>
              <a:ext cx="1933453" cy="41527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nl-BE" sz="1200">
                  <a:effectLst/>
                  <a:latin typeface="Verdana"/>
                  <a:ea typeface="Times New Roman"/>
                  <a:cs typeface="Times New Roman"/>
                </a:rPr>
                <a:t>Teams maken een </a:t>
              </a:r>
              <a:endParaRPr lang="nl-BE">
                <a:effectLst/>
                <a:latin typeface="Verdana"/>
                <a:ea typeface="Times New Roman"/>
                <a:cs typeface="Times New Roman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nl-BE" sz="1200">
                  <a:effectLst/>
                  <a:latin typeface="Verdana"/>
                  <a:ea typeface="Times New Roman"/>
                  <a:cs typeface="Times New Roman"/>
                </a:rPr>
                <a:t>evaluatierapport op</a:t>
              </a:r>
              <a:endParaRPr lang="nl-BE">
                <a:effectLst/>
                <a:latin typeface="Verdana"/>
                <a:ea typeface="Times New Roman"/>
                <a:cs typeface="Times New Roman"/>
              </a:endParaRPr>
            </a:p>
          </p:txBody>
        </p:sp>
        <p:sp>
          <p:nvSpPr>
            <p:cNvPr id="8" name="Afgeronde rechthoek 7"/>
            <p:cNvSpPr/>
            <p:nvPr/>
          </p:nvSpPr>
          <p:spPr>
            <a:xfrm>
              <a:off x="4284303" y="4400644"/>
              <a:ext cx="1933453" cy="36130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nl-BE" sz="1200" dirty="0">
                  <a:effectLst/>
                  <a:latin typeface="Verdana"/>
                  <a:ea typeface="Times New Roman"/>
                  <a:cs typeface="Times New Roman"/>
                </a:rPr>
                <a:t>Evaluatie door docenten</a:t>
              </a:r>
              <a:endParaRPr lang="nl-BE" dirty="0">
                <a:effectLst/>
                <a:latin typeface="Verdana"/>
                <a:ea typeface="Times New Roman"/>
                <a:cs typeface="Times New Roman"/>
              </a:endParaRPr>
            </a:p>
          </p:txBody>
        </p:sp>
        <p:sp>
          <p:nvSpPr>
            <p:cNvPr id="9" name="AutoVorm 2"/>
            <p:cNvSpPr>
              <a:spLocks noChangeArrowheads="1"/>
            </p:cNvSpPr>
            <p:nvPr/>
          </p:nvSpPr>
          <p:spPr bwMode="auto">
            <a:xfrm rot="16200000">
              <a:off x="1690452" y="3240672"/>
              <a:ext cx="1765056" cy="2189585"/>
            </a:xfrm>
            <a:prstGeom prst="bracePair">
              <a:avLst>
                <a:gd name="adj" fmla="val 8333"/>
              </a:avLst>
            </a:prstGeom>
            <a:solidFill>
              <a:srgbClr val="FFFFFF"/>
            </a:solidFill>
            <a:ln w="15875">
              <a:solidFill>
                <a:srgbClr val="82ACD0"/>
              </a:solidFill>
              <a:round/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36000" tIns="36000" rIns="36000" bIns="36000" anchor="t" anchorCtr="0" upright="1">
              <a:noAutofit/>
            </a:bodyPr>
            <a:lstStyle/>
            <a:p>
              <a:pPr marL="342900" lvl="0" indent="-342900">
                <a:lnSpc>
                  <a:spcPct val="150000"/>
                </a:lnSpc>
                <a:spcAft>
                  <a:spcPts val="0"/>
                </a:spcAft>
                <a:buFont typeface="Symbol"/>
                <a:buChar char=""/>
              </a:pPr>
              <a:r>
                <a:rPr lang="nl-NL" sz="1400" dirty="0">
                  <a:effectLst/>
                  <a:latin typeface="Verdana"/>
                  <a:ea typeface="Times New Roman"/>
                  <a:cs typeface="Times New Roman"/>
                </a:rPr>
                <a:t>wat liep goed ?</a:t>
              </a:r>
              <a:endParaRPr lang="nl-BE" sz="2000" dirty="0">
                <a:effectLst/>
                <a:latin typeface="Verdana"/>
                <a:ea typeface="Times New Roman"/>
                <a:cs typeface="Times New Roman"/>
              </a:endParaRPr>
            </a:p>
            <a:p>
              <a:pPr marL="342900" lvl="0" indent="-342900">
                <a:lnSpc>
                  <a:spcPct val="150000"/>
                </a:lnSpc>
                <a:spcAft>
                  <a:spcPts val="0"/>
                </a:spcAft>
                <a:buFont typeface="Symbol"/>
                <a:buChar char=""/>
              </a:pPr>
              <a:r>
                <a:rPr lang="nl-NL" sz="1400" dirty="0">
                  <a:effectLst/>
                  <a:latin typeface="Verdana"/>
                  <a:ea typeface="Times New Roman"/>
                  <a:cs typeface="Times New Roman"/>
                </a:rPr>
                <a:t>wat liep fout ?</a:t>
              </a:r>
              <a:endParaRPr lang="nl-BE" sz="2000" dirty="0">
                <a:effectLst/>
                <a:latin typeface="Verdana"/>
                <a:ea typeface="Times New Roman"/>
                <a:cs typeface="Times New Roman"/>
              </a:endParaRPr>
            </a:p>
            <a:p>
              <a:pPr marL="342900" lvl="0" indent="-342900">
                <a:lnSpc>
                  <a:spcPct val="150000"/>
                </a:lnSpc>
                <a:spcAft>
                  <a:spcPts val="0"/>
                </a:spcAft>
                <a:buFont typeface="Symbol"/>
                <a:buChar char=""/>
              </a:pPr>
              <a:r>
                <a:rPr lang="nl-NL" sz="1400" dirty="0">
                  <a:effectLst/>
                  <a:latin typeface="Verdana"/>
                  <a:ea typeface="Times New Roman"/>
                  <a:cs typeface="Times New Roman"/>
                </a:rPr>
                <a:t>wat kon beter ?</a:t>
              </a:r>
              <a:endParaRPr lang="nl-BE" sz="2000" dirty="0">
                <a:effectLst/>
                <a:latin typeface="Verdana"/>
                <a:ea typeface="Times New Roman"/>
                <a:cs typeface="Times New Roman"/>
              </a:endParaRPr>
            </a:p>
            <a:p>
              <a:pPr marL="342900" lvl="0" indent="-342900">
                <a:lnSpc>
                  <a:spcPct val="150000"/>
                </a:lnSpc>
                <a:spcAft>
                  <a:spcPts val="0"/>
                </a:spcAft>
                <a:buFont typeface="Symbol"/>
                <a:buChar char=""/>
              </a:pPr>
              <a:r>
                <a:rPr lang="nl-NL" sz="1400" dirty="0">
                  <a:effectLst/>
                  <a:latin typeface="Verdana"/>
                  <a:ea typeface="Times New Roman"/>
                  <a:cs typeface="Times New Roman"/>
                </a:rPr>
                <a:t>hoe functioneerde het team ?</a:t>
              </a:r>
              <a:endParaRPr lang="nl-BE" sz="2000" dirty="0">
                <a:effectLst/>
                <a:latin typeface="Verdana"/>
                <a:ea typeface="Times New Roman"/>
                <a:cs typeface="Times New Roman"/>
              </a:endParaRPr>
            </a:p>
            <a:p>
              <a:pPr marL="342900" lvl="0" indent="-342900">
                <a:lnSpc>
                  <a:spcPct val="150000"/>
                </a:lnSpc>
                <a:spcAft>
                  <a:spcPts val="0"/>
                </a:spcAft>
                <a:buFont typeface="Symbol"/>
                <a:buChar char=""/>
              </a:pPr>
              <a:r>
                <a:rPr lang="nl-NL" sz="1400" dirty="0">
                  <a:effectLst/>
                  <a:latin typeface="Verdana"/>
                  <a:ea typeface="Times New Roman"/>
                  <a:cs typeface="Times New Roman"/>
                </a:rPr>
                <a:t>leerpunten voor volgende projecten ?</a:t>
              </a:r>
              <a:endParaRPr lang="nl-BE" sz="2000" dirty="0">
                <a:effectLst/>
                <a:latin typeface="Verdana"/>
                <a:ea typeface="Times New Roman"/>
                <a:cs typeface="Times New Roman"/>
              </a:endParaRPr>
            </a:p>
          </p:txBody>
        </p:sp>
        <p:sp>
          <p:nvSpPr>
            <p:cNvPr id="10" name="AutoVorm 2"/>
            <p:cNvSpPr>
              <a:spLocks noChangeArrowheads="1"/>
            </p:cNvSpPr>
            <p:nvPr/>
          </p:nvSpPr>
          <p:spPr bwMode="auto">
            <a:xfrm rot="16200000">
              <a:off x="1616180" y="1410383"/>
              <a:ext cx="1806493" cy="2136016"/>
            </a:xfrm>
            <a:prstGeom prst="bracePair">
              <a:avLst>
                <a:gd name="adj" fmla="val 8333"/>
              </a:avLst>
            </a:prstGeom>
            <a:solidFill>
              <a:srgbClr val="FFFFFF"/>
            </a:solidFill>
            <a:ln w="15875">
              <a:solidFill>
                <a:srgbClr val="82ACD0"/>
              </a:solidFill>
              <a:round/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36000" tIns="36000" rIns="36000" bIns="36000" anchor="t" anchorCtr="0" upright="1">
              <a:noAutofit/>
            </a:bodyPr>
            <a:lstStyle/>
            <a:p>
              <a:pPr marL="342900" lvl="0" indent="-342900">
                <a:lnSpc>
                  <a:spcPct val="150000"/>
                </a:lnSpc>
                <a:spcAft>
                  <a:spcPts val="0"/>
                </a:spcAft>
                <a:buFont typeface="Symbol"/>
                <a:buChar char=""/>
              </a:pPr>
              <a:r>
                <a:rPr lang="nl-NL" sz="1400" dirty="0">
                  <a:effectLst/>
                  <a:latin typeface="Verdana"/>
                  <a:ea typeface="Times New Roman"/>
                  <a:cs typeface="Times New Roman"/>
                </a:rPr>
                <a:t>beantwoord het resultaat aan de verwachtingen van de opdrachtgever ?</a:t>
              </a:r>
              <a:endParaRPr lang="nl-BE" sz="2000" dirty="0">
                <a:effectLst/>
                <a:latin typeface="Verdana"/>
                <a:ea typeface="Times New Roman"/>
                <a:cs typeface="Times New Roman"/>
              </a:endParaRPr>
            </a:p>
            <a:p>
              <a:pPr marL="342900" lvl="0" indent="-342900">
                <a:lnSpc>
                  <a:spcPct val="150000"/>
                </a:lnSpc>
                <a:spcAft>
                  <a:spcPts val="0"/>
                </a:spcAft>
                <a:buFont typeface="Symbol"/>
                <a:buChar char=""/>
              </a:pPr>
              <a:r>
                <a:rPr lang="en-US" sz="1400" dirty="0">
                  <a:effectLst/>
                  <a:latin typeface="Verdana"/>
                  <a:ea typeface="Times New Roman"/>
                  <a:cs typeface="Times New Roman"/>
                </a:rPr>
                <a:t>is het ‘Fit for Purpose’ ? </a:t>
              </a:r>
              <a:endParaRPr lang="nl-BE" sz="2000" dirty="0">
                <a:effectLst/>
                <a:latin typeface="Verdana"/>
                <a:ea typeface="Times New Roman"/>
                <a:cs typeface="Times New Roman"/>
              </a:endParaRPr>
            </a:p>
            <a:p>
              <a:pPr marL="342900" lvl="0" indent="-342900">
                <a:lnSpc>
                  <a:spcPct val="150000"/>
                </a:lnSpc>
                <a:spcAft>
                  <a:spcPts val="0"/>
                </a:spcAft>
                <a:buFont typeface="Symbol"/>
                <a:buChar char=""/>
              </a:pPr>
              <a:r>
                <a:rPr lang="en-US" sz="1400" dirty="0">
                  <a:effectLst/>
                  <a:latin typeface="Verdana"/>
                  <a:ea typeface="Times New Roman"/>
                  <a:cs typeface="Times New Roman"/>
                </a:rPr>
                <a:t>is het ‘Fit for Use’ ?  </a:t>
              </a:r>
              <a:endParaRPr lang="nl-BE" sz="2000" dirty="0">
                <a:effectLst/>
                <a:latin typeface="Verdana"/>
                <a:ea typeface="Times New Roman"/>
                <a:cs typeface="Times New Roman"/>
              </a:endParaRPr>
            </a:p>
            <a:p>
              <a:pPr marL="342900" lvl="0" indent="-342900">
                <a:lnSpc>
                  <a:spcPct val="150000"/>
                </a:lnSpc>
                <a:spcAft>
                  <a:spcPts val="0"/>
                </a:spcAft>
                <a:buFont typeface="Symbol"/>
                <a:buChar char=""/>
              </a:pPr>
              <a:r>
                <a:rPr lang="nl-NL" sz="1400" dirty="0">
                  <a:effectLst/>
                  <a:latin typeface="Verdana"/>
                  <a:ea typeface="Times New Roman"/>
                  <a:cs typeface="Times New Roman"/>
                </a:rPr>
                <a:t>werd het tijdig opgeleverd ? </a:t>
              </a:r>
              <a:endParaRPr lang="nl-BE" sz="2000" dirty="0">
                <a:effectLst/>
                <a:latin typeface="Verdana"/>
                <a:ea typeface="Times New Roman"/>
                <a:cs typeface="Times New Roman"/>
              </a:endParaRPr>
            </a:p>
            <a:p>
              <a:pPr marL="342900" lvl="0" indent="-342900">
                <a:lnSpc>
                  <a:spcPct val="150000"/>
                </a:lnSpc>
                <a:spcAft>
                  <a:spcPts val="0"/>
                </a:spcAft>
                <a:buFont typeface="Symbol"/>
                <a:buChar char=""/>
              </a:pPr>
              <a:r>
                <a:rPr lang="nl-NL" sz="1400" dirty="0">
                  <a:effectLst/>
                  <a:latin typeface="Verdana"/>
                  <a:ea typeface="Times New Roman"/>
                  <a:cs typeface="Times New Roman"/>
                </a:rPr>
                <a:t>Is het compleet ?</a:t>
              </a:r>
              <a:endParaRPr lang="nl-BE" sz="2000" dirty="0">
                <a:effectLst/>
                <a:latin typeface="Verdana"/>
                <a:ea typeface="Times New Roman"/>
                <a:cs typeface="Times New Roman"/>
              </a:endParaRPr>
            </a:p>
          </p:txBody>
        </p:sp>
        <p:cxnSp>
          <p:nvCxnSpPr>
            <p:cNvPr id="11" name="Rechte verbindingslijn met pijl 10"/>
            <p:cNvCxnSpPr/>
            <p:nvPr/>
          </p:nvCxnSpPr>
          <p:spPr>
            <a:xfrm>
              <a:off x="5227219" y="2638577"/>
              <a:ext cx="0" cy="1473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Rechte verbindingslijn met pijl 11"/>
            <p:cNvCxnSpPr/>
            <p:nvPr/>
          </p:nvCxnSpPr>
          <p:spPr>
            <a:xfrm>
              <a:off x="5227219" y="3133861"/>
              <a:ext cx="0" cy="154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Rechte verbindingslijn met pijl 12"/>
            <p:cNvCxnSpPr/>
            <p:nvPr/>
          </p:nvCxnSpPr>
          <p:spPr>
            <a:xfrm>
              <a:off x="5227219" y="3686293"/>
              <a:ext cx="0" cy="1523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Rechte verbindingslijn met pijl 13"/>
            <p:cNvCxnSpPr/>
            <p:nvPr/>
          </p:nvCxnSpPr>
          <p:spPr>
            <a:xfrm>
              <a:off x="5227219" y="4257774"/>
              <a:ext cx="0" cy="1441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Rechte verbindingslijn 14"/>
            <p:cNvCxnSpPr/>
            <p:nvPr/>
          </p:nvCxnSpPr>
          <p:spPr>
            <a:xfrm flipH="1">
              <a:off x="3589022" y="4038706"/>
              <a:ext cx="69367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Gebogen verbindingslijn 15"/>
            <p:cNvCxnSpPr/>
            <p:nvPr/>
          </p:nvCxnSpPr>
          <p:spPr>
            <a:xfrm>
              <a:off x="3579498" y="2638577"/>
              <a:ext cx="680671" cy="873428"/>
            </a:xfrm>
            <a:prstGeom prst="bentConnector3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Rechte verbindingslijn met pijl 16"/>
            <p:cNvCxnSpPr/>
            <p:nvPr/>
          </p:nvCxnSpPr>
          <p:spPr>
            <a:xfrm>
              <a:off x="5227219" y="2131229"/>
              <a:ext cx="0" cy="1473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itel 1"/>
          <p:cNvSpPr>
            <a:spLocks noGrp="1"/>
          </p:cNvSpPr>
          <p:nvPr>
            <p:ph type="title"/>
          </p:nvPr>
        </p:nvSpPr>
        <p:spPr>
          <a:xfrm>
            <a:off x="254000" y="-155171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nl-BE" sz="3600" dirty="0" smtClean="0">
                <a:solidFill>
                  <a:schemeClr val="tx2"/>
                </a:solidFill>
              </a:rPr>
              <a:t>a) stroomschema</a:t>
            </a:r>
            <a:endParaRPr lang="nl-BE" sz="3600" dirty="0">
              <a:solidFill>
                <a:schemeClr val="tx2"/>
              </a:solidFill>
            </a:endParaRPr>
          </a:p>
        </p:txBody>
      </p:sp>
      <p:cxnSp>
        <p:nvCxnSpPr>
          <p:cNvPr id="18" name="Rechte verbindingslijn met pijl 17"/>
          <p:cNvCxnSpPr/>
          <p:nvPr/>
        </p:nvCxnSpPr>
        <p:spPr>
          <a:xfrm>
            <a:off x="6541220" y="571057"/>
            <a:ext cx="0" cy="361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Afgeronde rechthoek 18"/>
          <p:cNvSpPr/>
          <p:nvPr/>
        </p:nvSpPr>
        <p:spPr>
          <a:xfrm>
            <a:off x="4969062" y="987829"/>
            <a:ext cx="3192259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nl-BE" sz="1200" dirty="0">
                <a:effectLst/>
                <a:latin typeface="Verdana"/>
                <a:ea typeface="Times New Roman"/>
                <a:cs typeface="Times New Roman"/>
              </a:rPr>
              <a:t>Project inrichting : Opmaak Plan van Aanpak</a:t>
            </a:r>
          </a:p>
        </p:txBody>
      </p:sp>
    </p:spTree>
    <p:extLst>
      <p:ext uri="{BB962C8B-B14F-4D97-AF65-F5344CB8AC3E}">
        <p14:creationId xmlns:p14="http://schemas.microsoft.com/office/powerpoint/2010/main" val="289131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1"/>
          <p:cNvSpPr>
            <a:spLocks noGrp="1"/>
          </p:cNvSpPr>
          <p:nvPr>
            <p:ph type="title"/>
          </p:nvPr>
        </p:nvSpPr>
        <p:spPr>
          <a:xfrm>
            <a:off x="254000" y="-155171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nl-BE" sz="3600" dirty="0" smtClean="0">
                <a:solidFill>
                  <a:schemeClr val="tx2"/>
                </a:solidFill>
              </a:rPr>
              <a:t>b) fasering</a:t>
            </a:r>
            <a:endParaRPr lang="nl-BE" sz="3600" dirty="0">
              <a:solidFill>
                <a:schemeClr val="tx2"/>
              </a:solidFill>
            </a:endParaRPr>
          </a:p>
        </p:txBody>
      </p:sp>
      <p:grpSp>
        <p:nvGrpSpPr>
          <p:cNvPr id="35" name="Groep 34"/>
          <p:cNvGrpSpPr/>
          <p:nvPr/>
        </p:nvGrpSpPr>
        <p:grpSpPr>
          <a:xfrm>
            <a:off x="255270" y="2354580"/>
            <a:ext cx="8525510" cy="2208532"/>
            <a:chOff x="-1" y="219071"/>
            <a:chExt cx="5837274" cy="2209460"/>
          </a:xfrm>
        </p:grpSpPr>
        <p:sp>
          <p:nvSpPr>
            <p:cNvPr id="37" name="Rechthoek 36"/>
            <p:cNvSpPr/>
            <p:nvPr/>
          </p:nvSpPr>
          <p:spPr>
            <a:xfrm>
              <a:off x="-1" y="1114132"/>
              <a:ext cx="5837274" cy="4381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nl-BE"/>
            </a:p>
          </p:txBody>
        </p:sp>
        <p:cxnSp>
          <p:nvCxnSpPr>
            <p:cNvPr id="38" name="Rechte verbindingslijn 37"/>
            <p:cNvCxnSpPr/>
            <p:nvPr/>
          </p:nvCxnSpPr>
          <p:spPr>
            <a:xfrm>
              <a:off x="2850158" y="219071"/>
              <a:ext cx="0" cy="18616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Stroomdiagram: Proces 38"/>
            <p:cNvSpPr/>
            <p:nvPr/>
          </p:nvSpPr>
          <p:spPr>
            <a:xfrm>
              <a:off x="361950" y="1233488"/>
              <a:ext cx="873845" cy="233362"/>
            </a:xfrm>
            <a:prstGeom prst="flowChartProcess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nl-BE" sz="1000" dirty="0" smtClean="0">
                  <a:effectLst/>
                  <a:latin typeface="Verdana"/>
                  <a:ea typeface="Times New Roman"/>
                  <a:cs typeface="Times New Roman"/>
                </a:rPr>
                <a:t>VOORBEREIDING</a:t>
              </a:r>
              <a:r>
                <a:rPr lang="nl-BE" sz="1000" dirty="0">
                  <a:effectLst/>
                  <a:latin typeface="Verdana"/>
                  <a:ea typeface="Times New Roman"/>
                  <a:cs typeface="Times New Roman"/>
                </a:rPr>
                <a:t> </a:t>
              </a:r>
            </a:p>
          </p:txBody>
        </p:sp>
        <p:cxnSp>
          <p:nvCxnSpPr>
            <p:cNvPr id="40" name="Rechte verbindingslijn met pijl 39"/>
            <p:cNvCxnSpPr/>
            <p:nvPr/>
          </p:nvCxnSpPr>
          <p:spPr>
            <a:xfrm>
              <a:off x="533400" y="542925"/>
              <a:ext cx="0" cy="6286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Rechte verbindingslijn met pijl 40"/>
            <p:cNvCxnSpPr/>
            <p:nvPr/>
          </p:nvCxnSpPr>
          <p:spPr>
            <a:xfrm flipV="1">
              <a:off x="1094255" y="497279"/>
              <a:ext cx="0" cy="6286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Stroomdiagram: Proces 41"/>
            <p:cNvSpPr/>
            <p:nvPr/>
          </p:nvSpPr>
          <p:spPr>
            <a:xfrm>
              <a:off x="2975664" y="1209519"/>
              <a:ext cx="1129995" cy="252550"/>
            </a:xfrm>
            <a:prstGeom prst="flowChartProcess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nl-BE" sz="1000" dirty="0" smtClean="0">
                  <a:effectLst/>
                  <a:latin typeface="Verdana"/>
                  <a:ea typeface="Times New Roman"/>
                  <a:cs typeface="Times New Roman"/>
                </a:rPr>
                <a:t>UITVOERING</a:t>
              </a:r>
              <a:r>
                <a:rPr lang="nl-BE" sz="1000" dirty="0">
                  <a:effectLst/>
                  <a:latin typeface="Verdana"/>
                  <a:ea typeface="Times New Roman"/>
                  <a:cs typeface="Times New Roman"/>
                </a:rPr>
                <a:t> </a:t>
              </a:r>
            </a:p>
          </p:txBody>
        </p:sp>
        <p:sp>
          <p:nvSpPr>
            <p:cNvPr id="43" name="Stroomdiagram: Proces 42"/>
            <p:cNvSpPr/>
            <p:nvPr/>
          </p:nvSpPr>
          <p:spPr>
            <a:xfrm>
              <a:off x="4413508" y="1181100"/>
              <a:ext cx="942975" cy="285750"/>
            </a:xfrm>
            <a:prstGeom prst="flowChartProcess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nl-BE" sz="1000">
                  <a:effectLst/>
                  <a:latin typeface="Verdana"/>
                  <a:ea typeface="Times New Roman"/>
                  <a:cs typeface="Times New Roman"/>
                </a:rPr>
                <a:t>EVALUATIE</a:t>
              </a:r>
            </a:p>
          </p:txBody>
        </p:sp>
        <p:cxnSp>
          <p:nvCxnSpPr>
            <p:cNvPr id="44" name="Rechte verbindingslijn met pijl 43"/>
            <p:cNvCxnSpPr/>
            <p:nvPr/>
          </p:nvCxnSpPr>
          <p:spPr>
            <a:xfrm>
              <a:off x="1774714" y="497434"/>
              <a:ext cx="0" cy="6286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Rechte verbindingslijn met pijl 44"/>
            <p:cNvCxnSpPr/>
            <p:nvPr/>
          </p:nvCxnSpPr>
          <p:spPr>
            <a:xfrm flipV="1">
              <a:off x="3782335" y="497422"/>
              <a:ext cx="9525" cy="6286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Rechte verbindingslijn met pijl 45"/>
            <p:cNvCxnSpPr/>
            <p:nvPr/>
          </p:nvCxnSpPr>
          <p:spPr>
            <a:xfrm>
              <a:off x="4567065" y="542925"/>
              <a:ext cx="0" cy="6286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kstvak 317"/>
            <p:cNvSpPr txBox="1"/>
            <p:nvPr/>
          </p:nvSpPr>
          <p:spPr>
            <a:xfrm rot="16200000">
              <a:off x="-115258" y="642752"/>
              <a:ext cx="1019109" cy="29943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nl-BE" sz="1000">
                  <a:effectLst/>
                  <a:latin typeface="Verdana"/>
                  <a:ea typeface="Times New Roman"/>
                  <a:cs typeface="Times New Roman"/>
                </a:rPr>
                <a:t>Briefing</a:t>
              </a:r>
            </a:p>
          </p:txBody>
        </p:sp>
        <p:sp>
          <p:nvSpPr>
            <p:cNvPr id="48" name="Tekstvak 319"/>
            <p:cNvSpPr txBox="1"/>
            <p:nvPr/>
          </p:nvSpPr>
          <p:spPr>
            <a:xfrm rot="16200000">
              <a:off x="1251316" y="590550"/>
              <a:ext cx="819150" cy="4667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nl-BE" sz="800">
                  <a:effectLst/>
                  <a:latin typeface="Verdana"/>
                  <a:ea typeface="Times New Roman"/>
                  <a:cs typeface="Times New Roman"/>
                </a:rPr>
                <a:t>Feedback bijsturing</a:t>
              </a:r>
              <a:endParaRPr lang="nl-BE" sz="1000">
                <a:effectLst/>
                <a:latin typeface="Verdana"/>
                <a:ea typeface="Times New Roman"/>
                <a:cs typeface="Times New Roman"/>
              </a:endParaRPr>
            </a:p>
          </p:txBody>
        </p:sp>
        <p:sp>
          <p:nvSpPr>
            <p:cNvPr id="49" name="Tekstvak 320"/>
            <p:cNvSpPr txBox="1"/>
            <p:nvPr/>
          </p:nvSpPr>
          <p:spPr>
            <a:xfrm rot="16200000">
              <a:off x="3496558" y="771419"/>
              <a:ext cx="819150" cy="2286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nl-BE" sz="1000">
                  <a:effectLst/>
                  <a:latin typeface="Verdana"/>
                  <a:ea typeface="Times New Roman"/>
                  <a:cs typeface="Times New Roman"/>
                </a:rPr>
                <a:t>Resultaat</a:t>
              </a:r>
            </a:p>
          </p:txBody>
        </p:sp>
        <p:sp>
          <p:nvSpPr>
            <p:cNvPr id="50" name="Tekstvak 321"/>
            <p:cNvSpPr txBox="1"/>
            <p:nvPr/>
          </p:nvSpPr>
          <p:spPr>
            <a:xfrm rot="16200000">
              <a:off x="3847352" y="776288"/>
              <a:ext cx="1343025" cy="2286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nl-BE" sz="800">
                  <a:effectLst/>
                  <a:latin typeface="Verdana"/>
                  <a:ea typeface="Times New Roman"/>
                  <a:cs typeface="Times New Roman"/>
                </a:rPr>
                <a:t>Beoordeling</a:t>
              </a:r>
              <a:endParaRPr lang="nl-BE" sz="1000">
                <a:effectLst/>
                <a:latin typeface="Verdana"/>
                <a:ea typeface="Times New Roman"/>
                <a:cs typeface="Times New Roman"/>
              </a:endParaRPr>
            </a:p>
          </p:txBody>
        </p:sp>
        <p:cxnSp>
          <p:nvCxnSpPr>
            <p:cNvPr id="51" name="Rechte verbindingslijn 50"/>
            <p:cNvCxnSpPr/>
            <p:nvPr/>
          </p:nvCxnSpPr>
          <p:spPr>
            <a:xfrm>
              <a:off x="5356483" y="1295400"/>
              <a:ext cx="228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Rechte verbindingslijn met pijl 51"/>
            <p:cNvCxnSpPr/>
            <p:nvPr/>
          </p:nvCxnSpPr>
          <p:spPr>
            <a:xfrm>
              <a:off x="5585083" y="1295400"/>
              <a:ext cx="0" cy="5143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Stroomdiagram: Alternatief proces 52"/>
            <p:cNvSpPr/>
            <p:nvPr/>
          </p:nvSpPr>
          <p:spPr>
            <a:xfrm>
              <a:off x="996692" y="1869166"/>
              <a:ext cx="704850" cy="558756"/>
            </a:xfrm>
            <a:prstGeom prst="flowChartAlternateProcess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nl-BE" sz="1000">
                  <a:effectLst/>
                  <a:latin typeface="Verdana"/>
                  <a:ea typeface="Times New Roman"/>
                  <a:cs typeface="Times New Roman"/>
                </a:rPr>
                <a:t>PITCH</a:t>
              </a:r>
            </a:p>
          </p:txBody>
        </p:sp>
        <p:sp>
          <p:nvSpPr>
            <p:cNvPr id="54" name="Stroomdiagram: Alternatief proces 53"/>
            <p:cNvSpPr/>
            <p:nvPr/>
          </p:nvSpPr>
          <p:spPr>
            <a:xfrm>
              <a:off x="4829356" y="1847363"/>
              <a:ext cx="1007887" cy="581168"/>
            </a:xfrm>
            <a:prstGeom prst="flowChartAlternateProcess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nl-BE" sz="800" dirty="0">
                  <a:effectLst/>
                  <a:latin typeface="Verdana"/>
                  <a:ea typeface="Times New Roman"/>
                  <a:cs typeface="Times New Roman"/>
                </a:rPr>
                <a:t>Evaluatierapport</a:t>
              </a:r>
              <a:endParaRPr lang="nl-BE" sz="1000" dirty="0">
                <a:effectLst/>
                <a:latin typeface="Verdana"/>
                <a:ea typeface="Times New Roman"/>
                <a:cs typeface="Times New Roman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nl-BE" sz="800" dirty="0">
                  <a:effectLst/>
                  <a:latin typeface="Verdana"/>
                  <a:ea typeface="Times New Roman"/>
                  <a:cs typeface="Times New Roman"/>
                </a:rPr>
                <a:t>Peer assessment form</a:t>
              </a:r>
              <a:endParaRPr lang="nl-BE" sz="1000" dirty="0">
                <a:effectLst/>
                <a:latin typeface="Verdana"/>
                <a:ea typeface="Times New Roman"/>
                <a:cs typeface="Times New Roman"/>
              </a:endParaRPr>
            </a:p>
          </p:txBody>
        </p:sp>
        <p:sp>
          <p:nvSpPr>
            <p:cNvPr id="56" name="Tekstvak 318"/>
            <p:cNvSpPr txBox="1"/>
            <p:nvPr/>
          </p:nvSpPr>
          <p:spPr>
            <a:xfrm rot="16200000">
              <a:off x="812868" y="778148"/>
              <a:ext cx="819150" cy="2286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nl-BE" sz="1000">
                  <a:effectLst/>
                  <a:latin typeface="Verdana"/>
                  <a:ea typeface="Times New Roman"/>
                  <a:cs typeface="Times New Roman"/>
                </a:rPr>
                <a:t>Concept</a:t>
              </a:r>
            </a:p>
          </p:txBody>
        </p:sp>
        <p:cxnSp>
          <p:nvCxnSpPr>
            <p:cNvPr id="57" name="Rechte verbindingslijn 56"/>
            <p:cNvCxnSpPr/>
            <p:nvPr/>
          </p:nvCxnSpPr>
          <p:spPr>
            <a:xfrm flipH="1">
              <a:off x="1336743" y="219075"/>
              <a:ext cx="1" cy="16478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Stroomdiagram: Alternatief proces 54"/>
            <p:cNvSpPr/>
            <p:nvPr/>
          </p:nvSpPr>
          <p:spPr>
            <a:xfrm>
              <a:off x="3835032" y="1869161"/>
              <a:ext cx="790575" cy="559091"/>
            </a:xfrm>
            <a:prstGeom prst="flowChartAlternateProcess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nl-BE" sz="900" dirty="0">
                  <a:effectLst/>
                  <a:latin typeface="Verdana"/>
                  <a:ea typeface="Times New Roman"/>
                  <a:cs typeface="Times New Roman"/>
                </a:rPr>
                <a:t>OPLEVERING</a:t>
              </a:r>
              <a:endParaRPr lang="nl-BE" sz="1050" dirty="0">
                <a:effectLst/>
                <a:latin typeface="Verdana"/>
                <a:ea typeface="Times New Roman"/>
                <a:cs typeface="Times New Roman"/>
              </a:endParaRPr>
            </a:p>
          </p:txBody>
        </p:sp>
      </p:grpSp>
      <p:sp>
        <p:nvSpPr>
          <p:cNvPr id="36" name="Stroomdiagram: Proces 35"/>
          <p:cNvSpPr/>
          <p:nvPr/>
        </p:nvSpPr>
        <p:spPr>
          <a:xfrm>
            <a:off x="267335" y="2294890"/>
            <a:ext cx="8621395" cy="342900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nl-BE" sz="1000">
                <a:effectLst/>
                <a:latin typeface="Verdana"/>
                <a:ea typeface="Times New Roman"/>
                <a:cs typeface="Times New Roman"/>
              </a:rPr>
              <a:t>OPDRACHTGEVER</a:t>
            </a:r>
          </a:p>
        </p:txBody>
      </p:sp>
      <p:sp>
        <p:nvSpPr>
          <p:cNvPr id="58" name="Stroomdiagram: Proces 57"/>
          <p:cNvSpPr/>
          <p:nvPr/>
        </p:nvSpPr>
        <p:spPr>
          <a:xfrm>
            <a:off x="2459037" y="3349740"/>
            <a:ext cx="1650365" cy="252095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nl-BE" sz="1000" dirty="0" smtClean="0">
                <a:effectLst/>
                <a:latin typeface="Verdana"/>
                <a:ea typeface="Times New Roman"/>
                <a:cs typeface="Times New Roman"/>
              </a:rPr>
              <a:t>INRICHTING</a:t>
            </a:r>
            <a:r>
              <a:rPr lang="nl-BE" sz="1000" dirty="0">
                <a:effectLst/>
                <a:latin typeface="Verdana"/>
                <a:ea typeface="Times New Roman"/>
                <a:cs typeface="Times New Roman"/>
              </a:rPr>
              <a:t> </a:t>
            </a:r>
          </a:p>
        </p:txBody>
      </p:sp>
      <p:cxnSp>
        <p:nvCxnSpPr>
          <p:cNvPr id="59" name="Rechte verbindingslijn met pijl 58"/>
          <p:cNvCxnSpPr/>
          <p:nvPr/>
        </p:nvCxnSpPr>
        <p:spPr>
          <a:xfrm>
            <a:off x="4198302" y="3485203"/>
            <a:ext cx="3797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troomdiagram: Alternatief proces 59"/>
          <p:cNvSpPr/>
          <p:nvPr/>
        </p:nvSpPr>
        <p:spPr>
          <a:xfrm>
            <a:off x="3840796" y="4007917"/>
            <a:ext cx="1154430" cy="55753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nl-BE" sz="1050">
                <a:effectLst/>
                <a:latin typeface="Verdana"/>
                <a:ea typeface="Times New Roman"/>
                <a:cs typeface="Times New Roman"/>
              </a:rPr>
              <a:t>Plan van Aanpak</a:t>
            </a:r>
            <a:endParaRPr lang="nl-BE" sz="1200">
              <a:effectLst/>
              <a:latin typeface="Verdana"/>
              <a:ea typeface="Times New Roman"/>
              <a:cs typeface="Times New Roman"/>
            </a:endParaRPr>
          </a:p>
        </p:txBody>
      </p:sp>
      <p:cxnSp>
        <p:nvCxnSpPr>
          <p:cNvPr id="61" name="Rechte verbindingslijn 60"/>
          <p:cNvCxnSpPr/>
          <p:nvPr/>
        </p:nvCxnSpPr>
        <p:spPr>
          <a:xfrm>
            <a:off x="6439445" y="2666480"/>
            <a:ext cx="0" cy="1366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91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>
          <a:xfrm>
            <a:off x="2326517" y="1497841"/>
            <a:ext cx="7240137" cy="4602708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BE" dirty="0" smtClean="0"/>
              <a:t>Maak uw resultaat ambitieus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BE" dirty="0" smtClean="0"/>
              <a:t>Doe ervaring op, test nieuwe dingen uit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BE" dirty="0" smtClean="0"/>
              <a:t>Speel  niet op safe !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BE" dirty="0" smtClean="0"/>
              <a:t>Maak het plezant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BE" dirty="0" smtClean="0"/>
              <a:t>Toon wat je kan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BE" dirty="0" smtClean="0"/>
              <a:t>Wees ambassadeur voor je opleiding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D65EA7-22C7-4881-B9DA-4C9E67C383A9}" type="datetime1">
              <a:rPr lang="nl-NL" smtClean="0"/>
              <a:t>21-9-2014</a:t>
            </a:fld>
            <a:endParaRPr lang="nl-NL"/>
          </a:p>
        </p:txBody>
      </p:sp>
      <p:pic>
        <p:nvPicPr>
          <p:cNvPr id="1026" name="Picture 2" descr="http://ontketenjeambitie.nl/wp-content/uploads/2010/08/cat-lion1-207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" y="2354239"/>
            <a:ext cx="19716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02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-102364"/>
            <a:ext cx="8229600" cy="1143000"/>
          </a:xfrm>
        </p:spPr>
        <p:txBody>
          <a:bodyPr/>
          <a:lstStyle/>
          <a:p>
            <a:r>
              <a:rPr lang="nl-BE" dirty="0" smtClean="0"/>
              <a:t>Werk :</a:t>
            </a:r>
            <a:endParaRPr lang="nl-BE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457200" y="1763322"/>
            <a:ext cx="5313163" cy="5788382"/>
          </a:xfrm>
        </p:spPr>
        <p:txBody>
          <a:bodyPr>
            <a:normAutofit/>
          </a:bodyPr>
          <a:lstStyle/>
          <a:p>
            <a:r>
              <a:rPr lang="nl-BE" sz="2400" dirty="0" smtClean="0"/>
              <a:t>Media : ATV, VRT</a:t>
            </a:r>
          </a:p>
          <a:p>
            <a:endParaRPr lang="nl-BE" sz="2400" dirty="0" smtClean="0"/>
          </a:p>
          <a:p>
            <a:r>
              <a:rPr lang="nl-BE" sz="2400" dirty="0" smtClean="0"/>
              <a:t>Events : </a:t>
            </a:r>
            <a:r>
              <a:rPr lang="nl-BE" sz="2400" dirty="0" err="1" smtClean="0"/>
              <a:t>Variety</a:t>
            </a:r>
            <a:r>
              <a:rPr lang="nl-BE" sz="2400" dirty="0" smtClean="0"/>
              <a:t> / </a:t>
            </a:r>
            <a:r>
              <a:rPr lang="nl-BE" sz="2400" dirty="0" err="1" smtClean="0"/>
              <a:t>Jazztronaut</a:t>
            </a:r>
            <a:r>
              <a:rPr lang="nl-BE" sz="2400" dirty="0" smtClean="0"/>
              <a:t> Entertainment</a:t>
            </a:r>
          </a:p>
          <a:p>
            <a:pPr lvl="1"/>
            <a:r>
              <a:rPr lang="nl-BE" sz="2000" dirty="0"/>
              <a:t>B2B : </a:t>
            </a:r>
          </a:p>
          <a:p>
            <a:pPr marL="1085850" lvl="2">
              <a:buFont typeface="Arial" pitchFamily="34" charset="0"/>
              <a:buChar char="•"/>
            </a:pPr>
            <a:r>
              <a:rPr lang="nl-BE" sz="1600" dirty="0"/>
              <a:t>Personeelsfeest :    </a:t>
            </a:r>
            <a:r>
              <a:rPr lang="nl-BE" sz="1600" dirty="0" err="1"/>
              <a:t>Mobistar</a:t>
            </a:r>
            <a:r>
              <a:rPr lang="nl-BE" sz="1600" dirty="0"/>
              <a:t>, Dexia, Qatar Airways </a:t>
            </a:r>
          </a:p>
          <a:p>
            <a:pPr marL="1085850" lvl="2">
              <a:buFont typeface="Arial" pitchFamily="34" charset="0"/>
              <a:buChar char="•"/>
            </a:pPr>
            <a:r>
              <a:rPr lang="nl-BE" sz="1600" dirty="0"/>
              <a:t>Mode : </a:t>
            </a:r>
            <a:r>
              <a:rPr lang="nl-BE" sz="1600" dirty="0" err="1"/>
              <a:t>Galeria</a:t>
            </a:r>
            <a:r>
              <a:rPr lang="nl-BE" sz="1600" dirty="0"/>
              <a:t> </a:t>
            </a:r>
            <a:r>
              <a:rPr lang="nl-BE" sz="1600" dirty="0" err="1"/>
              <a:t>Inno</a:t>
            </a:r>
            <a:r>
              <a:rPr lang="nl-BE" sz="1600" dirty="0"/>
              <a:t>,…</a:t>
            </a:r>
          </a:p>
          <a:p>
            <a:pPr marL="1085850" lvl="2">
              <a:buFont typeface="Arial" pitchFamily="34" charset="0"/>
              <a:buChar char="•"/>
            </a:pPr>
            <a:r>
              <a:rPr lang="nl-BE" sz="1600" dirty="0"/>
              <a:t>Film : IIFA</a:t>
            </a:r>
          </a:p>
          <a:p>
            <a:pPr marL="1085850" lvl="2">
              <a:buFont typeface="Arial" pitchFamily="34" charset="0"/>
              <a:buChar char="•"/>
            </a:pPr>
            <a:r>
              <a:rPr lang="nl-BE" sz="1600" dirty="0"/>
              <a:t>Beurs : </a:t>
            </a:r>
            <a:r>
              <a:rPr lang="nl-BE" sz="1600" dirty="0" err="1"/>
              <a:t>Marché</a:t>
            </a:r>
            <a:r>
              <a:rPr lang="nl-BE" sz="1600" dirty="0"/>
              <a:t> de la </a:t>
            </a:r>
            <a:r>
              <a:rPr lang="nl-BE" sz="1600" dirty="0" err="1"/>
              <a:t>vallée</a:t>
            </a:r>
            <a:r>
              <a:rPr lang="nl-BE" sz="1600" dirty="0"/>
              <a:t> du Lot, Nintendo,…</a:t>
            </a:r>
          </a:p>
          <a:p>
            <a:endParaRPr lang="nl-BE" sz="2400" dirty="0"/>
          </a:p>
          <a:p>
            <a:endParaRPr lang="nl-BE" sz="2400" dirty="0"/>
          </a:p>
        </p:txBody>
      </p:sp>
      <p:pic>
        <p:nvPicPr>
          <p:cNvPr id="4" name="Picture 6" descr="http://www.weeklyvoice.com/wp-content/uploads/2011/01/shilpa-iif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363" y="1040636"/>
            <a:ext cx="3373633" cy="226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gal.ulyn.net/440197_1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9"/>
          <a:stretch/>
        </p:blipFill>
        <p:spPr bwMode="auto">
          <a:xfrm>
            <a:off x="5783862" y="3500357"/>
            <a:ext cx="3360134" cy="254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89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-102364"/>
            <a:ext cx="8229600" cy="1143000"/>
          </a:xfrm>
        </p:spPr>
        <p:txBody>
          <a:bodyPr/>
          <a:lstStyle/>
          <a:p>
            <a:r>
              <a:rPr lang="nl-BE" dirty="0" smtClean="0"/>
              <a:t>Werk :</a:t>
            </a:r>
            <a:endParaRPr lang="nl-BE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454208" y="847698"/>
            <a:ext cx="8686800" cy="1169085"/>
          </a:xfrm>
        </p:spPr>
        <p:txBody>
          <a:bodyPr>
            <a:normAutofit/>
          </a:bodyPr>
          <a:lstStyle/>
          <a:p>
            <a:pPr lvl="1"/>
            <a:r>
              <a:rPr lang="nl-BE" sz="2000" dirty="0" smtClean="0"/>
              <a:t>B2C </a:t>
            </a:r>
            <a:r>
              <a:rPr lang="nl-BE" sz="2000" dirty="0"/>
              <a:t>:</a:t>
            </a:r>
          </a:p>
          <a:p>
            <a:pPr marL="1085850" lvl="2">
              <a:buFont typeface="Arial" pitchFamily="34" charset="0"/>
              <a:buChar char="•"/>
            </a:pPr>
            <a:r>
              <a:rPr lang="nl-BE" sz="1600" dirty="0"/>
              <a:t>Festivals en concerten : Beach Rock, Groove City, Pepsi Top, Brussels Jazz Marathon, …</a:t>
            </a:r>
          </a:p>
          <a:p>
            <a:endParaRPr lang="nl-BE" sz="2400" dirty="0"/>
          </a:p>
        </p:txBody>
      </p:sp>
      <p:pic>
        <p:nvPicPr>
          <p:cNvPr id="2050" name="Picture 2" descr="Autopulver Roadnot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42"/>
          <a:stretch/>
        </p:blipFill>
        <p:spPr bwMode="auto">
          <a:xfrm>
            <a:off x="297464" y="2016783"/>
            <a:ext cx="4886325" cy="189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dimaro.dj/img/foto/32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79" t="9803" r="11514" b="10791"/>
          <a:stretch/>
        </p:blipFill>
        <p:spPr bwMode="auto">
          <a:xfrm>
            <a:off x="3479365" y="3641233"/>
            <a:ext cx="3995464" cy="2583614"/>
          </a:xfrm>
          <a:prstGeom prst="rect">
            <a:avLst/>
          </a:prstGeom>
          <a:solidFill>
            <a:srgbClr val="1C1F60"/>
          </a:solidFill>
          <a:ln w="28575">
            <a:solidFill>
              <a:srgbClr val="1C1F60"/>
            </a:solidFill>
          </a:ln>
          <a:extLst/>
        </p:spPr>
      </p:pic>
      <p:pic>
        <p:nvPicPr>
          <p:cNvPr id="2052" name="Picture 4" descr="http://visitbrussels.be/bitc/static/front/img/db/img_910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21" y="4625313"/>
            <a:ext cx="3025157" cy="149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cure-concerts.de/scans/a0v3rts/1998-07-18_zeebrugg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688" y="1781305"/>
            <a:ext cx="2221222" cy="31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ep 8"/>
          <p:cNvGrpSpPr/>
          <p:nvPr/>
        </p:nvGrpSpPr>
        <p:grpSpPr>
          <a:xfrm>
            <a:off x="2850988" y="5235336"/>
            <a:ext cx="2997801" cy="1717260"/>
            <a:chOff x="2850988" y="5235336"/>
            <a:chExt cx="2997801" cy="1717260"/>
          </a:xfrm>
        </p:grpSpPr>
        <p:sp>
          <p:nvSpPr>
            <p:cNvPr id="2" name="Rechthoek 1"/>
            <p:cNvSpPr/>
            <p:nvPr/>
          </p:nvSpPr>
          <p:spPr>
            <a:xfrm>
              <a:off x="3198578" y="5912072"/>
              <a:ext cx="2388881" cy="4073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2056" name="Picture 8" descr="http://www.stubru.be/sites/default/files/imagecache/article_detail/events/groovecity_091015.jpg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0988" y="5235336"/>
              <a:ext cx="2997801" cy="1717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5952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-102364"/>
            <a:ext cx="8229600" cy="1143000"/>
          </a:xfrm>
        </p:spPr>
        <p:txBody>
          <a:bodyPr/>
          <a:lstStyle/>
          <a:p>
            <a:r>
              <a:rPr lang="nl-BE" dirty="0" smtClean="0"/>
              <a:t>Werk :</a:t>
            </a:r>
            <a:endParaRPr lang="nl-BE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312318" y="1525616"/>
            <a:ext cx="8686800" cy="4071143"/>
          </a:xfrm>
        </p:spPr>
        <p:txBody>
          <a:bodyPr>
            <a:noAutofit/>
          </a:bodyPr>
          <a:lstStyle/>
          <a:p>
            <a:pPr lvl="1"/>
            <a:r>
              <a:rPr lang="nl-BE" sz="3200" dirty="0" err="1" smtClean="0"/>
              <a:t>KdG</a:t>
            </a:r>
            <a:r>
              <a:rPr lang="nl-BE" sz="3200" dirty="0" smtClean="0"/>
              <a:t> :</a:t>
            </a:r>
          </a:p>
          <a:p>
            <a:pPr marL="457200" lvl="1" indent="0">
              <a:buNone/>
            </a:pPr>
            <a:endParaRPr lang="nl-BE" sz="3200" dirty="0"/>
          </a:p>
          <a:p>
            <a:pPr marL="1085850" lvl="2">
              <a:buFont typeface="Arial" pitchFamily="34" charset="0"/>
              <a:buChar char="•"/>
            </a:pPr>
            <a:r>
              <a:rPr lang="nl-BE" dirty="0" smtClean="0"/>
              <a:t>Event- en Project management</a:t>
            </a:r>
          </a:p>
          <a:p>
            <a:pPr marL="1543050" lvl="3">
              <a:buFont typeface="Arial" pitchFamily="34" charset="0"/>
              <a:buChar char="•"/>
            </a:pPr>
            <a:r>
              <a:rPr lang="nl-BE" sz="1800" dirty="0" smtClean="0"/>
              <a:t>Workshop zakelijke evenementen</a:t>
            </a:r>
          </a:p>
          <a:p>
            <a:pPr marL="1543050" lvl="3">
              <a:buFont typeface="Arial" pitchFamily="34" charset="0"/>
              <a:buChar char="•"/>
            </a:pPr>
            <a:r>
              <a:rPr lang="nl-BE" sz="1800" dirty="0" smtClean="0"/>
              <a:t>Methodiek </a:t>
            </a:r>
            <a:r>
              <a:rPr lang="nl-BE" sz="1800" dirty="0" err="1" smtClean="0"/>
              <a:t>projectmanagment</a:t>
            </a:r>
            <a:endParaRPr lang="nl-BE" sz="1800" dirty="0" smtClean="0"/>
          </a:p>
          <a:p>
            <a:pPr marL="1543050" lvl="3">
              <a:buFont typeface="Arial" pitchFamily="34" charset="0"/>
              <a:buChar char="•"/>
            </a:pPr>
            <a:r>
              <a:rPr lang="nl-BE" sz="1800" dirty="0" smtClean="0"/>
              <a:t>Event Productie *nieuw !!!*</a:t>
            </a:r>
          </a:p>
          <a:p>
            <a:pPr marL="1543050" lvl="3">
              <a:buFont typeface="Arial" pitchFamily="34" charset="0"/>
              <a:buChar char="•"/>
            </a:pPr>
            <a:endParaRPr lang="nl-BE" sz="1800" dirty="0"/>
          </a:p>
          <a:p>
            <a:pPr marL="1085850" lvl="2">
              <a:buFont typeface="Arial" pitchFamily="34" charset="0"/>
              <a:buChar char="•"/>
            </a:pPr>
            <a:r>
              <a:rPr lang="nl-BE" dirty="0" smtClean="0"/>
              <a:t>Multimedia Technology</a:t>
            </a:r>
          </a:p>
          <a:p>
            <a:pPr marL="1543050" lvl="3">
              <a:buFont typeface="Arial" pitchFamily="34" charset="0"/>
              <a:buChar char="•"/>
            </a:pPr>
            <a:r>
              <a:rPr lang="nl-BE" sz="1800" dirty="0" smtClean="0"/>
              <a:t>Projectwerking</a:t>
            </a:r>
          </a:p>
          <a:p>
            <a:pPr marL="1543050" lvl="3">
              <a:buFont typeface="Arial" pitchFamily="34" charset="0"/>
              <a:buChar char="•"/>
            </a:pPr>
            <a:r>
              <a:rPr lang="nl-BE" sz="1800" dirty="0" smtClean="0"/>
              <a:t>Sociale Innovatie</a:t>
            </a:r>
          </a:p>
          <a:p>
            <a:pPr marL="1314450" lvl="3" indent="0">
              <a:buNone/>
            </a:pPr>
            <a:endParaRPr lang="nl-BE" sz="1800" dirty="0" smtClean="0"/>
          </a:p>
          <a:p>
            <a:pPr marL="1314450" lvl="3" indent="0">
              <a:buNone/>
            </a:pPr>
            <a:endParaRPr lang="nl-BE" sz="1800" dirty="0"/>
          </a:p>
          <a:p>
            <a:endParaRPr lang="nl-BE" sz="3600" dirty="0"/>
          </a:p>
        </p:txBody>
      </p:sp>
      <p:pic>
        <p:nvPicPr>
          <p:cNvPr id="4" name="Picture 2" descr="http://www.intransitie.eu/wp-content/uploads/2010/11/transitie-hoger-academisch-onderwijs-duurzaamhe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74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4191" y="25864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dirty="0" smtClean="0"/>
              <a:t>Wat zijn jullie verwachtingen ?</a:t>
            </a:r>
            <a:br>
              <a:rPr lang="nl-BE" dirty="0" smtClean="0"/>
            </a:br>
            <a:r>
              <a:rPr lang="nl-BE" dirty="0"/>
              <a:t/>
            </a:r>
            <a:br>
              <a:rPr lang="nl-BE" dirty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/>
              <a:t/>
            </a:r>
            <a:br>
              <a:rPr lang="nl-BE" dirty="0"/>
            </a:br>
            <a:r>
              <a:rPr lang="nl-BE" dirty="0" smtClean="0"/>
              <a:t>Wat kennen jullie nog van ‘projectwerking’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0F8F113-CD89-4E27-9E3A-853DC79003B7}" type="datetime1">
              <a:rPr lang="nl-NL" smtClean="0"/>
              <a:t>21-9-2014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4887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claesg1\AppData\Local\Microsoft\Windows\Temporary Internet Files\Content.IE5\8GTMYYLD\MP900382659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133600"/>
            <a:ext cx="3065462" cy="4289425"/>
          </a:xfrm>
          <a:prstGeom prst="rect">
            <a:avLst/>
          </a:prstGeom>
          <a:noFill/>
          <a:ln w="9525">
            <a:solidFill>
              <a:srgbClr val="1A2A9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795588" y="3163887"/>
            <a:ext cx="6027737" cy="325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nl-BE" altLang="nl-BE" sz="4400" u="sng" dirty="0" smtClean="0">
                <a:latin typeface="Calibri" pitchFamily="34" charset="0"/>
              </a:rPr>
              <a:t>Inleiding </a:t>
            </a:r>
          </a:p>
          <a:p>
            <a:pPr algn="r" eaLnBrk="1" hangingPunct="1"/>
            <a:r>
              <a:rPr lang="nl-BE" altLang="nl-BE" sz="4400" u="sng" dirty="0" smtClean="0">
                <a:latin typeface="Calibri" pitchFamily="34" charset="0"/>
              </a:rPr>
              <a:t>projecten</a:t>
            </a:r>
            <a:endParaRPr lang="fr-FR" altLang="nl-BE" sz="4400" dirty="0">
              <a:latin typeface="Calibri" pitchFamily="34" charset="0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2364830" y="1275553"/>
            <a:ext cx="52020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4000" b="1" dirty="0" smtClean="0">
                <a:solidFill>
                  <a:schemeClr val="tx2"/>
                </a:solidFill>
              </a:rPr>
              <a:t>Sociale Innovatie</a:t>
            </a:r>
            <a:endParaRPr lang="nl-BE" sz="4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4000" y="-10031"/>
            <a:ext cx="8229600" cy="1143000"/>
          </a:xfrm>
        </p:spPr>
        <p:txBody>
          <a:bodyPr/>
          <a:lstStyle/>
          <a:p>
            <a:pPr algn="l"/>
            <a:r>
              <a:rPr lang="nl-BE" dirty="0" smtClean="0">
                <a:solidFill>
                  <a:schemeClr val="tx2"/>
                </a:solidFill>
              </a:rPr>
              <a:t>Sociale Innovatie</a:t>
            </a:r>
            <a:endParaRPr lang="nl-BE" dirty="0">
              <a:solidFill>
                <a:schemeClr val="tx2"/>
              </a:solidFill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786590" y="1132969"/>
            <a:ext cx="8357409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 smtClean="0"/>
              <a:t>Verantwoordelijkheid opnemen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 smtClean="0"/>
              <a:t>Relatie Opdrachtgever - Opdrachtnemer</a:t>
            </a:r>
          </a:p>
          <a:p>
            <a:pPr lvl="1"/>
            <a:r>
              <a:rPr lang="nl-BE" sz="2400" dirty="0" smtClean="0"/>
              <a:t>(Proces van initiële opdracht tot evaluatie)</a:t>
            </a:r>
            <a:r>
              <a:rPr lang="nl-BE" sz="2800" dirty="0" smtClean="0"/>
              <a:t> </a:t>
            </a:r>
          </a:p>
          <a:p>
            <a:endParaRPr lang="nl-BE" sz="2800" dirty="0"/>
          </a:p>
          <a:p>
            <a:r>
              <a:rPr lang="nl-BE" sz="2800" dirty="0" smtClean="0"/>
              <a:t>Niet zozeer technische competenties</a:t>
            </a:r>
          </a:p>
          <a:p>
            <a:endParaRPr lang="nl-BE" sz="1600" dirty="0" smtClean="0"/>
          </a:p>
          <a:p>
            <a:r>
              <a:rPr lang="nl-BE" sz="2800" dirty="0" smtClean="0"/>
              <a:t>Wel:</a:t>
            </a:r>
            <a:endParaRPr lang="nl-BE" dirty="0" smtClean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nl-BE" sz="2000" dirty="0" smtClean="0"/>
              <a:t>Projectmethodiek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nl-BE" sz="2000" dirty="0" smtClean="0"/>
              <a:t>Teamwerk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nl-BE" sz="2000" dirty="0" smtClean="0"/>
              <a:t>Communicatie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nl-BE" sz="2000" dirty="0" smtClean="0"/>
              <a:t>Commerciële </a:t>
            </a:r>
            <a:r>
              <a:rPr lang="nl-BE" sz="2000" dirty="0"/>
              <a:t>ingesteldheid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nl-BE" sz="2000" dirty="0" smtClean="0"/>
              <a:t>Motivatie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nl-BE" sz="2000" dirty="0" smtClean="0"/>
              <a:t>Creativiteit</a:t>
            </a:r>
          </a:p>
        </p:txBody>
      </p:sp>
    </p:spTree>
    <p:extLst>
      <p:ext uri="{BB962C8B-B14F-4D97-AF65-F5344CB8AC3E}">
        <p14:creationId xmlns:p14="http://schemas.microsoft.com/office/powerpoint/2010/main" val="108470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54000" y="-10031"/>
            <a:ext cx="8229600" cy="1143000"/>
          </a:xfrm>
        </p:spPr>
        <p:txBody>
          <a:bodyPr/>
          <a:lstStyle/>
          <a:p>
            <a:pPr algn="l"/>
            <a:r>
              <a:rPr lang="nl-BE" dirty="0" smtClean="0">
                <a:solidFill>
                  <a:schemeClr val="tx2"/>
                </a:solidFill>
              </a:rPr>
              <a:t>Sociale Innovatie</a:t>
            </a:r>
            <a:endParaRPr lang="nl-BE" dirty="0">
              <a:solidFill>
                <a:schemeClr val="tx2"/>
              </a:solidFill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1828800" y="2361063"/>
            <a:ext cx="55454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/>
              <a:t>= 5 studiepunten (van de 60/jaar)</a:t>
            </a:r>
          </a:p>
          <a:p>
            <a:r>
              <a:rPr lang="nl-BE" sz="2400" dirty="0" smtClean="0"/>
              <a:t>= 1/12 of 8,333 %</a:t>
            </a:r>
          </a:p>
          <a:p>
            <a:endParaRPr lang="nl-BE" sz="2400" dirty="0" smtClean="0"/>
          </a:p>
          <a:p>
            <a:endParaRPr lang="nl-BE" sz="2400" dirty="0"/>
          </a:p>
          <a:p>
            <a:r>
              <a:rPr lang="nl-BE" sz="2400" dirty="0" smtClean="0"/>
              <a:t>*28 = 140 u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48829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e_gevorderd">
  <a:themeElements>
    <a:clrScheme name="KdG_Themakleuren">
      <a:dk1>
        <a:sysClr val="windowText" lastClr="000000"/>
      </a:dk1>
      <a:lt1>
        <a:sysClr val="window" lastClr="FFFFFF"/>
      </a:lt1>
      <a:dk2>
        <a:srgbClr val="0C2C80"/>
      </a:dk2>
      <a:lt2>
        <a:srgbClr val="C1D82F"/>
      </a:lt2>
      <a:accent1>
        <a:srgbClr val="CA333F"/>
      </a:accent1>
      <a:accent2>
        <a:srgbClr val="008F94"/>
      </a:accent2>
      <a:accent3>
        <a:srgbClr val="E0D200"/>
      </a:accent3>
      <a:accent4>
        <a:srgbClr val="F08B27"/>
      </a:accent4>
      <a:accent5>
        <a:srgbClr val="B10060"/>
      </a:accent5>
      <a:accent6>
        <a:srgbClr val="8BB2BC"/>
      </a:accent6>
      <a:hlink>
        <a:srgbClr val="0C2C80"/>
      </a:hlink>
      <a:folHlink>
        <a:srgbClr val="C1D82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presentatie_gevorderd</Template>
  <TotalTime>1570</TotalTime>
  <Words>748</Words>
  <Application>Microsoft Office PowerPoint</Application>
  <PresentationFormat>Diavoorstelling (4:3)</PresentationFormat>
  <Paragraphs>233</Paragraphs>
  <Slides>26</Slides>
  <Notes>6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27" baseType="lpstr">
      <vt:lpstr>presentatie_gevorderd</vt:lpstr>
      <vt:lpstr>PowerPoint-presentatie</vt:lpstr>
      <vt:lpstr>Wie is Gert Claes ?</vt:lpstr>
      <vt:lpstr>Werk :</vt:lpstr>
      <vt:lpstr>Werk :</vt:lpstr>
      <vt:lpstr>Werk :</vt:lpstr>
      <vt:lpstr>Wat zijn jullie verwachtingen ?    Wat kennen jullie nog van ‘projectwerking’</vt:lpstr>
      <vt:lpstr>PowerPoint-presentatie</vt:lpstr>
      <vt:lpstr>Sociale Innovatie</vt:lpstr>
      <vt:lpstr>Sociale Innovatie</vt:lpstr>
      <vt:lpstr>2 delen :</vt:lpstr>
      <vt:lpstr>PowerPoint-presentatie</vt:lpstr>
      <vt:lpstr>Inleiding:</vt:lpstr>
      <vt:lpstr>PowerPoint-presentatie</vt:lpstr>
      <vt:lpstr>Voor- en nadelen van routinematig werken</vt:lpstr>
      <vt:lpstr>Voor- en nadelen van improviserend werken</vt:lpstr>
      <vt:lpstr>Rangschik de kenmerken van deze werkvormen (Routine / Improvisatie)..</vt:lpstr>
      <vt:lpstr>Rangschik de kenmerken van deze werkvormen (Routine /Improvisatie)..</vt:lpstr>
      <vt:lpstr>Voor- en nadelen van planmatig  werken</vt:lpstr>
      <vt:lpstr>Beheerscyclus (Deming cirkel)</vt:lpstr>
      <vt:lpstr>PowerPoint-presentatie</vt:lpstr>
      <vt:lpstr>PowerPoint-presentatie</vt:lpstr>
      <vt:lpstr>PowerPoint-presentatie</vt:lpstr>
      <vt:lpstr>PowerPoint-presentatie</vt:lpstr>
      <vt:lpstr>a) stroomschema</vt:lpstr>
      <vt:lpstr>b) fasering</vt:lpstr>
      <vt:lpstr>PowerPoint-presentatie</vt:lpstr>
    </vt:vector>
  </TitlesOfParts>
  <Company>Karel de Grote-Hogeschool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Claes Gert</dc:creator>
  <cp:lastModifiedBy>Claes Gert</cp:lastModifiedBy>
  <cp:revision>56</cp:revision>
  <dcterms:created xsi:type="dcterms:W3CDTF">2013-10-28T14:38:49Z</dcterms:created>
  <dcterms:modified xsi:type="dcterms:W3CDTF">2014-09-21T15:43:31Z</dcterms:modified>
</cp:coreProperties>
</file>