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</p:sldIdLst>
  <p:sldSz cx="14630400" cy="8229600"/>
  <p:notesSz cx="8229600" cy="14630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Calibri"/>
              </a:rPr>
              <a:t>Pulse para desplazar la diapositiva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2000" b="0" strike="noStrike" spc="-1">
                <a:latin typeface="Arial"/>
              </a:rPr>
              <a:t>Pulse para editar el formato de las notas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s-AR" sz="1400" b="0" strike="noStrike" spc="-1">
                <a:latin typeface="Times New Roman"/>
              </a:rPr>
              <a:t>&lt;cabecera&gt;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s-A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s-AR" sz="1400" b="0" strike="noStrike" spc="-1">
                <a:latin typeface="Times New Roman"/>
              </a:rPr>
              <a:t>&lt;fecha/hora&gt;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s-AR" sz="1400" b="0" strike="noStrike" spc="-1">
                <a:latin typeface="Times New Roman"/>
              </a:defRPr>
            </a:lvl1pPr>
          </a:lstStyle>
          <a:p>
            <a:r>
              <a:rPr lang="es-AR" sz="1400" b="0" strike="noStrike" spc="-1">
                <a:latin typeface="Times New Roman"/>
              </a:rPr>
              <a:t>&lt;pie de página&gt;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s-A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3BE1E69-B730-48FC-8795-A0985F88E5F9}" type="slidenum">
              <a:rPr lang="es-AR" sz="1400" b="0" strike="noStrike" spc="-1">
                <a:latin typeface="Times New Roman"/>
              </a:rPr>
              <a:t>‹Nº›</a:t>
            </a:fld>
            <a:endParaRPr lang="es-A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278498-177B-4C36-A217-E214F8BBAE2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0F5B0A-14DC-4980-A749-92ADFAAD0D3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s-AR" sz="20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A0052E-E0AB-4731-A16A-C98FF63AD49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s-AR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A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A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A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AR" sz="1800" b="0" strike="noStrike" spc="-1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32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4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AR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Shape 1"/>
          <p:cNvSpPr/>
          <p:nvPr/>
        </p:nvSpPr>
        <p:spPr>
          <a:xfrm>
            <a:off x="360" y="36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Image 0" descr="preencoded.png"/>
          <p:cNvPicPr/>
          <p:nvPr/>
        </p:nvPicPr>
        <p:blipFill>
          <a:blip r:embed="rId3"/>
          <a:stretch/>
        </p:blipFill>
        <p:spPr>
          <a:xfrm>
            <a:off x="9144000" y="59076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2"/>
          <p:cNvSpPr/>
          <p:nvPr/>
        </p:nvSpPr>
        <p:spPr>
          <a:xfrm>
            <a:off x="833040" y="1213920"/>
            <a:ext cx="7477200" cy="16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6562"/>
              </a:lnSpc>
              <a:buNone/>
              <a:tabLst>
                <a:tab pos="0" algn="l"/>
              </a:tabLst>
            </a:pPr>
            <a:r>
              <a:rPr lang="en-US" sz="5250" b="0" strike="noStrike" spc="-1">
                <a:solidFill>
                  <a:srgbClr val="272D45"/>
                </a:solidFill>
                <a:latin typeface="Kanit"/>
                <a:ea typeface="Kanit"/>
              </a:rPr>
              <a:t>Introducción a Libre Office: Procesador de texto: Writer</a:t>
            </a:r>
            <a:endParaRPr lang="es-AR" sz="5250" b="0" strike="noStrike" spc="-1">
              <a:latin typeface="Arial"/>
            </a:endParaRPr>
          </a:p>
        </p:txBody>
      </p:sp>
      <p:sp>
        <p:nvSpPr>
          <p:cNvPr id="48" name="Text 3"/>
          <p:cNvSpPr/>
          <p:nvPr/>
        </p:nvSpPr>
        <p:spPr>
          <a:xfrm>
            <a:off x="833040" y="4439880"/>
            <a:ext cx="7613128" cy="186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Libre Office Writer es un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potente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procesador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texto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con una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amplia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gama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funciones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para la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creación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documentos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.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Su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uso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es similar al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Procesador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texto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Word del </a:t>
            </a:r>
            <a:r>
              <a:rPr lang="en-US" sz="28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Paquete</a:t>
            </a:r>
            <a:r>
              <a:rPr lang="en-US" sz="28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Office.</a:t>
            </a:r>
            <a:endParaRPr lang="es-AR" sz="2800" b="0" strike="noStrike" spc="-1" dirty="0">
              <a:latin typeface="Arial"/>
            </a:endParaRPr>
          </a:p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endParaRPr lang="es-AR" sz="2800" b="0" strike="noStrike" spc="-1" dirty="0">
              <a:latin typeface="Arial"/>
            </a:endParaRPr>
          </a:p>
        </p:txBody>
      </p:sp>
      <p:sp>
        <p:nvSpPr>
          <p:cNvPr id="49" name="Shape 4"/>
          <p:cNvSpPr/>
          <p:nvPr/>
        </p:nvSpPr>
        <p:spPr>
          <a:xfrm>
            <a:off x="900000" y="6305040"/>
            <a:ext cx="354960" cy="354960"/>
          </a:xfrm>
          <a:prstGeom prst="roundRect">
            <a:avLst>
              <a:gd name="adj" fmla="val 25726039"/>
            </a:avLst>
          </a:prstGeom>
          <a:solidFill>
            <a:srgbClr val="E17ECD"/>
          </a:solidFill>
          <a:ln w="762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0" name="4 Imagen 1" descr="dep informatica.png"/>
          <p:cNvPicPr/>
          <p:nvPr/>
        </p:nvPicPr>
        <p:blipFill>
          <a:blip r:embed="rId4"/>
          <a:stretch/>
        </p:blipFill>
        <p:spPr>
          <a:xfrm>
            <a:off x="10472400" y="168480"/>
            <a:ext cx="3567600" cy="127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7F69A2-7706-40A9-9535-DA21B62C840C}"/>
              </a:ext>
            </a:extLst>
          </p:cNvPr>
          <p:cNvSpPr txBox="1"/>
          <p:nvPr/>
        </p:nvSpPr>
        <p:spPr>
          <a:xfrm>
            <a:off x="1080000" y="359999"/>
            <a:ext cx="3420000" cy="746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3200" b="1" strike="noStrike" spc="-1" dirty="0">
                <a:latin typeface="Arial"/>
              </a:rPr>
              <a:t>Práctica </a:t>
            </a:r>
            <a:r>
              <a:rPr lang="es-AR" sz="3200" b="1" strike="noStrike" spc="-1" dirty="0" err="1">
                <a:latin typeface="Arial"/>
              </a:rPr>
              <a:t>Nº</a:t>
            </a:r>
            <a:r>
              <a:rPr lang="es-AR" sz="3200" b="1" strike="noStrike" spc="-1" dirty="0">
                <a:latin typeface="Arial"/>
              </a:rPr>
              <a:t> 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C8AE57-C866-4EF8-9607-E424A7DBF19A}"/>
              </a:ext>
            </a:extLst>
          </p:cNvPr>
          <p:cNvSpPr txBox="1"/>
          <p:nvPr/>
        </p:nvSpPr>
        <p:spPr>
          <a:xfrm>
            <a:off x="738647" y="1744577"/>
            <a:ext cx="117621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Crear un Documento que se llame:</a:t>
            </a:r>
          </a:p>
          <a:p>
            <a:endParaRPr lang="es-ES" sz="2800" dirty="0"/>
          </a:p>
          <a:p>
            <a:r>
              <a:rPr lang="es-ES" sz="2800" dirty="0"/>
              <a:t>“Carta de </a:t>
            </a:r>
            <a:r>
              <a:rPr lang="es-ES" sz="2800" dirty="0" err="1"/>
              <a:t>Presentación_su</a:t>
            </a:r>
            <a:r>
              <a:rPr lang="es-ES" sz="2800" dirty="0"/>
              <a:t> nombre y apellido”</a:t>
            </a:r>
          </a:p>
          <a:p>
            <a:endParaRPr lang="es-ES" sz="2800" dirty="0"/>
          </a:p>
          <a:p>
            <a:r>
              <a:rPr lang="es-ES" sz="2800" dirty="0"/>
              <a:t>2- Seguir el siguiente formato: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7175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EA2CB6-1816-4281-A41A-451811447BE9}"/>
              </a:ext>
            </a:extLst>
          </p:cNvPr>
          <p:cNvSpPr txBox="1"/>
          <p:nvPr/>
        </p:nvSpPr>
        <p:spPr>
          <a:xfrm>
            <a:off x="721895" y="371304"/>
            <a:ext cx="1197142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cap="all" dirty="0">
                <a:solidFill>
                  <a:srgbClr val="3E423D"/>
                </a:solidFill>
                <a:effectLst/>
                <a:latin typeface="Bellefair"/>
              </a:rPr>
              <a:t>MIGUEL TORRES</a:t>
            </a:r>
          </a:p>
          <a:p>
            <a:pPr algn="l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San Juan, Argentina</a:t>
            </a:r>
          </a:p>
          <a:p>
            <a:pPr algn="l"/>
            <a:endParaRPr lang="es-ES" b="0" i="0" dirty="0">
              <a:solidFill>
                <a:srgbClr val="3E423D"/>
              </a:solidFill>
              <a:effectLst/>
              <a:latin typeface="Libre Caslon Text"/>
            </a:endParaRPr>
          </a:p>
          <a:p>
            <a:pPr algn="l"/>
            <a:r>
              <a:rPr lang="es-ES" b="0" i="0" u="sng" dirty="0">
                <a:solidFill>
                  <a:srgbClr val="3E423D"/>
                </a:solidFill>
                <a:effectLst/>
                <a:latin typeface="Libre Caslon Text"/>
              </a:rPr>
              <a:t>Correo</a:t>
            </a:r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: mtorres@gmail.com</a:t>
            </a:r>
          </a:p>
          <a:p>
            <a:pPr algn="l"/>
            <a:r>
              <a:rPr lang="es-ES" b="0" i="0" u="sng" dirty="0">
                <a:solidFill>
                  <a:srgbClr val="3E423D"/>
                </a:solidFill>
                <a:effectLst/>
                <a:latin typeface="Libre Caslon Text"/>
              </a:rPr>
              <a:t>Móvil</a:t>
            </a:r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:  264 8123456</a:t>
            </a:r>
          </a:p>
          <a:p>
            <a:pPr algn="l"/>
            <a:endParaRPr lang="es-ES" dirty="0">
              <a:solidFill>
                <a:srgbClr val="3E423D"/>
              </a:solidFill>
              <a:latin typeface="Libre Caslon Text"/>
            </a:endParaRPr>
          </a:p>
          <a:p>
            <a:pPr algn="l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Gerente Ejecutivo De Cuentas </a:t>
            </a:r>
            <a:r>
              <a:rPr lang="es-ES" b="0" i="0" dirty="0" err="1">
                <a:solidFill>
                  <a:srgbClr val="3E423D"/>
                </a:solidFill>
                <a:effectLst/>
                <a:latin typeface="Libre Caslon Text"/>
              </a:rPr>
              <a:t>Tradubot</a:t>
            </a:r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 S.R.L.</a:t>
            </a:r>
          </a:p>
          <a:p>
            <a:pPr algn="l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Calle Bulas, 19 San Juan, Argentina</a:t>
            </a:r>
          </a:p>
          <a:p>
            <a:pPr algn="l"/>
            <a:endParaRPr lang="es-ES" b="0" i="0" dirty="0">
              <a:solidFill>
                <a:srgbClr val="3E423D"/>
              </a:solidFill>
              <a:effectLst/>
              <a:latin typeface="Libre Caslon Text"/>
            </a:endParaRPr>
          </a:p>
          <a:p>
            <a:pPr algn="l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Estimado </a:t>
            </a:r>
            <a:r>
              <a:rPr lang="es-ES" b="1" i="0" dirty="0">
                <a:solidFill>
                  <a:srgbClr val="3E423D"/>
                </a:solidFill>
                <a:effectLst/>
                <a:latin typeface="Libre Caslon Text"/>
              </a:rPr>
              <a:t>Sr. Moreno</a:t>
            </a:r>
          </a:p>
          <a:p>
            <a:pPr algn="l"/>
            <a:endParaRPr lang="es-ES" b="0" i="0" dirty="0">
              <a:solidFill>
                <a:srgbClr val="3E423D"/>
              </a:solidFill>
              <a:effectLst/>
              <a:latin typeface="Libre Caslon Text"/>
            </a:endParaRPr>
          </a:p>
          <a:p>
            <a:pPr algn="just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Recientemente he sido informado acerca de una nueva posición disponible como Asistente de Administración de Cuentas en su empresa. Adjunto esta carta a mi currículum como parte de mi solicitud para este puesto. Como puede ver en mi currículum, tengo años de experiencia en tareas administrativas y en relaciones con el cliente, siendo ambas competencias muy necesarias para cualquier negocio. Por este motivo, dedico gran parte de mi tiempo a mejorar las comunicaciones y las relaciones humanas en el lugar de trabajo. Con el fin de mantenerme al día con los métodos y las tecnologías relacionados con TIC y con la gestión empresarial, a menudo asisto a formaciones para actualizar mis conocimientos y mejorar mi desempeño de las tareas de apoyo administrativo para las cuentas de los clientes que gestiono, así como para optimizar los sistemas y procesos de toda la oficina. Además, de mi vasta experiencia y múltiples competencias, también puedo ofrecer a su empresa nuevas ideas y una perspectiva fresca. Me encantaría poder colaborar con su organización en el futuro, así que muchas gracias por tener en cuenta mi aplicación para este puesto. Si desea más información, o quiere referencias, no dude en ponerse en contacto conmigo.</a:t>
            </a:r>
          </a:p>
          <a:p>
            <a:pPr algn="l"/>
            <a:endParaRPr lang="es-ES" b="0" i="0" dirty="0">
              <a:solidFill>
                <a:srgbClr val="3E423D"/>
              </a:solidFill>
              <a:effectLst/>
              <a:latin typeface="Libre Caslon Text"/>
            </a:endParaRPr>
          </a:p>
          <a:p>
            <a:pPr algn="l"/>
            <a:r>
              <a:rPr lang="es-ES" b="0" i="0" dirty="0">
                <a:solidFill>
                  <a:srgbClr val="3E423D"/>
                </a:solidFill>
                <a:effectLst/>
                <a:latin typeface="Libre Caslon Text"/>
              </a:rPr>
              <a:t>Reciba un cordial saludo</a:t>
            </a:r>
          </a:p>
          <a:p>
            <a:pPr algn="l"/>
            <a:endParaRPr lang="es-ES" b="0" i="0" cap="all" dirty="0">
              <a:solidFill>
                <a:srgbClr val="3E423D"/>
              </a:solidFill>
              <a:effectLst/>
              <a:latin typeface="Libre Caslon Text"/>
            </a:endParaRPr>
          </a:p>
          <a:p>
            <a:pPr algn="l"/>
            <a:r>
              <a:rPr lang="es-ES" b="1" i="0" cap="all" dirty="0">
                <a:solidFill>
                  <a:srgbClr val="3E423D"/>
                </a:solidFill>
                <a:effectLst/>
                <a:latin typeface="Libre Caslon Text"/>
              </a:rPr>
              <a:t>MIGUEL TORRES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544D12-2411-4365-853C-D6E4F75FE2E4}"/>
              </a:ext>
            </a:extLst>
          </p:cNvPr>
          <p:cNvSpPr txBox="1"/>
          <p:nvPr/>
        </p:nvSpPr>
        <p:spPr>
          <a:xfrm>
            <a:off x="7495673" y="1010652"/>
            <a:ext cx="4499809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Ejemplo de una Carta de Presentación para un Trabajo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018187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7F69A2-7706-40A9-9535-DA21B62C840C}"/>
              </a:ext>
            </a:extLst>
          </p:cNvPr>
          <p:cNvSpPr txBox="1"/>
          <p:nvPr/>
        </p:nvSpPr>
        <p:spPr>
          <a:xfrm>
            <a:off x="1080000" y="359999"/>
            <a:ext cx="3420000" cy="746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3200" b="1" strike="noStrike" spc="-1" dirty="0">
                <a:latin typeface="Arial"/>
              </a:rPr>
              <a:t>Práctica </a:t>
            </a:r>
            <a:r>
              <a:rPr lang="es-AR" sz="3200" b="1" strike="noStrike" spc="-1" dirty="0" err="1">
                <a:latin typeface="Arial"/>
              </a:rPr>
              <a:t>Nº</a:t>
            </a:r>
            <a:r>
              <a:rPr lang="es-AR" sz="3200" b="1" strike="noStrike" spc="-1" dirty="0">
                <a:latin typeface="Arial"/>
              </a:rPr>
              <a:t> 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C8AE57-C866-4EF8-9607-E424A7DBF19A}"/>
              </a:ext>
            </a:extLst>
          </p:cNvPr>
          <p:cNvSpPr txBox="1"/>
          <p:nvPr/>
        </p:nvSpPr>
        <p:spPr>
          <a:xfrm>
            <a:off x="738647" y="1744577"/>
            <a:ext cx="117621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Crear un Documento que se llame:</a:t>
            </a:r>
          </a:p>
          <a:p>
            <a:endParaRPr lang="es-ES" sz="2800" dirty="0"/>
          </a:p>
          <a:p>
            <a:r>
              <a:rPr lang="es-ES" sz="2800" dirty="0"/>
              <a:t>“Reclamo a la Empresa: ECOGAS, Energía San Juan, OSSE, </a:t>
            </a:r>
            <a:r>
              <a:rPr lang="es-ES" sz="2800" dirty="0" err="1"/>
              <a:t>etc._su</a:t>
            </a:r>
            <a:r>
              <a:rPr lang="es-ES" sz="2800" dirty="0"/>
              <a:t> nombre y apellido”</a:t>
            </a:r>
          </a:p>
          <a:p>
            <a:endParaRPr lang="es-ES" sz="2800" dirty="0"/>
          </a:p>
          <a:p>
            <a:r>
              <a:rPr lang="es-ES" sz="2800" dirty="0"/>
              <a:t>2- Seguir el siguiente formato: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76964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BEA2CB6-1816-4281-A41A-451811447BE9}"/>
              </a:ext>
            </a:extLst>
          </p:cNvPr>
          <p:cNvSpPr txBox="1"/>
          <p:nvPr/>
        </p:nvSpPr>
        <p:spPr>
          <a:xfrm>
            <a:off x="721895" y="371304"/>
            <a:ext cx="11971421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Ciudad, fecha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[Nombre de la empresa]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[Dirección de la empresa]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[Teléfono de la empresa]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Asunto: Reclamo por mal servicio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Señores [Nombre de la empresa]: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/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/>
            <a:endParaRPr lang="es-E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just" fontAlgn="base"/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Yo, [nombre completo], identificado con DNI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N°</a:t>
            </a:r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[número de identificación], titular del servicio [tipo de servicio], me dirijo a ustedes con el fin de presentar un reclamo por el mal servicio prestado el [fecha].</a:t>
            </a:r>
          </a:p>
          <a:p>
            <a:pPr algn="just" fontAlgn="base"/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/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El día [fecha], solicité el servicio de [tipo de servicio] en mi domicilio ubicado en [dirección de residencia]. Sin embargo, el servicio no fue prestado de manera satisfactoria, ya que [descripción del problema].</a:t>
            </a:r>
          </a:p>
          <a:p>
            <a:pPr algn="just" fontAlgn="base"/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Adjunto a esta carta, envío una copia de la factura correspondiente al servicio solicitado.</a:t>
            </a:r>
          </a:p>
          <a:p>
            <a:pPr algn="just" fontAlgn="base"/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/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Por lo anterior, solicito a ustedes que revisen el caso y tomen las medidas necesarias para que este tipo de situaciones no se repitan.</a:t>
            </a:r>
          </a:p>
          <a:p>
            <a:pPr algn="just" fontAlgn="base"/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just" fontAlgn="base"/>
            <a:r>
              <a:rPr lang="es-E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Agradezco su atención y me despido cordialmente.</a:t>
            </a:r>
          </a:p>
          <a:p>
            <a:pPr algn="l" fontAlgn="base"/>
            <a:endParaRPr lang="es-ES" b="1" i="0" dirty="0">
              <a:solidFill>
                <a:srgbClr val="333333"/>
              </a:solidFill>
              <a:effectLst/>
              <a:latin typeface="inherit"/>
            </a:endParaRPr>
          </a:p>
          <a:p>
            <a:pPr algn="l" fontAlgn="base"/>
            <a:endParaRPr lang="es-ES" b="1" dirty="0">
              <a:solidFill>
                <a:srgbClr val="333333"/>
              </a:solidFill>
              <a:latin typeface="inherit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Atentamente,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s-ES" b="1" i="0" dirty="0">
              <a:solidFill>
                <a:srgbClr val="333333"/>
              </a:solidFill>
              <a:effectLst/>
              <a:latin typeface="inherit"/>
            </a:endParaRPr>
          </a:p>
          <a:p>
            <a:pPr algn="l" fontAlgn="base"/>
            <a:endParaRPr lang="es-ES" b="1" dirty="0">
              <a:solidFill>
                <a:srgbClr val="333333"/>
              </a:solidFill>
              <a:latin typeface="inherit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[Nombre completo]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[Dirección de residencia]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s-ES" b="1" i="0" dirty="0">
                <a:solidFill>
                  <a:srgbClr val="333333"/>
                </a:solidFill>
                <a:effectLst/>
                <a:latin typeface="inherit"/>
              </a:rPr>
              <a:t>[Teléfono]</a:t>
            </a:r>
            <a:endParaRPr lang="es-E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s-ES" b="1" i="0" cap="all" dirty="0">
              <a:solidFill>
                <a:srgbClr val="3E423D"/>
              </a:solidFill>
              <a:effectLst/>
              <a:latin typeface="Libre Caslon Tex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544D12-2411-4365-853C-D6E4F75FE2E4}"/>
              </a:ext>
            </a:extLst>
          </p:cNvPr>
          <p:cNvSpPr txBox="1"/>
          <p:nvPr/>
        </p:nvSpPr>
        <p:spPr>
          <a:xfrm>
            <a:off x="8867273" y="1179094"/>
            <a:ext cx="4499809" cy="8309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2400" dirty="0"/>
              <a:t>Ejemplo de un Reclamo por mal servicio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340442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97F69A2-7706-40A9-9535-DA21B62C840C}"/>
              </a:ext>
            </a:extLst>
          </p:cNvPr>
          <p:cNvSpPr txBox="1"/>
          <p:nvPr/>
        </p:nvSpPr>
        <p:spPr>
          <a:xfrm>
            <a:off x="1080000" y="359999"/>
            <a:ext cx="3420000" cy="746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3200" b="1" strike="noStrike" spc="-1" dirty="0">
                <a:latin typeface="Arial"/>
              </a:rPr>
              <a:t>Práctica </a:t>
            </a:r>
            <a:r>
              <a:rPr lang="es-AR" sz="3200" b="1" strike="noStrike" spc="-1" dirty="0" err="1">
                <a:latin typeface="Arial"/>
              </a:rPr>
              <a:t>Nº</a:t>
            </a:r>
            <a:r>
              <a:rPr lang="es-AR" sz="3200" b="1" strike="noStrike" spc="-1" dirty="0">
                <a:latin typeface="Arial"/>
              </a:rPr>
              <a:t> 5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C8AE57-C866-4EF8-9607-E424A7DBF19A}"/>
              </a:ext>
            </a:extLst>
          </p:cNvPr>
          <p:cNvSpPr txBox="1"/>
          <p:nvPr/>
        </p:nvSpPr>
        <p:spPr>
          <a:xfrm>
            <a:off x="870994" y="2935703"/>
            <a:ext cx="1176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Enviarse tanto la Carta de Presentación, como el Reclamo a su correo electrónico como adjunto, puede ser en dos correos diferentes.</a:t>
            </a:r>
          </a:p>
        </p:txBody>
      </p:sp>
    </p:spTree>
    <p:extLst>
      <p:ext uri="{BB962C8B-B14F-4D97-AF65-F5344CB8AC3E}">
        <p14:creationId xmlns:p14="http://schemas.microsoft.com/office/powerpoint/2010/main" val="134226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Shape 1"/>
          <p:cNvSpPr/>
          <p:nvPr/>
        </p:nvSpPr>
        <p:spPr>
          <a:xfrm>
            <a:off x="360" y="-59353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Text 2"/>
          <p:cNvSpPr/>
          <p:nvPr/>
        </p:nvSpPr>
        <p:spPr>
          <a:xfrm>
            <a:off x="2037960" y="1437120"/>
            <a:ext cx="6415560" cy="6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5468"/>
              </a:lnSpc>
              <a:buNone/>
              <a:tabLst>
                <a:tab pos="0" algn="l"/>
              </a:tabLst>
            </a:pPr>
            <a:r>
              <a:rPr lang="en-US" sz="4370" b="0" strike="noStrike" spc="-1">
                <a:solidFill>
                  <a:srgbClr val="272D45"/>
                </a:solidFill>
                <a:latin typeface="Kanit"/>
                <a:ea typeface="Kanit"/>
              </a:rPr>
              <a:t>Características principales</a:t>
            </a:r>
            <a:endParaRPr lang="es-AR" sz="4370" b="0" strike="noStrike" spc="-1">
              <a:latin typeface="Arial"/>
            </a:endParaRPr>
          </a:p>
        </p:txBody>
      </p:sp>
      <p:pic>
        <p:nvPicPr>
          <p:cNvPr id="54" name="Image 0" descr="preencoded.png"/>
          <p:cNvPicPr/>
          <p:nvPr/>
        </p:nvPicPr>
        <p:blipFill>
          <a:blip r:embed="rId3"/>
          <a:stretch/>
        </p:blipFill>
        <p:spPr>
          <a:xfrm>
            <a:off x="2037960" y="2575800"/>
            <a:ext cx="3295440" cy="2036520"/>
          </a:xfrm>
          <a:prstGeom prst="rect">
            <a:avLst/>
          </a:prstGeom>
          <a:ln w="0">
            <a:noFill/>
          </a:ln>
        </p:spPr>
      </p:pic>
      <p:sp>
        <p:nvSpPr>
          <p:cNvPr id="55" name="Text 3"/>
          <p:cNvSpPr/>
          <p:nvPr/>
        </p:nvSpPr>
        <p:spPr>
          <a:xfrm>
            <a:off x="2037960" y="489024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33"/>
              </a:lnSpc>
              <a:buNone/>
              <a:tabLst>
                <a:tab pos="0" algn="l"/>
              </a:tabLst>
            </a:pP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Interfaz</a:t>
            </a:r>
            <a:r>
              <a:rPr lang="en-US" sz="3200" b="1" strike="noStrike" spc="-1" dirty="0">
                <a:solidFill>
                  <a:schemeClr val="accent1"/>
                </a:solidFill>
                <a:latin typeface="Kanit"/>
                <a:ea typeface="Kanit"/>
              </a:rPr>
              <a:t> </a:t>
            </a: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intuitiva</a:t>
            </a:r>
            <a:endParaRPr lang="es-AR" sz="3200" b="1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56" name="Text 4"/>
          <p:cNvSpPr/>
          <p:nvPr/>
        </p:nvSpPr>
        <p:spPr>
          <a:xfrm>
            <a:off x="2037960" y="5370840"/>
            <a:ext cx="3295440" cy="142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La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interfaz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usuario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Libre Office Writer es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fácil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navegar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y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permite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una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experiencia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escritura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fluida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.</a:t>
            </a:r>
            <a:endParaRPr lang="es-AR" sz="2400" b="0" strike="noStrike" spc="-1" dirty="0">
              <a:latin typeface="Arial"/>
            </a:endParaRPr>
          </a:p>
        </p:txBody>
      </p:sp>
      <p:pic>
        <p:nvPicPr>
          <p:cNvPr id="57" name="Image 1" descr="preencoded.png"/>
          <p:cNvPicPr/>
          <p:nvPr/>
        </p:nvPicPr>
        <p:blipFill>
          <a:blip r:embed="rId4"/>
          <a:stretch/>
        </p:blipFill>
        <p:spPr>
          <a:xfrm>
            <a:off x="5667120" y="25758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58" name="Text 5"/>
          <p:cNvSpPr/>
          <p:nvPr/>
        </p:nvSpPr>
        <p:spPr>
          <a:xfrm>
            <a:off x="5667120" y="489060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33"/>
              </a:lnSpc>
              <a:buNone/>
              <a:tabLst>
                <a:tab pos="0" algn="l"/>
              </a:tabLst>
            </a:pP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Funciones</a:t>
            </a:r>
            <a:r>
              <a:rPr lang="en-US" sz="3200" b="1" strike="noStrike" spc="-1" dirty="0">
                <a:solidFill>
                  <a:schemeClr val="accent1"/>
                </a:solidFill>
                <a:latin typeface="Kanit"/>
                <a:ea typeface="Kanit"/>
              </a:rPr>
              <a:t> </a:t>
            </a: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potentes</a:t>
            </a:r>
            <a:endParaRPr lang="es-AR" sz="3200" b="1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59" name="Text 6"/>
          <p:cNvSpPr/>
          <p:nvPr/>
        </p:nvSpPr>
        <p:spPr>
          <a:xfrm>
            <a:off x="5667120" y="537084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Ofrece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herramientas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avanzadas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para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el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diseño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y la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maquetación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de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documentos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,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como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estilos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,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índices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 y </a:t>
            </a:r>
            <a:r>
              <a:rPr lang="en-US" sz="2400" b="0" strike="noStrike" spc="-1" dirty="0" err="1">
                <a:solidFill>
                  <a:srgbClr val="2C3249"/>
                </a:solidFill>
                <a:latin typeface="Martel Sans"/>
                <a:ea typeface="Martel Sans"/>
              </a:rPr>
              <a:t>tablas</a:t>
            </a:r>
            <a:r>
              <a:rPr lang="en-US" sz="2400" b="0" strike="noStrike" spc="-1" dirty="0">
                <a:solidFill>
                  <a:srgbClr val="2C3249"/>
                </a:solidFill>
                <a:latin typeface="Martel Sans"/>
                <a:ea typeface="Martel Sans"/>
              </a:rPr>
              <a:t>.</a:t>
            </a:r>
            <a:endParaRPr lang="es-AR" sz="2400" b="0" strike="noStrike" spc="-1" dirty="0">
              <a:latin typeface="Arial"/>
            </a:endParaRPr>
          </a:p>
        </p:txBody>
      </p:sp>
      <p:pic>
        <p:nvPicPr>
          <p:cNvPr id="60" name="Image 2" descr="preencoded.png"/>
          <p:cNvPicPr/>
          <p:nvPr/>
        </p:nvPicPr>
        <p:blipFill>
          <a:blip r:embed="rId5"/>
          <a:stretch/>
        </p:blipFill>
        <p:spPr>
          <a:xfrm>
            <a:off x="9296280" y="2575800"/>
            <a:ext cx="3295800" cy="2036520"/>
          </a:xfrm>
          <a:prstGeom prst="rect">
            <a:avLst/>
          </a:prstGeom>
          <a:ln w="0">
            <a:noFill/>
          </a:ln>
        </p:spPr>
      </p:pic>
      <p:sp>
        <p:nvSpPr>
          <p:cNvPr id="61" name="Text 7"/>
          <p:cNvSpPr/>
          <p:nvPr/>
        </p:nvSpPr>
        <p:spPr>
          <a:xfrm>
            <a:off x="9296280" y="4890600"/>
            <a:ext cx="277704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33"/>
              </a:lnSpc>
              <a:buNone/>
              <a:tabLst>
                <a:tab pos="0" algn="l"/>
              </a:tabLst>
            </a:pP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Colaboración</a:t>
            </a:r>
            <a:r>
              <a:rPr lang="en-US" sz="3200" b="1" strike="noStrike" spc="-1" dirty="0">
                <a:solidFill>
                  <a:schemeClr val="accent1"/>
                </a:solidFill>
                <a:latin typeface="Kanit"/>
                <a:ea typeface="Kanit"/>
              </a:rPr>
              <a:t> </a:t>
            </a:r>
            <a:r>
              <a:rPr lang="en-US" sz="3200" b="1" strike="noStrike" spc="-1" dirty="0" err="1">
                <a:solidFill>
                  <a:schemeClr val="accent1"/>
                </a:solidFill>
                <a:latin typeface="Kanit"/>
                <a:ea typeface="Kanit"/>
              </a:rPr>
              <a:t>eficiente</a:t>
            </a:r>
            <a:endParaRPr lang="es-AR" sz="3200" b="1" strike="noStrike" spc="-1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62" name="Text 8"/>
          <p:cNvSpPr/>
          <p:nvPr/>
        </p:nvSpPr>
        <p:spPr>
          <a:xfrm>
            <a:off x="9296280" y="5370840"/>
            <a:ext cx="3295800" cy="142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Permite compartir y editar documentos en tiempo real, facilitando el trabajo en equipo.</a:t>
            </a:r>
            <a:endParaRPr lang="es-AR" sz="2400" b="0" strike="noStrike" spc="-1">
              <a:latin typeface="Arial"/>
            </a:endParaRPr>
          </a:p>
        </p:txBody>
      </p:sp>
      <p:pic>
        <p:nvPicPr>
          <p:cNvPr id="15" name="4 Imagen 1" descr="dep informatica.png">
            <a:extLst>
              <a:ext uri="{FF2B5EF4-FFF2-40B4-BE49-F238E27FC236}">
                <a16:creationId xmlns:a16="http://schemas.microsoft.com/office/drawing/2014/main" id="{7661ED5D-E05C-44ED-B7B9-42A5235D85D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472400" y="180512"/>
            <a:ext cx="3567600" cy="127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EBF4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Text 2"/>
          <p:cNvSpPr/>
          <p:nvPr/>
        </p:nvSpPr>
        <p:spPr>
          <a:xfrm>
            <a:off x="2037960" y="2582280"/>
            <a:ext cx="8519400" cy="6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5468"/>
              </a:lnSpc>
              <a:buNone/>
              <a:tabLst>
                <a:tab pos="0" algn="l"/>
              </a:tabLst>
            </a:pPr>
            <a:r>
              <a:rPr lang="en-US" sz="4370" b="0" strike="noStrike" spc="-1">
                <a:solidFill>
                  <a:srgbClr val="272D45"/>
                </a:solidFill>
                <a:latin typeface="Kanit"/>
                <a:ea typeface="Kanit"/>
              </a:rPr>
              <a:t>Compatibilidad con otros formatos</a:t>
            </a:r>
            <a:endParaRPr lang="es-AR" sz="4370" b="0" strike="noStrike" spc="-1">
              <a:latin typeface="Arial"/>
            </a:endParaRPr>
          </a:p>
        </p:txBody>
      </p:sp>
      <p:sp>
        <p:nvSpPr>
          <p:cNvPr id="67" name="Shape 3"/>
          <p:cNvSpPr/>
          <p:nvPr/>
        </p:nvSpPr>
        <p:spPr>
          <a:xfrm>
            <a:off x="2037960" y="3720960"/>
            <a:ext cx="10554120" cy="192636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000000">
                <a:alpha val="8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Shape 4"/>
          <p:cNvSpPr/>
          <p:nvPr/>
        </p:nvSpPr>
        <p:spPr>
          <a:xfrm>
            <a:off x="2045520" y="3728520"/>
            <a:ext cx="10537920" cy="63684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Text 5"/>
          <p:cNvSpPr/>
          <p:nvPr/>
        </p:nvSpPr>
        <p:spPr>
          <a:xfrm>
            <a:off x="2268720" y="38692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Microsoft Word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0" name="Text 6"/>
          <p:cNvSpPr/>
          <p:nvPr/>
        </p:nvSpPr>
        <p:spPr>
          <a:xfrm>
            <a:off x="5784840" y="3869280"/>
            <a:ext cx="3060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PDF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1" name="Text 7"/>
          <p:cNvSpPr/>
          <p:nvPr/>
        </p:nvSpPr>
        <p:spPr>
          <a:xfrm>
            <a:off x="9297360" y="38692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OpenDocument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2" name="Shape 8"/>
          <p:cNvSpPr/>
          <p:nvPr/>
        </p:nvSpPr>
        <p:spPr>
          <a:xfrm>
            <a:off x="2045520" y="4365720"/>
            <a:ext cx="10537920" cy="63684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 9"/>
          <p:cNvSpPr/>
          <p:nvPr/>
        </p:nvSpPr>
        <p:spPr>
          <a:xfrm>
            <a:off x="2268720" y="45064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Excel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4" name="Text 10"/>
          <p:cNvSpPr/>
          <p:nvPr/>
        </p:nvSpPr>
        <p:spPr>
          <a:xfrm>
            <a:off x="5784840" y="4506480"/>
            <a:ext cx="3060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HTML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5" name="Text 11"/>
          <p:cNvSpPr/>
          <p:nvPr/>
        </p:nvSpPr>
        <p:spPr>
          <a:xfrm>
            <a:off x="9297360" y="45064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RTF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6" name="Shape 12"/>
          <p:cNvSpPr/>
          <p:nvPr/>
        </p:nvSpPr>
        <p:spPr>
          <a:xfrm>
            <a:off x="2045520" y="5002560"/>
            <a:ext cx="10537920" cy="63684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Text 13"/>
          <p:cNvSpPr/>
          <p:nvPr/>
        </p:nvSpPr>
        <p:spPr>
          <a:xfrm>
            <a:off x="2268720" y="51436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PowerPoint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8" name="Text 14"/>
          <p:cNvSpPr/>
          <p:nvPr/>
        </p:nvSpPr>
        <p:spPr>
          <a:xfrm>
            <a:off x="5784840" y="5143680"/>
            <a:ext cx="306000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ePub</a:t>
            </a:r>
            <a:endParaRPr lang="es-AR" sz="2800" b="0" strike="noStrike" spc="-1">
              <a:latin typeface="Arial"/>
            </a:endParaRPr>
          </a:p>
        </p:txBody>
      </p:sp>
      <p:sp>
        <p:nvSpPr>
          <p:cNvPr id="79" name="Text 15"/>
          <p:cNvSpPr/>
          <p:nvPr/>
        </p:nvSpPr>
        <p:spPr>
          <a:xfrm>
            <a:off x="9297360" y="5143680"/>
            <a:ext cx="3063960" cy="35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ts val="2798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2C3249"/>
                </a:solidFill>
                <a:latin typeface="Martel Sans"/>
                <a:ea typeface="Martel Sans"/>
              </a:rPr>
              <a:t>LaTeX</a:t>
            </a:r>
            <a:endParaRPr lang="es-AR" sz="2800" b="0" strike="noStrike" spc="-1">
              <a:latin typeface="Arial"/>
            </a:endParaRPr>
          </a:p>
        </p:txBody>
      </p:sp>
      <p:pic>
        <p:nvPicPr>
          <p:cNvPr id="19" name="4 Imagen 1" descr="dep informatica.png">
            <a:extLst>
              <a:ext uri="{FF2B5EF4-FFF2-40B4-BE49-F238E27FC236}">
                <a16:creationId xmlns:a16="http://schemas.microsoft.com/office/drawing/2014/main" id="{59936380-0DED-40BD-AB8C-90829E1D08E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472400" y="168480"/>
            <a:ext cx="3567600" cy="1271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n 80"/>
          <p:cNvPicPr/>
          <p:nvPr/>
        </p:nvPicPr>
        <p:blipFill>
          <a:blip r:embed="rId2"/>
          <a:stretch/>
        </p:blipFill>
        <p:spPr>
          <a:xfrm>
            <a:off x="3573379" y="4114800"/>
            <a:ext cx="6162557" cy="2081463"/>
          </a:xfrm>
          <a:prstGeom prst="rect">
            <a:avLst/>
          </a:prstGeom>
          <a:ln w="0">
            <a:noFill/>
          </a:ln>
        </p:spPr>
      </p:pic>
      <p:sp>
        <p:nvSpPr>
          <p:cNvPr id="82" name="CuadroTexto 81"/>
          <p:cNvSpPr txBox="1"/>
          <p:nvPr/>
        </p:nvSpPr>
        <p:spPr>
          <a:xfrm>
            <a:off x="1080000" y="359999"/>
            <a:ext cx="3420000" cy="746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3200" b="1" strike="noStrike" spc="-1" dirty="0">
                <a:latin typeface="Arial"/>
              </a:rPr>
              <a:t>Práctica </a:t>
            </a:r>
            <a:r>
              <a:rPr lang="es-AR" sz="3200" b="1" strike="noStrike" spc="-1" dirty="0" err="1">
                <a:latin typeface="Arial"/>
              </a:rPr>
              <a:t>Nº</a:t>
            </a:r>
            <a:r>
              <a:rPr lang="es-AR" sz="3200" b="1" strike="noStrike" spc="-1" dirty="0">
                <a:latin typeface="Arial"/>
              </a:rPr>
              <a:t> 1</a:t>
            </a:r>
          </a:p>
        </p:txBody>
      </p:sp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5CDB2B34-E961-41FF-B74A-2CB54420B7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953663" y="97692"/>
            <a:ext cx="3567600" cy="127152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69C24FD-8DF4-47A3-B08A-80BC6265CCD7}"/>
              </a:ext>
            </a:extLst>
          </p:cNvPr>
          <p:cNvSpPr txBox="1"/>
          <p:nvPr/>
        </p:nvSpPr>
        <p:spPr>
          <a:xfrm>
            <a:off x="738647" y="1744577"/>
            <a:ext cx="12796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Abrir el programa </a:t>
            </a:r>
            <a:r>
              <a:rPr lang="es-ES" sz="2800" dirty="0" err="1"/>
              <a:t>Writer</a:t>
            </a:r>
            <a:endParaRPr lang="es-ES" sz="2800" dirty="0"/>
          </a:p>
          <a:p>
            <a:r>
              <a:rPr lang="es-ES" sz="2800" dirty="0"/>
              <a:t>2- Reconocer el entorno y sus partes: barra de título, zona de trabajo, zona de menús, herramientas de cada menú, barra de estado</a:t>
            </a:r>
            <a:endParaRPr lang="es-AR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84"/>
          <p:cNvPicPr/>
          <p:nvPr/>
        </p:nvPicPr>
        <p:blipFill>
          <a:blip r:embed="rId2"/>
          <a:stretch/>
        </p:blipFill>
        <p:spPr>
          <a:xfrm rot="21586800">
            <a:off x="371601" y="276647"/>
            <a:ext cx="13943065" cy="7811271"/>
          </a:xfrm>
          <a:prstGeom prst="rect">
            <a:avLst/>
          </a:prstGeom>
          <a:ln w="0">
            <a:noFill/>
          </a:ln>
        </p:spPr>
      </p:pic>
      <p:sp>
        <p:nvSpPr>
          <p:cNvPr id="2" name="Globo: línea 1">
            <a:extLst>
              <a:ext uri="{FF2B5EF4-FFF2-40B4-BE49-F238E27FC236}">
                <a16:creationId xmlns:a16="http://schemas.microsoft.com/office/drawing/2014/main" id="{39A78E08-6B33-48A6-81C5-A9BCFFD0CAF8}"/>
              </a:ext>
            </a:extLst>
          </p:cNvPr>
          <p:cNvSpPr/>
          <p:nvPr/>
        </p:nvSpPr>
        <p:spPr>
          <a:xfrm>
            <a:off x="8482262" y="1900989"/>
            <a:ext cx="2568742" cy="818148"/>
          </a:xfrm>
          <a:prstGeom prst="borderCallout1">
            <a:avLst>
              <a:gd name="adj1" fmla="val -3309"/>
              <a:gd name="adj2" fmla="val 566"/>
              <a:gd name="adj3" fmla="val -179918"/>
              <a:gd name="adj4" fmla="val 1381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Barra de Título</a:t>
            </a:r>
            <a:endParaRPr lang="es-AR" sz="2400" b="1" dirty="0"/>
          </a:p>
        </p:txBody>
      </p:sp>
      <p:sp>
        <p:nvSpPr>
          <p:cNvPr id="6" name="Globo: línea 5">
            <a:extLst>
              <a:ext uri="{FF2B5EF4-FFF2-40B4-BE49-F238E27FC236}">
                <a16:creationId xmlns:a16="http://schemas.microsoft.com/office/drawing/2014/main" id="{4F4A7A09-1671-46FE-A821-83B48FF4B416}"/>
              </a:ext>
            </a:extLst>
          </p:cNvPr>
          <p:cNvSpPr/>
          <p:nvPr/>
        </p:nvSpPr>
        <p:spPr>
          <a:xfrm>
            <a:off x="4549941" y="3019925"/>
            <a:ext cx="2568742" cy="818148"/>
          </a:xfrm>
          <a:prstGeom prst="borderCallout1">
            <a:avLst>
              <a:gd name="adj1" fmla="val -3309"/>
              <a:gd name="adj2" fmla="val 566"/>
              <a:gd name="adj3" fmla="val -263741"/>
              <a:gd name="adj4" fmla="val -6814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Barra de Menú</a:t>
            </a:r>
            <a:endParaRPr lang="es-AR" sz="2400" b="1" dirty="0"/>
          </a:p>
        </p:txBody>
      </p:sp>
      <p:sp>
        <p:nvSpPr>
          <p:cNvPr id="7" name="Globo: línea 6">
            <a:extLst>
              <a:ext uri="{FF2B5EF4-FFF2-40B4-BE49-F238E27FC236}">
                <a16:creationId xmlns:a16="http://schemas.microsoft.com/office/drawing/2014/main" id="{B9D7E399-69B5-4BA8-8FF4-9ADEF2FE4282}"/>
              </a:ext>
            </a:extLst>
          </p:cNvPr>
          <p:cNvSpPr/>
          <p:nvPr/>
        </p:nvSpPr>
        <p:spPr>
          <a:xfrm>
            <a:off x="280596" y="4531894"/>
            <a:ext cx="2568742" cy="818148"/>
          </a:xfrm>
          <a:prstGeom prst="borderCallout1">
            <a:avLst>
              <a:gd name="adj1" fmla="val -3309"/>
              <a:gd name="adj2" fmla="val 566"/>
              <a:gd name="adj3" fmla="val -410800"/>
              <a:gd name="adj4" fmla="val 3161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Barra de Herramientas</a:t>
            </a:r>
            <a:endParaRPr lang="es-AR" sz="2400" b="1" dirty="0"/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1FE6B7F0-736E-413B-BA72-CCEE261B04B2}"/>
              </a:ext>
            </a:extLst>
          </p:cNvPr>
          <p:cNvSpPr/>
          <p:nvPr/>
        </p:nvSpPr>
        <p:spPr>
          <a:xfrm>
            <a:off x="4746458" y="6360694"/>
            <a:ext cx="2568742" cy="818148"/>
          </a:xfrm>
          <a:prstGeom prst="borderCallout1">
            <a:avLst>
              <a:gd name="adj1" fmla="val -3309"/>
              <a:gd name="adj2" fmla="val 566"/>
              <a:gd name="adj3" fmla="val 218611"/>
              <a:gd name="adj4" fmla="val -6627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Barra de Estado</a:t>
            </a:r>
            <a:endParaRPr lang="es-AR" sz="2400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0E03A54-B56C-4B93-9DEB-3B1A485E201D}"/>
              </a:ext>
            </a:extLst>
          </p:cNvPr>
          <p:cNvSpPr/>
          <p:nvPr/>
        </p:nvSpPr>
        <p:spPr>
          <a:xfrm>
            <a:off x="7343133" y="4569994"/>
            <a:ext cx="2797342" cy="105877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Zona de Trabajo</a:t>
            </a:r>
            <a:endParaRPr lang="es-AR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75CCF2D-6768-4305-8B0D-3FE133E052AE}"/>
              </a:ext>
            </a:extLst>
          </p:cNvPr>
          <p:cNvSpPr txBox="1"/>
          <p:nvPr/>
        </p:nvSpPr>
        <p:spPr>
          <a:xfrm>
            <a:off x="622800" y="2297083"/>
            <a:ext cx="3420000" cy="7469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s-AR" sz="3200" b="1" strike="noStrike" spc="-1" dirty="0">
                <a:latin typeface="Arial"/>
              </a:rPr>
              <a:t>Práctica </a:t>
            </a:r>
            <a:r>
              <a:rPr lang="es-AR" sz="3200" b="1" strike="noStrike" spc="-1" dirty="0" err="1">
                <a:latin typeface="Arial"/>
              </a:rPr>
              <a:t>Nº</a:t>
            </a:r>
            <a:r>
              <a:rPr lang="es-AR" sz="3200" b="1" strike="noStrike" spc="-1" dirty="0">
                <a:latin typeface="Arial"/>
              </a:rPr>
              <a:t> </a:t>
            </a:r>
            <a:r>
              <a:rPr lang="es-AR" sz="3200" b="1" spc="-1" dirty="0">
                <a:latin typeface="Arial"/>
              </a:rPr>
              <a:t>2</a:t>
            </a:r>
            <a:endParaRPr lang="es-AR" sz="3200" b="1" strike="noStrike" spc="-1" dirty="0">
              <a:latin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9454BC3-0535-478C-A561-2A325A62ACF8}"/>
              </a:ext>
            </a:extLst>
          </p:cNvPr>
          <p:cNvSpPr txBox="1"/>
          <p:nvPr/>
        </p:nvSpPr>
        <p:spPr>
          <a:xfrm>
            <a:off x="1857584" y="3525251"/>
            <a:ext cx="11762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Abrir cada Menú</a:t>
            </a:r>
          </a:p>
          <a:p>
            <a:endParaRPr lang="es-ES" sz="2800" dirty="0"/>
          </a:p>
          <a:p>
            <a:r>
              <a:rPr lang="es-ES" sz="2800" dirty="0"/>
              <a:t>2- Reconocer las herramientas de cada Menú</a:t>
            </a:r>
            <a:endParaRPr lang="es-AR" sz="2800" dirty="0"/>
          </a:p>
        </p:txBody>
      </p:sp>
      <p:pic>
        <p:nvPicPr>
          <p:cNvPr id="8" name="4 Imagen 1" descr="dep informatica.png">
            <a:extLst>
              <a:ext uri="{FF2B5EF4-FFF2-40B4-BE49-F238E27FC236}">
                <a16:creationId xmlns:a16="http://schemas.microsoft.com/office/drawing/2014/main" id="{D485E410-930F-421C-8EF5-E47B65AA39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851105" y="155330"/>
            <a:ext cx="2723306" cy="95157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570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n 85"/>
          <p:cNvPicPr/>
          <p:nvPr/>
        </p:nvPicPr>
        <p:blipFill>
          <a:blip r:embed="rId2"/>
          <a:stretch/>
        </p:blipFill>
        <p:spPr>
          <a:xfrm>
            <a:off x="436319" y="1426850"/>
            <a:ext cx="3931143" cy="6267240"/>
          </a:xfrm>
          <a:prstGeom prst="rect">
            <a:avLst/>
          </a:prstGeom>
          <a:ln w="0">
            <a:noFill/>
          </a:ln>
        </p:spPr>
      </p:pic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4871387" y="1648326"/>
            <a:ext cx="3931143" cy="6045764"/>
          </a:xfrm>
          <a:prstGeom prst="rect">
            <a:avLst/>
          </a:prstGeom>
          <a:ln w="0">
            <a:noFill/>
          </a:ln>
        </p:spPr>
      </p:pic>
      <p:pic>
        <p:nvPicPr>
          <p:cNvPr id="88" name="Imagen 87"/>
          <p:cNvPicPr/>
          <p:nvPr/>
        </p:nvPicPr>
        <p:blipFill>
          <a:blip r:embed="rId4"/>
          <a:stretch/>
        </p:blipFill>
        <p:spPr>
          <a:xfrm>
            <a:off x="9361971" y="1426850"/>
            <a:ext cx="3428640" cy="6267240"/>
          </a:xfrm>
          <a:prstGeom prst="rect">
            <a:avLst/>
          </a:prstGeom>
          <a:ln w="0">
            <a:noFill/>
          </a:ln>
        </p:spPr>
      </p:pic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059FC7B6-D173-48D1-9300-80BFD5C12E5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851105" y="155330"/>
            <a:ext cx="2723306" cy="95157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n 88"/>
          <p:cNvPicPr/>
          <p:nvPr/>
        </p:nvPicPr>
        <p:blipFill rotWithShape="1">
          <a:blip r:embed="rId2"/>
          <a:srcRect l="3975"/>
          <a:stretch/>
        </p:blipFill>
        <p:spPr>
          <a:xfrm>
            <a:off x="192506" y="540000"/>
            <a:ext cx="3298774" cy="6991768"/>
          </a:xfrm>
          <a:prstGeom prst="rect">
            <a:avLst/>
          </a:prstGeom>
          <a:ln w="0">
            <a:noFill/>
          </a:ln>
        </p:spPr>
      </p:pic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4016426" y="658800"/>
            <a:ext cx="3298774" cy="6547074"/>
          </a:xfrm>
          <a:prstGeom prst="rect">
            <a:avLst/>
          </a:prstGeom>
          <a:ln w="0">
            <a:noFill/>
          </a:ln>
        </p:spPr>
      </p:pic>
      <p:pic>
        <p:nvPicPr>
          <p:cNvPr id="91" name="Imagen 90"/>
          <p:cNvPicPr/>
          <p:nvPr/>
        </p:nvPicPr>
        <p:blipFill>
          <a:blip r:embed="rId4"/>
          <a:stretch/>
        </p:blipFill>
        <p:spPr>
          <a:xfrm>
            <a:off x="7673645" y="540000"/>
            <a:ext cx="4071297" cy="6307484"/>
          </a:xfrm>
          <a:prstGeom prst="rect">
            <a:avLst/>
          </a:prstGeom>
          <a:ln w="0">
            <a:noFill/>
          </a:ln>
        </p:spPr>
      </p:pic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3A595D7A-6A2F-49EA-AA0E-54C7AEF76B1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935326" y="23040"/>
            <a:ext cx="2695074" cy="101167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n 91"/>
          <p:cNvPicPr/>
          <p:nvPr/>
        </p:nvPicPr>
        <p:blipFill>
          <a:blip r:embed="rId2"/>
          <a:stretch/>
        </p:blipFill>
        <p:spPr>
          <a:xfrm>
            <a:off x="360000" y="900000"/>
            <a:ext cx="3647880" cy="5095440"/>
          </a:xfrm>
          <a:prstGeom prst="rect">
            <a:avLst/>
          </a:prstGeom>
          <a:ln w="0">
            <a:noFill/>
          </a:ln>
        </p:spPr>
      </p:pic>
      <p:pic>
        <p:nvPicPr>
          <p:cNvPr id="93" name="Imagen 92"/>
          <p:cNvPicPr/>
          <p:nvPr/>
        </p:nvPicPr>
        <p:blipFill>
          <a:blip r:embed="rId3"/>
          <a:stretch/>
        </p:blipFill>
        <p:spPr>
          <a:xfrm>
            <a:off x="4367461" y="853920"/>
            <a:ext cx="2912722" cy="5258122"/>
          </a:xfrm>
          <a:prstGeom prst="rect">
            <a:avLst/>
          </a:prstGeom>
          <a:ln w="0">
            <a:noFill/>
          </a:ln>
        </p:spPr>
      </p:pic>
      <p:pic>
        <p:nvPicPr>
          <p:cNvPr id="94" name="Imagen 93"/>
          <p:cNvPicPr/>
          <p:nvPr/>
        </p:nvPicPr>
        <p:blipFill>
          <a:blip r:embed="rId4"/>
          <a:stretch/>
        </p:blipFill>
        <p:spPr>
          <a:xfrm>
            <a:off x="7881042" y="853920"/>
            <a:ext cx="4114440" cy="6333840"/>
          </a:xfrm>
          <a:prstGeom prst="rect">
            <a:avLst/>
          </a:prstGeom>
          <a:ln w="0">
            <a:noFill/>
          </a:ln>
        </p:spPr>
      </p:pic>
      <p:pic>
        <p:nvPicPr>
          <p:cNvPr id="5" name="4 Imagen 1" descr="dep informatica.png">
            <a:extLst>
              <a:ext uri="{FF2B5EF4-FFF2-40B4-BE49-F238E27FC236}">
                <a16:creationId xmlns:a16="http://schemas.microsoft.com/office/drawing/2014/main" id="{FD098E20-CE5E-4E54-B586-6FD31872EB0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1995482" y="84258"/>
            <a:ext cx="2537811" cy="926394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745</Words>
  <Application>Microsoft Office PowerPoint</Application>
  <PresentationFormat>Personalizado</PresentationFormat>
  <Paragraphs>88</Paragraphs>
  <Slides>14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6" baseType="lpstr">
      <vt:lpstr>Arial</vt:lpstr>
      <vt:lpstr>Bellefair</vt:lpstr>
      <vt:lpstr>Calibri</vt:lpstr>
      <vt:lpstr>inherit</vt:lpstr>
      <vt:lpstr>Kanit</vt:lpstr>
      <vt:lpstr>Libre Caslon Text</vt:lpstr>
      <vt:lpstr>Martel Sans</vt:lpstr>
      <vt:lpstr>Open Sans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Flavia</cp:lastModifiedBy>
  <cp:revision>32</cp:revision>
  <dcterms:created xsi:type="dcterms:W3CDTF">2024-04-04T02:10:23Z</dcterms:created>
  <dcterms:modified xsi:type="dcterms:W3CDTF">2024-09-09T23:39:06Z</dcterms:modified>
  <dc:language>es-AR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