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7" r:id="rId3"/>
    <p:sldId id="282" r:id="rId4"/>
    <p:sldId id="278" r:id="rId5"/>
    <p:sldId id="290" r:id="rId6"/>
    <p:sldId id="291" r:id="rId7"/>
    <p:sldId id="292" r:id="rId8"/>
    <p:sldId id="295" r:id="rId9"/>
    <p:sldId id="296" r:id="rId10"/>
    <p:sldId id="297" r:id="rId11"/>
    <p:sldId id="276" r:id="rId12"/>
    <p:sldId id="294" r:id="rId13"/>
    <p:sldId id="288" r:id="rId14"/>
    <p:sldId id="283" r:id="rId15"/>
    <p:sldId id="281" r:id="rId16"/>
    <p:sldId id="29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40"/>
  </p:normalViewPr>
  <p:slideViewPr>
    <p:cSldViewPr snapToGrid="0">
      <p:cViewPr varScale="1">
        <p:scale>
          <a:sx n="107" d="100"/>
          <a:sy n="107" d="100"/>
        </p:scale>
        <p:origin x="4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2DD3-9558-B744-A154-591EECB89515}" type="datetimeFigureOut">
              <a:rPr lang="en-US" smtClean="0"/>
              <a:t>10/18/24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4E385-80E4-FE47-92DF-B6AA6AB8EF4B}" type="slidenum">
              <a:rPr lang="en-US" smtClean="0"/>
              <a:t>‹#›</a:t>
            </a:fld>
            <a:endParaRPr lang="en-US"/>
          </a:p>
        </p:txBody>
      </p:sp>
    </p:spTree>
    <p:extLst>
      <p:ext uri="{BB962C8B-B14F-4D97-AF65-F5344CB8AC3E}">
        <p14:creationId xmlns:p14="http://schemas.microsoft.com/office/powerpoint/2010/main" val="183883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huggingface/pytorch-image-models" TargetMode="External"/><Relationship Id="rId3" Type="http://schemas.openxmlformats.org/officeDocument/2006/relationships/hyperlink" Target="https://github.com/Priyanshu9898/Oral-Disease-Classification/blob/main/best_model/efficientvit_b0_oral_disease_classifier.pth" TargetMode="External"/><Relationship Id="rId7" Type="http://schemas.openxmlformats.org/officeDocument/2006/relationships/hyperlink" Target="https://www.geeksforgeeks.org/vgg-net-architecture-explained/" TargetMode="External"/><Relationship Id="rId2" Type="http://schemas.openxmlformats.org/officeDocument/2006/relationships/hyperlink" Target="https://pytorch.org/vision/stable/models.html" TargetMode="External"/><Relationship Id="rId1" Type="http://schemas.openxmlformats.org/officeDocument/2006/relationships/slideLayout" Target="../slideLayouts/slideLayout2.xml"/><Relationship Id="rId6" Type="http://schemas.openxmlformats.org/officeDocument/2006/relationships/hyperlink" Target="https://www.geeksforgeeks.org/sklearn-classification-metrics/" TargetMode="External"/><Relationship Id="rId5" Type="http://schemas.openxmlformats.org/officeDocument/2006/relationships/hyperlink" Target="https://www.mdpi.com/2075-4418/13/21/3360" TargetMode="External"/><Relationship Id="rId4" Type="http://schemas.openxmlformats.org/officeDocument/2006/relationships/hyperlink" Target="https://data.mendeley.com/datasets/mhjyrn35p4/2"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mdpi.com/2075-4418/13/21/336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mendeley.com/datasets/mhjyrn35p4/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C4A3-F09A-8D0A-8675-E4F25C489AB9}"/>
              </a:ext>
            </a:extLst>
          </p:cNvPr>
          <p:cNvSpPr>
            <a:spLocks noGrp="1"/>
          </p:cNvSpPr>
          <p:nvPr>
            <p:ph type="ctrTitle"/>
          </p:nvPr>
        </p:nvSpPr>
        <p:spPr>
          <a:xfrm>
            <a:off x="1591294" y="1964267"/>
            <a:ext cx="9568831" cy="1313323"/>
          </a:xfrm>
        </p:spPr>
        <p:txBody>
          <a:bodyPr/>
          <a:lstStyle/>
          <a:p>
            <a:r>
              <a:rPr lang="en-US" dirty="0"/>
              <a:t>DEEP learning project</a:t>
            </a:r>
          </a:p>
        </p:txBody>
      </p:sp>
    </p:spTree>
    <p:extLst>
      <p:ext uri="{BB962C8B-B14F-4D97-AF65-F5344CB8AC3E}">
        <p14:creationId xmlns:p14="http://schemas.microsoft.com/office/powerpoint/2010/main" val="30271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6909-9899-5564-D99F-E78E41F27A91}"/>
              </a:ext>
            </a:extLst>
          </p:cNvPr>
          <p:cNvSpPr>
            <a:spLocks noGrp="1"/>
          </p:cNvSpPr>
          <p:nvPr>
            <p:ph type="title"/>
          </p:nvPr>
        </p:nvSpPr>
        <p:spPr>
          <a:xfrm>
            <a:off x="831273" y="609601"/>
            <a:ext cx="9985953" cy="661060"/>
          </a:xfrm>
        </p:spPr>
        <p:txBody>
          <a:bodyPr>
            <a:normAutofit/>
          </a:bodyPr>
          <a:lstStyle/>
          <a:p>
            <a:r>
              <a:rPr lang="en-US" sz="2800" dirty="0"/>
              <a:t>CONFUSION MATRIX FOR TWO MODELS</a:t>
            </a:r>
          </a:p>
        </p:txBody>
      </p:sp>
      <p:pic>
        <p:nvPicPr>
          <p:cNvPr id="4" name="Content Placeholder 3" descr="A diagram of a confusion matrix&#10;&#10;Description automatically generated">
            <a:extLst>
              <a:ext uri="{FF2B5EF4-FFF2-40B4-BE49-F238E27FC236}">
                <a16:creationId xmlns:a16="http://schemas.microsoft.com/office/drawing/2014/main" id="{F57C4450-8207-971F-7399-28ED884D42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1" y="2226908"/>
            <a:ext cx="4349337" cy="3829508"/>
          </a:xfrm>
          <a:prstGeom prst="rect">
            <a:avLst/>
          </a:prstGeom>
        </p:spPr>
      </p:pic>
      <p:pic>
        <p:nvPicPr>
          <p:cNvPr id="5" name="Picture 4" descr="A blue squares with white text&#10;&#10;Description automatically generated">
            <a:extLst>
              <a:ext uri="{FF2B5EF4-FFF2-40B4-BE49-F238E27FC236}">
                <a16:creationId xmlns:a16="http://schemas.microsoft.com/office/drawing/2014/main" id="{E3C8927F-075A-99B3-0842-B509BAA757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5164" y="2226907"/>
            <a:ext cx="4105933" cy="3912636"/>
          </a:xfrm>
          <a:prstGeom prst="rect">
            <a:avLst/>
          </a:prstGeom>
        </p:spPr>
      </p:pic>
    </p:spTree>
    <p:extLst>
      <p:ext uri="{BB962C8B-B14F-4D97-AF65-F5344CB8AC3E}">
        <p14:creationId xmlns:p14="http://schemas.microsoft.com/office/powerpoint/2010/main" val="403970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4E1207-0259-8E5A-6F2E-73A069636216}"/>
              </a:ext>
            </a:extLst>
          </p:cNvPr>
          <p:cNvSpPr txBox="1"/>
          <p:nvPr/>
        </p:nvSpPr>
        <p:spPr>
          <a:xfrm>
            <a:off x="1187532" y="736269"/>
            <a:ext cx="8253351" cy="523220"/>
          </a:xfrm>
          <a:prstGeom prst="rect">
            <a:avLst/>
          </a:prstGeom>
          <a:noFill/>
        </p:spPr>
        <p:txBody>
          <a:bodyPr wrap="square" rtlCol="0">
            <a:spAutoFit/>
          </a:bodyPr>
          <a:lstStyle/>
          <a:p>
            <a:r>
              <a:rPr lang="en-US" sz="2800" dirty="0"/>
              <a:t>1/10 correct predictions for EfficientvitB0 model</a:t>
            </a:r>
          </a:p>
        </p:txBody>
      </p:sp>
      <p:pic>
        <p:nvPicPr>
          <p:cNvPr id="6" name="Content Placeholder 5" descr="Close-up of a person's tongue with a sore&#10;&#10;Description automatically generated">
            <a:extLst>
              <a:ext uri="{FF2B5EF4-FFF2-40B4-BE49-F238E27FC236}">
                <a16:creationId xmlns:a16="http://schemas.microsoft.com/office/drawing/2014/main" id="{50E96575-42A2-EE3C-BDE5-A88BC368A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21" y="2141538"/>
            <a:ext cx="5540262" cy="3649662"/>
          </a:xfrm>
          <a:prstGeom prst="rect">
            <a:avLst/>
          </a:prstGeom>
        </p:spPr>
      </p:pic>
    </p:spTree>
    <p:extLst>
      <p:ext uri="{BB962C8B-B14F-4D97-AF65-F5344CB8AC3E}">
        <p14:creationId xmlns:p14="http://schemas.microsoft.com/office/powerpoint/2010/main" val="221569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3C491-6508-804E-A427-EC06D70BA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0EFBE-A7E7-CDEF-5DDD-8D1DD1F8D752}"/>
              </a:ext>
            </a:extLst>
          </p:cNvPr>
          <p:cNvSpPr>
            <a:spLocks noGrp="1"/>
          </p:cNvSpPr>
          <p:nvPr>
            <p:ph type="title"/>
          </p:nvPr>
        </p:nvSpPr>
        <p:spPr>
          <a:xfrm>
            <a:off x="795648" y="83126"/>
            <a:ext cx="9880270" cy="538751"/>
          </a:xfrm>
        </p:spPr>
        <p:txBody>
          <a:bodyPr>
            <a:normAutofit fontScale="90000"/>
          </a:bodyPr>
          <a:lstStyle/>
          <a:p>
            <a:r>
              <a:rPr lang="en-US" dirty="0"/>
              <a:t>5/10 predictions for </a:t>
            </a:r>
            <a:r>
              <a:rPr lang="en-US" dirty="0" err="1"/>
              <a:t>VGg</a:t>
            </a:r>
            <a:r>
              <a:rPr lang="en-US" dirty="0"/>
              <a:t> 19 model</a:t>
            </a:r>
          </a:p>
        </p:txBody>
      </p:sp>
      <p:pic>
        <p:nvPicPr>
          <p:cNvPr id="6" name="Content Placeholder 5" descr="Close-up of a person's tongue with a sore&#10;&#10;Description automatically generated">
            <a:extLst>
              <a:ext uri="{FF2B5EF4-FFF2-40B4-BE49-F238E27FC236}">
                <a16:creationId xmlns:a16="http://schemas.microsoft.com/office/drawing/2014/main" id="{D65DDD82-F5A5-1526-7C09-3FCAFBCEE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141538"/>
            <a:ext cx="6121772" cy="3649662"/>
          </a:xfrm>
          <a:prstGeom prst="rect">
            <a:avLst/>
          </a:prstGeom>
        </p:spPr>
      </p:pic>
    </p:spTree>
    <p:extLst>
      <p:ext uri="{BB962C8B-B14F-4D97-AF65-F5344CB8AC3E}">
        <p14:creationId xmlns:p14="http://schemas.microsoft.com/office/powerpoint/2010/main" val="71593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00403-AA72-05CE-9B1D-B4BBD0EE88AC}"/>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7D2003F-1F9D-78DA-28F9-4B79ABABDFD5}"/>
              </a:ext>
            </a:extLst>
          </p:cNvPr>
          <p:cNvGraphicFramePr>
            <a:graphicFrameLocks noGrp="1"/>
          </p:cNvGraphicFramePr>
          <p:nvPr>
            <p:ph idx="1"/>
            <p:extLst>
              <p:ext uri="{D42A27DB-BD31-4B8C-83A1-F6EECF244321}">
                <p14:modId xmlns:p14="http://schemas.microsoft.com/office/powerpoint/2010/main" val="1913203204"/>
              </p:ext>
            </p:extLst>
          </p:nvPr>
        </p:nvGraphicFramePr>
        <p:xfrm>
          <a:off x="510639" y="439387"/>
          <a:ext cx="10306584" cy="3903093"/>
        </p:xfrm>
        <a:graphic>
          <a:graphicData uri="http://schemas.openxmlformats.org/drawingml/2006/table">
            <a:tbl>
              <a:tblPr/>
              <a:tblGrid>
                <a:gridCol w="3435528">
                  <a:extLst>
                    <a:ext uri="{9D8B030D-6E8A-4147-A177-3AD203B41FA5}">
                      <a16:colId xmlns:a16="http://schemas.microsoft.com/office/drawing/2014/main" val="2500039128"/>
                    </a:ext>
                  </a:extLst>
                </a:gridCol>
                <a:gridCol w="3435528">
                  <a:extLst>
                    <a:ext uri="{9D8B030D-6E8A-4147-A177-3AD203B41FA5}">
                      <a16:colId xmlns:a16="http://schemas.microsoft.com/office/drawing/2014/main" val="867293986"/>
                    </a:ext>
                  </a:extLst>
                </a:gridCol>
                <a:gridCol w="3435528">
                  <a:extLst>
                    <a:ext uri="{9D8B030D-6E8A-4147-A177-3AD203B41FA5}">
                      <a16:colId xmlns:a16="http://schemas.microsoft.com/office/drawing/2014/main" val="753056626"/>
                    </a:ext>
                  </a:extLst>
                </a:gridCol>
              </a:tblGrid>
              <a:tr h="3903093">
                <a:tc>
                  <a:txBody>
                    <a:bodyPr/>
                    <a:lstStyle/>
                    <a:p>
                      <a:endParaRPr lang="en-IN" sz="1800" dirty="0"/>
                    </a:p>
                  </a:txBody>
                  <a:tcPr marL="90552" marR="90552" marT="45276" marB="45276" anchor="ctr">
                    <a:lnL>
                      <a:noFill/>
                    </a:lnL>
                    <a:lnR>
                      <a:noFill/>
                    </a:lnR>
                    <a:lnT>
                      <a:noFill/>
                    </a:lnT>
                    <a:lnB>
                      <a:noFill/>
                    </a:lnB>
                    <a:noFill/>
                  </a:tcPr>
                </a:tc>
                <a:tc>
                  <a:txBody>
                    <a:bodyPr/>
                    <a:lstStyle/>
                    <a:p>
                      <a:endParaRPr lang="en-IN" sz="1800" dirty="0"/>
                    </a:p>
                  </a:txBody>
                  <a:tcPr marL="90552" marR="90552" marT="45276" marB="45276" anchor="ctr">
                    <a:lnL>
                      <a:noFill/>
                    </a:lnL>
                    <a:lnR>
                      <a:noFill/>
                    </a:lnR>
                    <a:lnT>
                      <a:noFill/>
                    </a:lnT>
                    <a:lnB>
                      <a:noFill/>
                    </a:lnB>
                    <a:noFill/>
                  </a:tcPr>
                </a:tc>
                <a:tc>
                  <a:txBody>
                    <a:bodyPr/>
                    <a:lstStyle/>
                    <a:p>
                      <a:endParaRPr lang="en-IN" sz="1800" dirty="0"/>
                    </a:p>
                  </a:txBody>
                  <a:tcPr marL="90552" marR="90552" marT="45276" marB="45276" anchor="ctr">
                    <a:lnL>
                      <a:noFill/>
                    </a:lnL>
                    <a:lnR>
                      <a:noFill/>
                    </a:lnR>
                    <a:lnT>
                      <a:noFill/>
                    </a:lnT>
                    <a:lnB>
                      <a:noFill/>
                    </a:lnB>
                    <a:noFill/>
                  </a:tcPr>
                </a:tc>
                <a:extLst>
                  <a:ext uri="{0D108BD9-81ED-4DB2-BD59-A6C34878D82A}">
                    <a16:rowId xmlns:a16="http://schemas.microsoft.com/office/drawing/2014/main" val="1586720484"/>
                  </a:ext>
                </a:extLst>
              </a:tr>
            </a:tbl>
          </a:graphicData>
        </a:graphic>
      </p:graphicFrame>
      <p:sp>
        <p:nvSpPr>
          <p:cNvPr id="12" name="TextBox 11">
            <a:extLst>
              <a:ext uri="{FF2B5EF4-FFF2-40B4-BE49-F238E27FC236}">
                <a16:creationId xmlns:a16="http://schemas.microsoft.com/office/drawing/2014/main" id="{3AF1E163-BCD1-DF42-CC68-351BD1F0E88C}"/>
              </a:ext>
            </a:extLst>
          </p:cNvPr>
          <p:cNvSpPr txBox="1"/>
          <p:nvPr/>
        </p:nvSpPr>
        <p:spPr>
          <a:xfrm>
            <a:off x="890649" y="803962"/>
            <a:ext cx="8775866" cy="584775"/>
          </a:xfrm>
          <a:prstGeom prst="rect">
            <a:avLst/>
          </a:prstGeom>
          <a:noFill/>
        </p:spPr>
        <p:txBody>
          <a:bodyPr wrap="square">
            <a:spAutoFit/>
          </a:bodyPr>
          <a:lstStyle/>
          <a:p>
            <a:r>
              <a:rPr lang="en-US" sz="3200" dirty="0"/>
              <a:t>    </a:t>
            </a:r>
          </a:p>
        </p:txBody>
      </p:sp>
      <p:graphicFrame>
        <p:nvGraphicFramePr>
          <p:cNvPr id="2" name="Table 1">
            <a:extLst>
              <a:ext uri="{FF2B5EF4-FFF2-40B4-BE49-F238E27FC236}">
                <a16:creationId xmlns:a16="http://schemas.microsoft.com/office/drawing/2014/main" id="{4AB35539-7D5D-E61C-EDD0-B801CBC3A0FD}"/>
              </a:ext>
            </a:extLst>
          </p:cNvPr>
          <p:cNvGraphicFramePr>
            <a:graphicFrameLocks noGrp="1"/>
          </p:cNvGraphicFramePr>
          <p:nvPr>
            <p:extLst>
              <p:ext uri="{D42A27DB-BD31-4B8C-83A1-F6EECF244321}">
                <p14:modId xmlns:p14="http://schemas.microsoft.com/office/powerpoint/2010/main" val="2254550482"/>
              </p:ext>
            </p:extLst>
          </p:nvPr>
        </p:nvGraphicFramePr>
        <p:xfrm>
          <a:off x="724395" y="534390"/>
          <a:ext cx="9630885" cy="5884222"/>
        </p:xfrm>
        <a:graphic>
          <a:graphicData uri="http://schemas.openxmlformats.org/drawingml/2006/table">
            <a:tbl>
              <a:tblPr firstRow="1" bandRow="1">
                <a:tableStyleId>{5C22544A-7EE6-4342-B048-85BDC9FD1C3A}</a:tableStyleId>
              </a:tblPr>
              <a:tblGrid>
                <a:gridCol w="3210295">
                  <a:extLst>
                    <a:ext uri="{9D8B030D-6E8A-4147-A177-3AD203B41FA5}">
                      <a16:colId xmlns:a16="http://schemas.microsoft.com/office/drawing/2014/main" val="3603030094"/>
                    </a:ext>
                  </a:extLst>
                </a:gridCol>
                <a:gridCol w="3210295">
                  <a:extLst>
                    <a:ext uri="{9D8B030D-6E8A-4147-A177-3AD203B41FA5}">
                      <a16:colId xmlns:a16="http://schemas.microsoft.com/office/drawing/2014/main" val="1423330280"/>
                    </a:ext>
                  </a:extLst>
                </a:gridCol>
                <a:gridCol w="3210295">
                  <a:extLst>
                    <a:ext uri="{9D8B030D-6E8A-4147-A177-3AD203B41FA5}">
                      <a16:colId xmlns:a16="http://schemas.microsoft.com/office/drawing/2014/main" val="1867893994"/>
                    </a:ext>
                  </a:extLst>
                </a:gridCol>
              </a:tblGrid>
              <a:tr h="1545197">
                <a:tc>
                  <a:txBody>
                    <a:bodyPr/>
                    <a:lstStyle/>
                    <a:p>
                      <a:r>
                        <a:rPr lang="en-US" sz="1800" dirty="0"/>
                        <a:t>Feature</a:t>
                      </a:r>
                      <a:endParaRPr lang="en-US" dirty="0"/>
                    </a:p>
                  </a:txBody>
                  <a:tcPr/>
                </a:tc>
                <a:tc>
                  <a:txBody>
                    <a:bodyPr/>
                    <a:lstStyle/>
                    <a:p>
                      <a:r>
                        <a:rPr lang="en-US" sz="1800" dirty="0"/>
                        <a:t>VGG19	</a:t>
                      </a:r>
                      <a:endParaRPr lang="en-US" dirty="0"/>
                    </a:p>
                  </a:txBody>
                  <a:tcPr/>
                </a:tc>
                <a:tc>
                  <a:txBody>
                    <a:bodyPr/>
                    <a:lstStyle/>
                    <a:p>
                      <a:r>
                        <a:rPr lang="en-US" sz="1800" dirty="0"/>
                        <a:t> EfficientViT-B0</a:t>
                      </a:r>
                      <a:endParaRPr lang="en-US" dirty="0"/>
                    </a:p>
                  </a:txBody>
                  <a:tcPr/>
                </a:tc>
                <a:extLst>
                  <a:ext uri="{0D108BD9-81ED-4DB2-BD59-A6C34878D82A}">
                    <a16:rowId xmlns:a16="http://schemas.microsoft.com/office/drawing/2014/main" val="3497288686"/>
                  </a:ext>
                </a:extLst>
              </a:tr>
              <a:tr h="875040">
                <a:tc>
                  <a:txBody>
                    <a:bodyPr/>
                    <a:lstStyle/>
                    <a:p>
                      <a:r>
                        <a:rPr lang="en-US" sz="1800" dirty="0"/>
                        <a:t>Accuracy</a:t>
                      </a:r>
                      <a:endParaRPr lang="en-US" dirty="0"/>
                    </a:p>
                  </a:txBody>
                  <a:tcPr/>
                </a:tc>
                <a:tc>
                  <a:txBody>
                    <a:bodyPr/>
                    <a:lstStyle/>
                    <a:p>
                      <a:r>
                        <a:rPr lang="en-IN" sz="1800" i="1" kern="1200" dirty="0">
                          <a:solidFill>
                            <a:schemeClr val="dk1"/>
                          </a:solidFill>
                          <a:effectLst/>
                          <a:latin typeface="+mn-lt"/>
                          <a:ea typeface="+mn-ea"/>
                          <a:cs typeface="+mn-cs"/>
                        </a:rPr>
                        <a:t>0.7385 </a:t>
                      </a:r>
                      <a:endParaRPr lang="en-US" dirty="0"/>
                    </a:p>
                  </a:txBody>
                  <a:tcPr/>
                </a:tc>
                <a:tc>
                  <a:txBody>
                    <a:bodyPr/>
                    <a:lstStyle/>
                    <a:p>
                      <a:r>
                        <a:rPr lang="en-US" sz="1800" dirty="0"/>
                        <a:t> </a:t>
                      </a:r>
                      <a:r>
                        <a:rPr lang="en-IN" sz="1800" i="1" kern="1200" dirty="0">
                          <a:solidFill>
                            <a:schemeClr val="dk1"/>
                          </a:solidFill>
                          <a:effectLst/>
                          <a:latin typeface="+mn-lt"/>
                          <a:ea typeface="+mn-ea"/>
                          <a:cs typeface="+mn-cs"/>
                        </a:rPr>
                        <a:t> 0.7077 </a:t>
                      </a:r>
                      <a:endParaRPr lang="en-US" dirty="0"/>
                    </a:p>
                  </a:txBody>
                  <a:tcPr/>
                </a:tc>
                <a:extLst>
                  <a:ext uri="{0D108BD9-81ED-4DB2-BD59-A6C34878D82A}">
                    <a16:rowId xmlns:a16="http://schemas.microsoft.com/office/drawing/2014/main" val="2788148928"/>
                  </a:ext>
                </a:extLst>
              </a:tr>
              <a:tr h="1081637">
                <a:tc>
                  <a:txBody>
                    <a:bodyPr/>
                    <a:lstStyle/>
                    <a:p>
                      <a:r>
                        <a:rPr lang="en-US" sz="1800" dirty="0"/>
                        <a:t>Precision</a:t>
                      </a:r>
                      <a:endParaRPr lang="en-US" dirty="0"/>
                    </a:p>
                  </a:txBody>
                  <a:tcPr/>
                </a:tc>
                <a:tc>
                  <a:txBody>
                    <a:bodyPr/>
                    <a:lstStyle/>
                    <a:p>
                      <a:r>
                        <a:rPr lang="en-IN" sz="1800" i="1" kern="1200" dirty="0">
                          <a:solidFill>
                            <a:schemeClr val="dk1"/>
                          </a:solidFill>
                          <a:effectLst/>
                          <a:latin typeface="+mn-lt"/>
                          <a:ea typeface="+mn-ea"/>
                          <a:cs typeface="+mn-cs"/>
                        </a:rPr>
                        <a:t>0.7179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r>
                        <a:rPr lang="en-IN" sz="1800" i="1" kern="1200" dirty="0">
                          <a:solidFill>
                            <a:schemeClr val="dk1"/>
                          </a:solidFill>
                          <a:effectLst/>
                          <a:latin typeface="+mn-lt"/>
                          <a:ea typeface="+mn-ea"/>
                          <a:cs typeface="+mn-cs"/>
                        </a:rPr>
                        <a:t> 0.8125 </a:t>
                      </a:r>
                      <a:endParaRPr lang="en-US" dirty="0"/>
                    </a:p>
                  </a:txBody>
                  <a:tcPr/>
                </a:tc>
                <a:extLst>
                  <a:ext uri="{0D108BD9-81ED-4DB2-BD59-A6C34878D82A}">
                    <a16:rowId xmlns:a16="http://schemas.microsoft.com/office/drawing/2014/main" val="3295664980"/>
                  </a:ext>
                </a:extLst>
              </a:tr>
              <a:tr h="1081637">
                <a:tc>
                  <a:txBody>
                    <a:bodyPr/>
                    <a:lstStyle/>
                    <a:p>
                      <a:r>
                        <a:rPr lang="en-US" sz="1800" dirty="0"/>
                        <a:t>Recall</a:t>
                      </a:r>
                      <a:endParaRPr lang="en-US" dirty="0"/>
                    </a:p>
                  </a:txBody>
                  <a:tcPr/>
                </a:tc>
                <a:tc>
                  <a:txBody>
                    <a:bodyPr/>
                    <a:lstStyle/>
                    <a:p>
                      <a:r>
                        <a:rPr lang="en-IN" sz="1800" i="1" kern="1200" dirty="0">
                          <a:solidFill>
                            <a:schemeClr val="dk1"/>
                          </a:solidFill>
                          <a:effectLst/>
                          <a:latin typeface="+mn-lt"/>
                          <a:ea typeface="+mn-ea"/>
                          <a:cs typeface="+mn-cs"/>
                        </a:rPr>
                        <a:t>0.8235 </a:t>
                      </a:r>
                      <a:endParaRPr lang="en-US" dirty="0"/>
                    </a:p>
                  </a:txBody>
                  <a:tcPr/>
                </a:tc>
                <a:tc>
                  <a:txBody>
                    <a:bodyPr/>
                    <a:lstStyle/>
                    <a:p>
                      <a:r>
                        <a:rPr lang="en-US" sz="1800" dirty="0"/>
                        <a:t> </a:t>
                      </a:r>
                      <a:r>
                        <a:rPr lang="en-IN" sz="1800" i="1" kern="1200" dirty="0">
                          <a:solidFill>
                            <a:schemeClr val="dk1"/>
                          </a:solidFill>
                          <a:effectLst/>
                          <a:latin typeface="+mn-lt"/>
                          <a:ea typeface="+mn-ea"/>
                          <a:cs typeface="+mn-cs"/>
                        </a:rPr>
                        <a:t> 0.4483 </a:t>
                      </a:r>
                      <a:endParaRPr lang="en-US" dirty="0"/>
                    </a:p>
                  </a:txBody>
                  <a:tcPr/>
                </a:tc>
                <a:extLst>
                  <a:ext uri="{0D108BD9-81ED-4DB2-BD59-A6C34878D82A}">
                    <a16:rowId xmlns:a16="http://schemas.microsoft.com/office/drawing/2014/main" val="1698160866"/>
                  </a:ext>
                </a:extLst>
              </a:tr>
              <a:tr h="682632">
                <a:tc>
                  <a:txBody>
                    <a:bodyPr/>
                    <a:lstStyle/>
                    <a:p>
                      <a:r>
                        <a:rPr lang="en-US" sz="1800" dirty="0"/>
                        <a:t>F1-Score</a:t>
                      </a:r>
                      <a:endParaRPr lang="en-US" dirty="0"/>
                    </a:p>
                  </a:txBody>
                  <a:tcPr/>
                </a:tc>
                <a:tc>
                  <a:txBody>
                    <a:bodyPr/>
                    <a:lstStyle/>
                    <a:p>
                      <a:r>
                        <a:rPr lang="en-IN" sz="1800" i="1" kern="1200" dirty="0">
                          <a:solidFill>
                            <a:schemeClr val="dk1"/>
                          </a:solidFill>
                          <a:effectLst/>
                          <a:latin typeface="+mn-lt"/>
                          <a:ea typeface="+mn-ea"/>
                          <a:cs typeface="+mn-cs"/>
                        </a:rPr>
                        <a:t>0.7671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i="1" kern="1200" dirty="0">
                          <a:solidFill>
                            <a:schemeClr val="dk1"/>
                          </a:solidFill>
                          <a:effectLst/>
                          <a:latin typeface="+mn-lt"/>
                          <a:ea typeface="+mn-ea"/>
                          <a:cs typeface="+mn-cs"/>
                        </a:rPr>
                        <a:t> 0.5778 </a:t>
                      </a:r>
                      <a:endParaRPr lang="en-US" sz="1800" dirty="0"/>
                    </a:p>
                    <a:p>
                      <a:endParaRPr lang="en-US" dirty="0"/>
                    </a:p>
                  </a:txBody>
                  <a:tcPr/>
                </a:tc>
                <a:extLst>
                  <a:ext uri="{0D108BD9-81ED-4DB2-BD59-A6C34878D82A}">
                    <a16:rowId xmlns:a16="http://schemas.microsoft.com/office/drawing/2014/main" val="3381455933"/>
                  </a:ext>
                </a:extLst>
              </a:tr>
              <a:tr h="618079">
                <a:tc>
                  <a:txBody>
                    <a:bodyPr/>
                    <a:lstStyle/>
                    <a:p>
                      <a:r>
                        <a:rPr lang="en-US" sz="1800" dirty="0"/>
                        <a:t>MCC</a:t>
                      </a:r>
                      <a:endParaRPr lang="en-US" dirty="0"/>
                    </a:p>
                  </a:txBody>
                  <a:tcPr/>
                </a:tc>
                <a:tc>
                  <a:txBody>
                    <a:bodyPr/>
                    <a:lstStyle/>
                    <a:p>
                      <a:r>
                        <a:rPr lang="en-IN" sz="1800" i="1" kern="1200" dirty="0">
                          <a:solidFill>
                            <a:schemeClr val="dk1"/>
                          </a:solidFill>
                          <a:effectLst/>
                          <a:latin typeface="+mn-lt"/>
                          <a:ea typeface="+mn-ea"/>
                          <a:cs typeface="+mn-cs"/>
                        </a:rPr>
                        <a:t>0.4778 </a:t>
                      </a:r>
                      <a:endParaRPr lang="en-US" dirty="0"/>
                    </a:p>
                  </a:txBody>
                  <a:tcPr/>
                </a:tc>
                <a:tc>
                  <a:txBody>
                    <a:bodyPr/>
                    <a:lstStyle/>
                    <a:p>
                      <a:r>
                        <a:rPr lang="en-US" sz="1800" dirty="0"/>
                        <a:t> </a:t>
                      </a:r>
                      <a:r>
                        <a:rPr lang="en-IN" sz="1800" i="1" kern="1200" dirty="0">
                          <a:solidFill>
                            <a:schemeClr val="dk1"/>
                          </a:solidFill>
                          <a:effectLst/>
                          <a:latin typeface="+mn-lt"/>
                          <a:ea typeface="+mn-ea"/>
                          <a:cs typeface="+mn-cs"/>
                        </a:rPr>
                        <a:t>0.4211 </a:t>
                      </a:r>
                      <a:endParaRPr lang="en-US" dirty="0"/>
                    </a:p>
                  </a:txBody>
                  <a:tcPr/>
                </a:tc>
                <a:extLst>
                  <a:ext uri="{0D108BD9-81ED-4DB2-BD59-A6C34878D82A}">
                    <a16:rowId xmlns:a16="http://schemas.microsoft.com/office/drawing/2014/main" val="1933038787"/>
                  </a:ext>
                </a:extLst>
              </a:tr>
            </a:tbl>
          </a:graphicData>
        </a:graphic>
      </p:graphicFrame>
    </p:spTree>
    <p:extLst>
      <p:ext uri="{BB962C8B-B14F-4D97-AF65-F5344CB8AC3E}">
        <p14:creationId xmlns:p14="http://schemas.microsoft.com/office/powerpoint/2010/main" val="126802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72CC6-7088-FD80-B133-F67461AF5E45}"/>
              </a:ext>
            </a:extLst>
          </p:cNvPr>
          <p:cNvSpPr>
            <a:spLocks noGrp="1"/>
          </p:cNvSpPr>
          <p:nvPr>
            <p:ph idx="1"/>
          </p:nvPr>
        </p:nvSpPr>
        <p:spPr>
          <a:xfrm>
            <a:off x="451262" y="213756"/>
            <a:ext cx="10365965" cy="6792685"/>
          </a:xfrm>
        </p:spPr>
        <p:txBody>
          <a:bodyPr>
            <a:normAutofit/>
          </a:bodyPr>
          <a:lstStyle/>
          <a:p>
            <a:pPr marL="0" indent="0">
              <a:buNone/>
            </a:pPr>
            <a:r>
              <a:rPr lang="en-IN" sz="1800" b="1" i="1" kern="100" dirty="0">
                <a:solidFill>
                  <a:srgbClr val="215F9A"/>
                </a:solidFill>
                <a:effectLst/>
                <a:latin typeface="Aptos" panose="020B0004020202020204" pitchFamily="34" charset="0"/>
                <a:ea typeface="Aptos" panose="020B0004020202020204" pitchFamily="34" charset="0"/>
                <a:cs typeface="Times New Roman" panose="02020603050405020304" pitchFamily="18" charset="0"/>
              </a:rPr>
              <a:t>LIMITATIONS OF MY PROJECT :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Small Dataset Size</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With only 323 images, the dataset limits the models' ability to generalize, leading to potential overfitting, especially in deeper models like VGG19.</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Limited Variability</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Lack of diverse conditions (e.g., lighting, angle) in the dataset restricts the models’ ability to learn robust features for accurate classification.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EfficientViT-B0 Underperformance</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EfficientViT-B0's simpler architecture struggles with the complexity of the dataset, resulting in lower recall and accuracy, particularly for malignant cases.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Random Image Testing:</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Google-sourced random images may come from different environments, causing prediction inaccuracies as the models were not trained on such uncontrolled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a:p>
            <a:endParaRPr lang="en-US" dirty="0"/>
          </a:p>
        </p:txBody>
      </p:sp>
    </p:spTree>
    <p:extLst>
      <p:ext uri="{BB962C8B-B14F-4D97-AF65-F5344CB8AC3E}">
        <p14:creationId xmlns:p14="http://schemas.microsoft.com/office/powerpoint/2010/main" val="274292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E2DE-CE9C-62D1-1DBC-4C9E9320A913}"/>
              </a:ext>
            </a:extLst>
          </p:cNvPr>
          <p:cNvSpPr>
            <a:spLocks noGrp="1"/>
          </p:cNvSpPr>
          <p:nvPr>
            <p:ph type="title"/>
          </p:nvPr>
        </p:nvSpPr>
        <p:spPr/>
        <p:txBody>
          <a:bodyPr>
            <a:normAutofit/>
          </a:bodyPr>
          <a:lstStyle/>
          <a:p>
            <a:br>
              <a:rPr lang="en-IN" dirty="0"/>
            </a:br>
            <a:endParaRPr lang="en-US" dirty="0"/>
          </a:p>
        </p:txBody>
      </p:sp>
      <p:sp>
        <p:nvSpPr>
          <p:cNvPr id="5" name="TextBox 4">
            <a:extLst>
              <a:ext uri="{FF2B5EF4-FFF2-40B4-BE49-F238E27FC236}">
                <a16:creationId xmlns:a16="http://schemas.microsoft.com/office/drawing/2014/main" id="{EE6CE0E8-D6DE-50C3-F870-022B9BD5A7A3}"/>
              </a:ext>
            </a:extLst>
          </p:cNvPr>
          <p:cNvSpPr txBox="1"/>
          <p:nvPr/>
        </p:nvSpPr>
        <p:spPr>
          <a:xfrm>
            <a:off x="997527" y="1723809"/>
            <a:ext cx="8149441" cy="2585323"/>
          </a:xfrm>
          <a:prstGeom prst="rect">
            <a:avLst/>
          </a:prstGeom>
          <a:noFill/>
        </p:spPr>
        <p:txBody>
          <a:bodyPr wrap="square">
            <a:spAutoFit/>
          </a:bodyPr>
          <a:lstStyle/>
          <a:p>
            <a:r>
              <a:rPr lang="en-IN" sz="1800" b="1" i="1" kern="100" dirty="0">
                <a:solidFill>
                  <a:srgbClr val="084F6A"/>
                </a:solidFill>
                <a:effectLst/>
                <a:latin typeface="Aptos" panose="020B0004020202020204" pitchFamily="34" charset="0"/>
                <a:ea typeface="Aptos" panose="020B0004020202020204" pitchFamily="34" charset="0"/>
                <a:cs typeface="Times New Roman" panose="02020603050405020304" pitchFamily="18" charset="0"/>
              </a:rPr>
              <a:t>IMPROVEMENTS FOR MY PROJECT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Preprocessing Enhancement</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Advanced normalization and noise reduction techniques could help the models focus better on lesions, improving accuracy.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Transfer Learning:</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Fine-tuning the models on a larger, similar medical dataset could enhance their ability to learn more detailed features before applying them to the smaller dataset.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Exploring Other Models</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Trying other architectures like </a:t>
            </a:r>
            <a:r>
              <a:rPr lang="en-IN" sz="1800" i="1" kern="100" dirty="0" err="1">
                <a:effectLst/>
                <a:latin typeface="Aptos" panose="020B0004020202020204" pitchFamily="34" charset="0"/>
                <a:ea typeface="Aptos" panose="020B0004020202020204" pitchFamily="34" charset="0"/>
                <a:cs typeface="Times New Roman" panose="02020603050405020304" pitchFamily="18" charset="0"/>
              </a:rPr>
              <a:t>ResNet</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or </a:t>
            </a:r>
            <a:r>
              <a:rPr lang="en-IN" sz="1800" i="1" kern="100" dirty="0" err="1">
                <a:effectLst/>
                <a:latin typeface="Aptos" panose="020B0004020202020204" pitchFamily="34" charset="0"/>
                <a:ea typeface="Aptos" panose="020B0004020202020204" pitchFamily="34" charset="0"/>
                <a:cs typeface="Times New Roman" panose="02020603050405020304" pitchFamily="18" charset="0"/>
              </a:rPr>
              <a:t>DenseNet</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could improve performance, especially where EfficientViT-B0 struggles</a:t>
            </a: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224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5B99-5883-94D7-B250-8C6C50A2E8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7603E2-BB91-5314-2671-E81A5DE8360C}"/>
              </a:ext>
            </a:extLst>
          </p:cNvPr>
          <p:cNvSpPr>
            <a:spLocks noGrp="1"/>
          </p:cNvSpPr>
          <p:nvPr>
            <p:ph idx="1"/>
          </p:nvPr>
        </p:nvSpPr>
        <p:spPr/>
        <p:txBody>
          <a:bodyPr/>
          <a:lstStyle/>
          <a:p>
            <a:r>
              <a:rPr lang="en-IN"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https://pytorch.org/vision/stable/models.html</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https://github.com/Priyanshu9898/Oral-Disease-Classification/blob/main/best_model/efficientvit_b0_oral_disease_classifier.pth</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https://data.mendeley.com/datasets/mhjyrn35p4/2</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https://www.mdpi.com/2075-4418/13/21/3360</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https://www.geeksforgeeks.org/sklearn-classification-metrics/</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https://www.geeksforgeeks.org/vgg-net-architecture-explained/</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https://github.com/huggingface/pytorch-image-models</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6959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403B1-1922-9332-D275-96A15E982600}"/>
              </a:ext>
            </a:extLst>
          </p:cNvPr>
          <p:cNvSpPr txBox="1"/>
          <p:nvPr/>
        </p:nvSpPr>
        <p:spPr>
          <a:xfrm>
            <a:off x="380009" y="926274"/>
            <a:ext cx="11447813" cy="6740307"/>
          </a:xfrm>
          <a:prstGeom prst="rect">
            <a:avLst/>
          </a:prstGeom>
          <a:noFill/>
        </p:spPr>
        <p:txBody>
          <a:bodyPr wrap="square">
            <a:spAutoFit/>
          </a:bodyPr>
          <a:lstStyle/>
          <a:p>
            <a:endParaRPr lang="en-US" dirty="0"/>
          </a:p>
          <a:p>
            <a:r>
              <a:rPr lang="en-US" sz="3600" b="1" i="1" dirty="0">
                <a:solidFill>
                  <a:srgbClr val="0070C0"/>
                </a:solidFill>
              </a:rPr>
              <a:t>PROBLEM STATEMENT: </a:t>
            </a:r>
          </a:p>
          <a:p>
            <a:endParaRPr lang="en-US" dirty="0">
              <a:solidFill>
                <a:srgbClr val="0070C0"/>
              </a:solidFill>
            </a:endParaRP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Early detection and accurate classification of benign and malignant mouth ulcers are crucial for timely treatment and better patient outcomes. Traditional diagnosis depends on clinical expertise and biopsies, which can be invasive, time-consuming, and subjective. This project aims to use pre-trained deep learning models—EfficientViT-B0 and VGG19—for automated classification of mouth ulcers, offering faster and more reliable diagnoses.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By leveraging transfer learning, these models use features learned from large datasets, improving performance even with limited medical images. This approach reduces computational costs while enhancing accuracy for efficient, automated ulcer detection.</a:t>
            </a:r>
          </a:p>
          <a:p>
            <a:pPr marL="285750" indent="-285750">
              <a:buFont typeface="Arial" panose="020B0604020202020204" pitchFamily="34" charset="0"/>
              <a:buChar char="•"/>
            </a:pPr>
            <a:endParaRPr lang="en-US" i="1" dirty="0"/>
          </a:p>
          <a:p>
            <a:r>
              <a:rPr lang="en-US" i="1" dirty="0"/>
              <a:t>REFERENCE:  </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hlinkClick r:id="rId2"/>
              </a:rPr>
              <a:t>https://www.mdpi.com/2075-4418/13/21/3360</a:t>
            </a:r>
            <a:r>
              <a:rPr lang="en-US" i="1" dirty="0"/>
              <a:t>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5020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021A-497F-52C5-A3B0-D1C87E6F619B}"/>
              </a:ext>
            </a:extLst>
          </p:cNvPr>
          <p:cNvSpPr>
            <a:spLocks noGrp="1"/>
          </p:cNvSpPr>
          <p:nvPr>
            <p:ph type="title"/>
          </p:nvPr>
        </p:nvSpPr>
        <p:spPr>
          <a:xfrm>
            <a:off x="341417" y="372533"/>
            <a:ext cx="10131425" cy="1456267"/>
          </a:xfrm>
        </p:spPr>
        <p:txBody>
          <a:bodyPr/>
          <a:lstStyle/>
          <a:p>
            <a:r>
              <a:rPr lang="en-US" b="1" i="1" dirty="0">
                <a:solidFill>
                  <a:schemeClr val="accent5">
                    <a:lumMod val="60000"/>
                    <a:lumOff val="40000"/>
                  </a:schemeClr>
                </a:solidFill>
              </a:rPr>
              <a:t>Data description</a:t>
            </a:r>
          </a:p>
        </p:txBody>
      </p:sp>
      <p:sp>
        <p:nvSpPr>
          <p:cNvPr id="3" name="Content Placeholder 2">
            <a:extLst>
              <a:ext uri="{FF2B5EF4-FFF2-40B4-BE49-F238E27FC236}">
                <a16:creationId xmlns:a16="http://schemas.microsoft.com/office/drawing/2014/main" id="{06DA5071-512B-8E19-0488-8CEB3C028262}"/>
              </a:ext>
            </a:extLst>
          </p:cNvPr>
          <p:cNvSpPr>
            <a:spLocks noGrp="1"/>
          </p:cNvSpPr>
          <p:nvPr>
            <p:ph idx="1"/>
          </p:nvPr>
        </p:nvSpPr>
        <p:spPr>
          <a:xfrm>
            <a:off x="341417" y="1389414"/>
            <a:ext cx="10475809" cy="4987636"/>
          </a:xfrm>
        </p:spPr>
        <p:txBody>
          <a:bodyPr/>
          <a:lstStyle/>
          <a:p>
            <a:pPr marL="0" indent="0" algn="just">
              <a:buNone/>
            </a:pPr>
            <a:r>
              <a:rPr lang="en-IN" i="1" kern="100" dirty="0">
                <a:latin typeface="Aptos" panose="020B0004020202020204" pitchFamily="34" charset="0"/>
                <a:ea typeface="Aptos" panose="020B0004020202020204" pitchFamily="34" charset="0"/>
                <a:cs typeface="Times New Roman" panose="02020603050405020304" pitchFamily="18" charset="0"/>
              </a:rPr>
              <a:t>Total data contains total of 323 images,</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165 benign lesions and 158 malignant lesions images.</a:t>
            </a:r>
          </a:p>
          <a:p>
            <a:pPr marL="0" indent="0" algn="just">
              <a:buNone/>
            </a:pPr>
            <a:r>
              <a:rPr lang="en-IN" sz="1800" i="1" kern="100" dirty="0">
                <a:effectLst/>
                <a:latin typeface="Aptos" panose="020B0004020202020204" pitchFamily="34" charset="0"/>
                <a:ea typeface="Aptos" panose="020B0004020202020204" pitchFamily="34" charset="0"/>
                <a:cs typeface="Times New Roman" panose="02020603050405020304" pitchFamily="18" charset="0"/>
              </a:rPr>
              <a:t>Random  10  images from google were pulled out  from google for prediction.</a:t>
            </a:r>
          </a:p>
          <a:p>
            <a:pPr marL="0" indent="0" algn="just">
              <a:buNone/>
            </a:pPr>
            <a:endParaRPr lang="en-IN" i="1" kern="100" dirty="0">
              <a:latin typeface="Aptos" panose="020B0004020202020204" pitchFamily="34" charset="0"/>
              <a:cs typeface="Times New Roman" panose="02020603050405020304" pitchFamily="18" charset="0"/>
            </a:endParaRPr>
          </a:p>
          <a:p>
            <a:pPr marL="0" indent="0" algn="just">
              <a:buNone/>
            </a:pPr>
            <a:r>
              <a:rPr lang="en-IN" i="1" kern="100" dirty="0">
                <a:latin typeface="Aptos" panose="020B0004020202020204" pitchFamily="34" charset="0"/>
                <a:cs typeface="Times New Roman" panose="02020603050405020304" pitchFamily="18" charset="0"/>
              </a:rPr>
              <a:t>REFERENCE : </a:t>
            </a:r>
            <a:r>
              <a:rPr lang="en-IN" i="1" kern="100" dirty="0">
                <a:latin typeface="Aptos" panose="020B0004020202020204" pitchFamily="34" charset="0"/>
                <a:cs typeface="Times New Roman" panose="02020603050405020304" pitchFamily="18" charset="0"/>
                <a:hlinkClick r:id="rId2"/>
              </a:rPr>
              <a:t>https://data.mendeley.com/datasets/mhjyrn35p4/2</a:t>
            </a:r>
            <a:r>
              <a:rPr lang="en-IN" i="1" kern="100" dirty="0">
                <a:latin typeface="Aptos" panose="020B0004020202020204" pitchFamily="34" charset="0"/>
                <a:cs typeface="Times New Roman" panose="02020603050405020304" pitchFamily="18" charset="0"/>
              </a:rPr>
              <a:t> </a:t>
            </a:r>
            <a:endParaRPr lang="en-US" i="1" dirty="0"/>
          </a:p>
        </p:txBody>
      </p:sp>
    </p:spTree>
    <p:extLst>
      <p:ext uri="{BB962C8B-B14F-4D97-AF65-F5344CB8AC3E}">
        <p14:creationId xmlns:p14="http://schemas.microsoft.com/office/powerpoint/2010/main" val="244805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3141-4A5A-8327-DEBB-5E166B66DF14}"/>
              </a:ext>
            </a:extLst>
          </p:cNvPr>
          <p:cNvSpPr>
            <a:spLocks noGrp="1"/>
          </p:cNvSpPr>
          <p:nvPr>
            <p:ph type="title"/>
          </p:nvPr>
        </p:nvSpPr>
        <p:spPr/>
        <p:txBody>
          <a:bodyPr/>
          <a:lstStyle/>
          <a:p>
            <a:r>
              <a:rPr lang="en-US" dirty="0"/>
              <a:t>: </a:t>
            </a:r>
          </a:p>
        </p:txBody>
      </p:sp>
      <p:graphicFrame>
        <p:nvGraphicFramePr>
          <p:cNvPr id="7" name="Content Placeholder 6">
            <a:extLst>
              <a:ext uri="{FF2B5EF4-FFF2-40B4-BE49-F238E27FC236}">
                <a16:creationId xmlns:a16="http://schemas.microsoft.com/office/drawing/2014/main" id="{7B58D6FE-14EC-F0AB-FEEB-F1F6C7D98B22}"/>
              </a:ext>
            </a:extLst>
          </p:cNvPr>
          <p:cNvGraphicFramePr>
            <a:graphicFrameLocks noGrp="1"/>
          </p:cNvGraphicFramePr>
          <p:nvPr>
            <p:ph idx="1"/>
            <p:extLst>
              <p:ext uri="{D42A27DB-BD31-4B8C-83A1-F6EECF244321}">
                <p14:modId xmlns:p14="http://schemas.microsoft.com/office/powerpoint/2010/main" val="196409511"/>
              </p:ext>
            </p:extLst>
          </p:nvPr>
        </p:nvGraphicFramePr>
        <p:xfrm>
          <a:off x="1141804" y="0"/>
          <a:ext cx="10116004" cy="7290282"/>
        </p:xfrm>
        <a:graphic>
          <a:graphicData uri="http://schemas.openxmlformats.org/drawingml/2006/table">
            <a:tbl>
              <a:tblPr firstRow="1" bandRow="1">
                <a:tableStyleId>{5C22544A-7EE6-4342-B048-85BDC9FD1C3A}</a:tableStyleId>
              </a:tblPr>
              <a:tblGrid>
                <a:gridCol w="2696502">
                  <a:extLst>
                    <a:ext uri="{9D8B030D-6E8A-4147-A177-3AD203B41FA5}">
                      <a16:colId xmlns:a16="http://schemas.microsoft.com/office/drawing/2014/main" val="1412241932"/>
                    </a:ext>
                  </a:extLst>
                </a:gridCol>
                <a:gridCol w="2696502">
                  <a:extLst>
                    <a:ext uri="{9D8B030D-6E8A-4147-A177-3AD203B41FA5}">
                      <a16:colId xmlns:a16="http://schemas.microsoft.com/office/drawing/2014/main" val="491285178"/>
                    </a:ext>
                  </a:extLst>
                </a:gridCol>
                <a:gridCol w="4723000">
                  <a:extLst>
                    <a:ext uri="{9D8B030D-6E8A-4147-A177-3AD203B41FA5}">
                      <a16:colId xmlns:a16="http://schemas.microsoft.com/office/drawing/2014/main" val="1456227310"/>
                    </a:ext>
                  </a:extLst>
                </a:gridCol>
              </a:tblGrid>
              <a:tr h="5257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Feature</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VGG19</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err="1"/>
                        <a:t>EfficientVit</a:t>
                      </a:r>
                      <a:r>
                        <a:rPr lang="en-IN" i="1" dirty="0"/>
                        <a:t> -B0</a:t>
                      </a:r>
                    </a:p>
                    <a:p>
                      <a:endParaRPr lang="en-US" i="1" dirty="0"/>
                    </a:p>
                  </a:txBody>
                  <a:tcPr/>
                </a:tc>
                <a:extLst>
                  <a:ext uri="{0D108BD9-81ED-4DB2-BD59-A6C34878D82A}">
                    <a16:rowId xmlns:a16="http://schemas.microsoft.com/office/drawing/2014/main" val="3036829671"/>
                  </a:ext>
                </a:extLst>
              </a:tr>
              <a:tr h="8753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Architecture</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19-layer deep convolutional network</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Compound scaling (depth, width, resolution)</a:t>
                      </a:r>
                    </a:p>
                    <a:p>
                      <a:endParaRPr lang="en-US" i="1" dirty="0"/>
                    </a:p>
                  </a:txBody>
                  <a:tcPr/>
                </a:tc>
                <a:extLst>
                  <a:ext uri="{0D108BD9-81ED-4DB2-BD59-A6C34878D82A}">
                    <a16:rowId xmlns:a16="http://schemas.microsoft.com/office/drawing/2014/main" val="895732306"/>
                  </a:ext>
                </a:extLst>
              </a:tr>
              <a:tr h="5257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Model Size</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143 million parameters</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5.3 million parameters</a:t>
                      </a:r>
                    </a:p>
                    <a:p>
                      <a:endParaRPr lang="en-US" i="1" dirty="0"/>
                    </a:p>
                  </a:txBody>
                  <a:tcPr/>
                </a:tc>
                <a:extLst>
                  <a:ext uri="{0D108BD9-81ED-4DB2-BD59-A6C34878D82A}">
                    <a16:rowId xmlns:a16="http://schemas.microsoft.com/office/drawing/2014/main" val="3068436240"/>
                  </a:ext>
                </a:extLst>
              </a:tr>
              <a:tr h="6733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Inference Speed</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Slower due to large size</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Faster, optimized for mobile/edge</a:t>
                      </a:r>
                    </a:p>
                    <a:p>
                      <a:endParaRPr lang="en-US" i="1" dirty="0"/>
                    </a:p>
                  </a:txBody>
                  <a:tcPr/>
                </a:tc>
                <a:extLst>
                  <a:ext uri="{0D108BD9-81ED-4DB2-BD59-A6C34878D82A}">
                    <a16:rowId xmlns:a16="http://schemas.microsoft.com/office/drawing/2014/main" val="3269016850"/>
                  </a:ext>
                </a:extLst>
              </a:tr>
              <a:tr h="5257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Memory Usage</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High</a:t>
                      </a:r>
                    </a:p>
                    <a:p>
                      <a:endParaRPr lang="en-US" i="1" dirty="0"/>
                    </a:p>
                  </a:txBody>
                  <a:tcPr/>
                </a:tc>
                <a:tc>
                  <a:txBody>
                    <a:bodyPr/>
                    <a:lstStyle/>
                    <a:p>
                      <a:r>
                        <a:rPr lang="en-US" i="1" dirty="0"/>
                        <a:t>Low</a:t>
                      </a:r>
                    </a:p>
                  </a:txBody>
                  <a:tcPr/>
                </a:tc>
                <a:extLst>
                  <a:ext uri="{0D108BD9-81ED-4DB2-BD59-A6C34878D82A}">
                    <a16:rowId xmlns:a16="http://schemas.microsoft.com/office/drawing/2014/main" val="1905395580"/>
                  </a:ext>
                </a:extLst>
              </a:tr>
              <a:tr h="5257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Input Image Size</a:t>
                      </a:r>
                    </a:p>
                    <a:p>
                      <a:endParaRPr lang="en-US" i="1" dirty="0"/>
                    </a:p>
                  </a:txBody>
                  <a:tcPr/>
                </a:tc>
                <a:tc>
                  <a:txBody>
                    <a:bodyPr/>
                    <a:lstStyle/>
                    <a:p>
                      <a:r>
                        <a:rPr lang="en-US" i="1" dirty="0"/>
                        <a:t>224x 224</a:t>
                      </a:r>
                    </a:p>
                  </a:txBody>
                  <a:tcPr/>
                </a:tc>
                <a:tc>
                  <a:txBody>
                    <a:bodyPr/>
                    <a:lstStyle/>
                    <a:p>
                      <a:r>
                        <a:rPr lang="en-US" i="1" dirty="0"/>
                        <a:t>224x224</a:t>
                      </a:r>
                    </a:p>
                  </a:txBody>
                  <a:tcPr/>
                </a:tc>
                <a:extLst>
                  <a:ext uri="{0D108BD9-81ED-4DB2-BD59-A6C34878D82A}">
                    <a16:rowId xmlns:a16="http://schemas.microsoft.com/office/drawing/2014/main" val="1136783062"/>
                  </a:ext>
                </a:extLst>
              </a:tr>
              <a:tr h="5257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Training Time</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Longer</a:t>
                      </a:r>
                    </a:p>
                    <a:p>
                      <a:endParaRPr lang="en-US" i="1" dirty="0"/>
                    </a:p>
                  </a:txBody>
                  <a:tcPr/>
                </a:tc>
                <a:tc>
                  <a:txBody>
                    <a:bodyPr/>
                    <a:lstStyle/>
                    <a:p>
                      <a:r>
                        <a:rPr lang="en-US" i="1" dirty="0"/>
                        <a:t>Faster</a:t>
                      </a:r>
                    </a:p>
                  </a:txBody>
                  <a:tcPr/>
                </a:tc>
                <a:extLst>
                  <a:ext uri="{0D108BD9-81ED-4DB2-BD59-A6C34878D82A}">
                    <a16:rowId xmlns:a16="http://schemas.microsoft.com/office/drawing/2014/main" val="1711330662"/>
                  </a:ext>
                </a:extLst>
              </a:tr>
              <a:tr h="6733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Use Case</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Suitable for large datasets</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Ideal for mobile apps and edge </a:t>
                      </a:r>
                      <a:r>
                        <a:rPr lang="en-IN" i="1" dirty="0" err="1"/>
                        <a:t>de</a:t>
                      </a:r>
                      <a:r>
                        <a:rPr lang="en-IN" sz="1800" i="1" kern="1200" dirty="0" err="1">
                          <a:solidFill>
                            <a:schemeClr val="dk1"/>
                          </a:solidFill>
                          <a:effectLst/>
                          <a:latin typeface="+mn-lt"/>
                          <a:ea typeface="+mn-ea"/>
                          <a:cs typeface="+mn-cs"/>
                        </a:rPr>
                        <a:t>Feature</a:t>
                      </a:r>
                      <a:r>
                        <a:rPr lang="en-IN" i="1" dirty="0">
                          <a:effectLst/>
                        </a:rPr>
                        <a:t> </a:t>
                      </a:r>
                      <a:r>
                        <a:rPr lang="en-IN" i="1" dirty="0"/>
                        <a:t>vices</a:t>
                      </a:r>
                    </a:p>
                    <a:p>
                      <a:endParaRPr lang="en-US" i="1" dirty="0"/>
                    </a:p>
                  </a:txBody>
                  <a:tcPr/>
                </a:tc>
                <a:extLst>
                  <a:ext uri="{0D108BD9-81ED-4DB2-BD59-A6C34878D82A}">
                    <a16:rowId xmlns:a16="http://schemas.microsoft.com/office/drawing/2014/main" val="1116476957"/>
                  </a:ext>
                </a:extLst>
              </a:tr>
              <a:tr h="5257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Strengths</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High accuracy on large, complex datasets</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Good balance of efficiency and accuracy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1" dirty="0"/>
                    </a:p>
                  </a:txBody>
                  <a:tcPr/>
                </a:tc>
                <a:extLst>
                  <a:ext uri="{0D108BD9-81ED-4DB2-BD59-A6C34878D82A}">
                    <a16:rowId xmlns:a16="http://schemas.microsoft.com/office/drawing/2014/main" val="871765818"/>
                  </a:ext>
                </a:extLst>
              </a:tr>
              <a:tr h="5257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Weaknesses</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Computationally expensive, memory-heavy</a:t>
                      </a:r>
                    </a:p>
                    <a:p>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Slightly lower accuracy on complex tasks</a:t>
                      </a:r>
                    </a:p>
                    <a:p>
                      <a:endParaRPr lang="en-US" i="1" dirty="0"/>
                    </a:p>
                  </a:txBody>
                  <a:tcPr/>
                </a:tc>
                <a:extLst>
                  <a:ext uri="{0D108BD9-81ED-4DB2-BD59-A6C34878D82A}">
                    <a16:rowId xmlns:a16="http://schemas.microsoft.com/office/drawing/2014/main" val="3088723705"/>
                  </a:ext>
                </a:extLst>
              </a:tr>
            </a:tbl>
          </a:graphicData>
        </a:graphic>
      </p:graphicFrame>
    </p:spTree>
    <p:extLst>
      <p:ext uri="{BB962C8B-B14F-4D97-AF65-F5344CB8AC3E}">
        <p14:creationId xmlns:p14="http://schemas.microsoft.com/office/powerpoint/2010/main" val="43586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01C63-ABA9-B16F-DB63-A59F3AB6F7E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869F46F-5529-B838-F527-80612E43AE4C}"/>
              </a:ext>
            </a:extLst>
          </p:cNvPr>
          <p:cNvSpPr>
            <a:spLocks noGrp="1"/>
          </p:cNvSpPr>
          <p:nvPr>
            <p:ph idx="1"/>
          </p:nvPr>
        </p:nvSpPr>
        <p:spPr>
          <a:xfrm>
            <a:off x="225631" y="225631"/>
            <a:ext cx="10367160" cy="6632369"/>
          </a:xfrm>
        </p:spPr>
        <p:txBody>
          <a:bodyPr>
            <a:normAutofit fontScale="77500" lnSpcReduction="20000"/>
          </a:bodyPr>
          <a:lstStyle/>
          <a:p>
            <a:pPr marL="0" indent="0">
              <a:buNone/>
            </a:pPr>
            <a:r>
              <a:rPr lang="en-US" sz="4600" b="1" i="1" dirty="0">
                <a:solidFill>
                  <a:schemeClr val="accent3">
                    <a:lumMod val="75000"/>
                  </a:schemeClr>
                </a:solidFill>
              </a:rPr>
              <a:t>Model Training Process for EfficientViT-B0 and VGG19 </a:t>
            </a:r>
          </a:p>
          <a:p>
            <a:pPr marL="0" indent="0">
              <a:buNone/>
            </a:pPr>
            <a:endParaRPr lang="en-US" sz="2500" b="1" i="1" dirty="0"/>
          </a:p>
          <a:p>
            <a:pPr marL="0" indent="0">
              <a:buNone/>
            </a:pPr>
            <a:endParaRPr lang="en-US" sz="2500" b="1" i="1" dirty="0"/>
          </a:p>
          <a:p>
            <a:pPr marL="0" indent="0">
              <a:buNone/>
            </a:pPr>
            <a:r>
              <a:rPr lang="en-US" sz="2500" b="1" i="1" dirty="0">
                <a:solidFill>
                  <a:schemeClr val="accent2">
                    <a:lumMod val="75000"/>
                  </a:schemeClr>
                </a:solidFill>
              </a:rPr>
              <a:t>Data Preprocessing:</a:t>
            </a:r>
            <a:endParaRPr lang="en-US" sz="2500" i="1" dirty="0"/>
          </a:p>
          <a:p>
            <a:pPr marL="0" indent="0">
              <a:buNone/>
            </a:pPr>
            <a:r>
              <a:rPr lang="en-US" sz="2500" i="1" dirty="0"/>
              <a:t>        Images resized to 224x224 pixels to match the input size of both models.</a:t>
            </a:r>
          </a:p>
          <a:p>
            <a:pPr marL="0" indent="0">
              <a:buNone/>
            </a:pPr>
            <a:r>
              <a:rPr lang="en-US" sz="2500" i="1" dirty="0"/>
              <a:t>        Normalized pixel values using mean [0.5, 0.5, 0.5] and standard deviation [0.5, 0.5, 0.5].</a:t>
            </a:r>
          </a:p>
          <a:p>
            <a:pPr marL="0" indent="0">
              <a:buNone/>
            </a:pPr>
            <a:endParaRPr lang="en-US" sz="2500" i="1" dirty="0">
              <a:solidFill>
                <a:schemeClr val="accent2">
                  <a:lumMod val="75000"/>
                </a:schemeClr>
              </a:solidFill>
            </a:endParaRPr>
          </a:p>
          <a:p>
            <a:pPr marL="0" indent="0">
              <a:buNone/>
            </a:pPr>
            <a:r>
              <a:rPr lang="en-US" sz="2500" i="1" dirty="0">
                <a:solidFill>
                  <a:schemeClr val="accent2">
                    <a:lumMod val="75000"/>
                  </a:schemeClr>
                </a:solidFill>
              </a:rPr>
              <a:t>Model Setup:</a:t>
            </a:r>
          </a:p>
          <a:p>
            <a:pPr marL="0" indent="0">
              <a:buNone/>
            </a:pPr>
            <a:endParaRPr lang="en-US" sz="2500" i="1" dirty="0"/>
          </a:p>
          <a:p>
            <a:pPr marL="0" indent="0">
              <a:buNone/>
            </a:pPr>
            <a:r>
              <a:rPr lang="en-US" sz="2500" i="1" dirty="0">
                <a:solidFill>
                  <a:schemeClr val="accent3">
                    <a:lumMod val="75000"/>
                  </a:schemeClr>
                </a:solidFill>
              </a:rPr>
              <a:t>EfficientViT-B0:</a:t>
            </a:r>
          </a:p>
          <a:p>
            <a:pPr marL="0" indent="0">
              <a:buNone/>
            </a:pPr>
            <a:r>
              <a:rPr lang="en-US" sz="2500" i="1" dirty="0"/>
              <a:t>All layers frozen except the final classifier.</a:t>
            </a:r>
          </a:p>
          <a:p>
            <a:pPr marL="0" indent="0">
              <a:buNone/>
            </a:pPr>
            <a:r>
              <a:rPr lang="en-US" sz="2500" i="1" dirty="0"/>
              <a:t>Pre-trained weights loaded, and only the classifier layer trained for binary classification (benign vs. malignant).</a:t>
            </a:r>
          </a:p>
          <a:p>
            <a:pPr marL="0" indent="0">
              <a:buNone/>
            </a:pPr>
            <a:endParaRPr lang="en-US" sz="2500" i="1" dirty="0"/>
          </a:p>
          <a:p>
            <a:pPr marL="0" indent="0">
              <a:buNone/>
            </a:pPr>
            <a:r>
              <a:rPr lang="en-US" sz="2500" i="1" dirty="0">
                <a:solidFill>
                  <a:schemeClr val="accent3">
                    <a:lumMod val="75000"/>
                  </a:schemeClr>
                </a:solidFill>
              </a:rPr>
              <a:t>VGG19:</a:t>
            </a:r>
          </a:p>
          <a:p>
            <a:pPr marL="0" indent="0">
              <a:buNone/>
            </a:pPr>
            <a:r>
              <a:rPr lang="en-US" sz="2500" i="1" dirty="0"/>
              <a:t>Last 3 layers retrained to adapt to the dataset.</a:t>
            </a:r>
          </a:p>
          <a:p>
            <a:pPr marL="0" indent="0">
              <a:buNone/>
            </a:pPr>
            <a:r>
              <a:rPr lang="en-US" sz="2500" i="1" dirty="0"/>
              <a:t>Model allowed to fine-tune deeper layers, needing more computation and training data.</a:t>
            </a:r>
          </a:p>
          <a:p>
            <a:endParaRPr lang="en-US" dirty="0"/>
          </a:p>
          <a:p>
            <a:endParaRPr lang="en-US" dirty="0"/>
          </a:p>
        </p:txBody>
      </p:sp>
    </p:spTree>
    <p:extLst>
      <p:ext uri="{BB962C8B-B14F-4D97-AF65-F5344CB8AC3E}">
        <p14:creationId xmlns:p14="http://schemas.microsoft.com/office/powerpoint/2010/main" val="370345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17A05-98E6-73F6-2733-5969EF7D45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DBB1E-A6FF-8B18-58CD-44AF0D18A8D0}"/>
              </a:ext>
            </a:extLst>
          </p:cNvPr>
          <p:cNvSpPr>
            <a:spLocks noGrp="1"/>
          </p:cNvSpPr>
          <p:nvPr>
            <p:ph idx="1"/>
          </p:nvPr>
        </p:nvSpPr>
        <p:spPr>
          <a:xfrm>
            <a:off x="178130" y="1163782"/>
            <a:ext cx="10639096" cy="5694218"/>
          </a:xfrm>
        </p:spPr>
        <p:txBody>
          <a:bodyPr>
            <a:noAutofit/>
          </a:bodyPr>
          <a:lstStyle/>
          <a:p>
            <a:endParaRPr lang="en-US" sz="1400" i="1" dirty="0"/>
          </a:p>
          <a:p>
            <a:r>
              <a:rPr lang="en-US" sz="1400" i="1" dirty="0">
                <a:solidFill>
                  <a:srgbClr val="C00000"/>
                </a:solidFill>
              </a:rPr>
              <a:t>Optimizer: </a:t>
            </a:r>
            <a:r>
              <a:rPr lang="en-US" sz="1400" i="1" dirty="0"/>
              <a:t>Adam with a learning rate of 0.001 for both models.</a:t>
            </a:r>
          </a:p>
          <a:p>
            <a:r>
              <a:rPr lang="en-US" sz="1400" i="1" dirty="0">
                <a:solidFill>
                  <a:srgbClr val="C00000"/>
                </a:solidFill>
              </a:rPr>
              <a:t>Loss Function</a:t>
            </a:r>
            <a:r>
              <a:rPr lang="en-US" sz="1400" i="1" dirty="0"/>
              <a:t>: Cross-Entropy Loss for binary classification.</a:t>
            </a:r>
          </a:p>
          <a:p>
            <a:r>
              <a:rPr lang="en-US" sz="1400" i="1" dirty="0">
                <a:solidFill>
                  <a:srgbClr val="C00000"/>
                </a:solidFill>
              </a:rPr>
              <a:t>Batch Size: </a:t>
            </a:r>
            <a:r>
              <a:rPr lang="en-US" sz="1400" i="1" dirty="0"/>
              <a:t>32 images per batch.</a:t>
            </a:r>
          </a:p>
          <a:p>
            <a:r>
              <a:rPr lang="en-US" sz="1400" i="1" dirty="0">
                <a:solidFill>
                  <a:srgbClr val="C00000"/>
                </a:solidFill>
              </a:rPr>
              <a:t>Epochs</a:t>
            </a:r>
            <a:r>
              <a:rPr lang="en-US" sz="1400" i="1" dirty="0"/>
              <a:t>: 20 iterations for each model.</a:t>
            </a:r>
          </a:p>
          <a:p>
            <a:endParaRPr lang="en-US" sz="1400" i="1" dirty="0"/>
          </a:p>
          <a:p>
            <a:endParaRPr lang="en-US" sz="1400" i="1" dirty="0">
              <a:solidFill>
                <a:schemeClr val="accent3">
                  <a:lumMod val="75000"/>
                </a:schemeClr>
              </a:solidFill>
            </a:endParaRPr>
          </a:p>
          <a:p>
            <a:pPr marL="0" indent="0">
              <a:buNone/>
            </a:pPr>
            <a:r>
              <a:rPr lang="en-US" sz="1400" i="1" dirty="0">
                <a:solidFill>
                  <a:schemeClr val="accent3">
                    <a:lumMod val="75000"/>
                  </a:schemeClr>
                </a:solidFill>
              </a:rPr>
              <a:t>Performance Optimization</a:t>
            </a:r>
            <a:r>
              <a:rPr lang="en-US" sz="1400" i="1" dirty="0"/>
              <a:t>:</a:t>
            </a:r>
          </a:p>
          <a:p>
            <a:endParaRPr lang="en-US" sz="1400" i="1" dirty="0"/>
          </a:p>
          <a:p>
            <a:r>
              <a:rPr lang="en-US" sz="1400" i="1" dirty="0"/>
              <a:t>EfficientViT-B0 converged faster due to fewer trainable parameters.</a:t>
            </a:r>
          </a:p>
          <a:p>
            <a:r>
              <a:rPr lang="en-US" sz="1400" i="1" dirty="0"/>
              <a:t>VGG19 took more time due to retraining multiple layers, with a higher risk of overfitting on smaller datasets.</a:t>
            </a:r>
          </a:p>
          <a:p>
            <a:endParaRPr lang="en-US" sz="1400" i="1" dirty="0"/>
          </a:p>
          <a:p>
            <a:endParaRPr lang="en-US" sz="1400" i="1" dirty="0"/>
          </a:p>
          <a:p>
            <a:pPr marL="0" indent="0">
              <a:buNone/>
            </a:pPr>
            <a:r>
              <a:rPr lang="en-US" sz="1400" i="1" dirty="0">
                <a:solidFill>
                  <a:srgbClr val="FFC000"/>
                </a:solidFill>
              </a:rPr>
              <a:t>Evaluation Metrics:</a:t>
            </a:r>
          </a:p>
          <a:p>
            <a:pPr marL="0" indent="0">
              <a:buNone/>
            </a:pPr>
            <a:endParaRPr lang="en-US" sz="1400" i="1" dirty="0"/>
          </a:p>
          <a:p>
            <a:r>
              <a:rPr lang="en-US" sz="1400" i="1" dirty="0"/>
              <a:t>Accuracy, Precision, Recall, F1-Score, and MCC used to assess performance.</a:t>
            </a:r>
          </a:p>
          <a:p>
            <a:r>
              <a:rPr lang="en-US" sz="1400" i="1" dirty="0"/>
              <a:t>EfficientViT-B0 showed superior performance across metrics, especially recall, indicating better generalization..</a:t>
            </a:r>
          </a:p>
          <a:p>
            <a:endParaRPr lang="en-US" sz="1400" dirty="0"/>
          </a:p>
          <a:p>
            <a:endParaRPr lang="en-US" sz="1400" dirty="0"/>
          </a:p>
          <a:p>
            <a:endParaRPr lang="en-US" sz="1400" dirty="0"/>
          </a:p>
        </p:txBody>
      </p:sp>
      <p:sp>
        <p:nvSpPr>
          <p:cNvPr id="6" name="TextBox 5">
            <a:extLst>
              <a:ext uri="{FF2B5EF4-FFF2-40B4-BE49-F238E27FC236}">
                <a16:creationId xmlns:a16="http://schemas.microsoft.com/office/drawing/2014/main" id="{A1477A13-3E2D-E5D6-9402-A2394318DD6F}"/>
              </a:ext>
            </a:extLst>
          </p:cNvPr>
          <p:cNvSpPr txBox="1"/>
          <p:nvPr/>
        </p:nvSpPr>
        <p:spPr>
          <a:xfrm>
            <a:off x="558140" y="177424"/>
            <a:ext cx="8422575" cy="523220"/>
          </a:xfrm>
          <a:prstGeom prst="rect">
            <a:avLst/>
          </a:prstGeom>
          <a:noFill/>
        </p:spPr>
        <p:txBody>
          <a:bodyPr wrap="square">
            <a:spAutoFit/>
          </a:bodyPr>
          <a:lstStyle/>
          <a:p>
            <a:pPr marL="0" indent="0">
              <a:buNone/>
            </a:pPr>
            <a:r>
              <a:rPr lang="en-US" sz="2800" dirty="0">
                <a:solidFill>
                  <a:schemeClr val="accent2">
                    <a:lumMod val="75000"/>
                  </a:schemeClr>
                </a:solidFill>
              </a:rPr>
              <a:t>Training Configuration:</a:t>
            </a:r>
          </a:p>
        </p:txBody>
      </p:sp>
    </p:spTree>
    <p:extLst>
      <p:ext uri="{BB962C8B-B14F-4D97-AF65-F5344CB8AC3E}">
        <p14:creationId xmlns:p14="http://schemas.microsoft.com/office/powerpoint/2010/main" val="59081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A06AE-394A-0F0C-D14F-FA13F6FB0B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85B16-48A8-F123-9C76-86956CE62F85}"/>
              </a:ext>
            </a:extLst>
          </p:cNvPr>
          <p:cNvSpPr>
            <a:spLocks noGrp="1"/>
          </p:cNvSpPr>
          <p:nvPr>
            <p:ph idx="1"/>
          </p:nvPr>
        </p:nvSpPr>
        <p:spPr>
          <a:xfrm>
            <a:off x="653143" y="546265"/>
            <a:ext cx="10164083" cy="5973288"/>
          </a:xfrm>
        </p:spPr>
        <p:txBody>
          <a:bodyPr>
            <a:normAutofit/>
          </a:bodyPr>
          <a:lstStyle/>
          <a:p>
            <a:pPr marL="0" indent="0">
              <a:buNone/>
            </a:pPr>
            <a:r>
              <a:rPr lang="en-IN" sz="2400" b="1" i="1" dirty="0">
                <a:solidFill>
                  <a:srgbClr val="FFC000"/>
                </a:solidFill>
              </a:rPr>
              <a:t>Why Adam Optimizer is Ideal for This Task</a:t>
            </a:r>
          </a:p>
          <a:p>
            <a:pPr>
              <a:buFont typeface="Arial" panose="020B0604020202020204" pitchFamily="34" charset="0"/>
              <a:buChar char="•"/>
            </a:pPr>
            <a:r>
              <a:rPr lang="en-IN" b="1" i="1" dirty="0">
                <a:solidFill>
                  <a:schemeClr val="accent2">
                    <a:lumMod val="60000"/>
                    <a:lumOff val="40000"/>
                  </a:schemeClr>
                </a:solidFill>
              </a:rPr>
              <a:t>Adaptive Learning Rates</a:t>
            </a:r>
            <a:r>
              <a:rPr lang="en-IN" b="1" i="1" dirty="0"/>
              <a:t>:</a:t>
            </a:r>
            <a:r>
              <a:rPr lang="en-IN" i="1" dirty="0"/>
              <a:t> Adjusts rates for each parameter, ensuring fast convergence.</a:t>
            </a:r>
          </a:p>
          <a:p>
            <a:pPr>
              <a:buFont typeface="Arial" panose="020B0604020202020204" pitchFamily="34" charset="0"/>
              <a:buChar char="•"/>
            </a:pPr>
            <a:r>
              <a:rPr lang="en-IN" b="1" i="1" dirty="0">
                <a:solidFill>
                  <a:schemeClr val="accent2">
                    <a:lumMod val="60000"/>
                    <a:lumOff val="40000"/>
                  </a:schemeClr>
                </a:solidFill>
              </a:rPr>
              <a:t>Momentum for Stability</a:t>
            </a:r>
            <a:r>
              <a:rPr lang="en-IN" b="1" i="1" dirty="0"/>
              <a:t>:</a:t>
            </a:r>
            <a:r>
              <a:rPr lang="en-IN" i="1" dirty="0"/>
              <a:t> Smooths updates to prevent oscillations during training.</a:t>
            </a:r>
          </a:p>
          <a:p>
            <a:pPr>
              <a:buFont typeface="Arial" panose="020B0604020202020204" pitchFamily="34" charset="0"/>
              <a:buChar char="•"/>
            </a:pPr>
            <a:r>
              <a:rPr lang="en-IN" b="1" i="1" dirty="0">
                <a:solidFill>
                  <a:schemeClr val="accent2">
                    <a:lumMod val="60000"/>
                    <a:lumOff val="40000"/>
                  </a:schemeClr>
                </a:solidFill>
              </a:rPr>
              <a:t>Effective with Sparse Data</a:t>
            </a:r>
            <a:r>
              <a:rPr lang="en-IN" b="1" i="1" dirty="0">
                <a:solidFill>
                  <a:schemeClr val="accent3">
                    <a:lumMod val="50000"/>
                  </a:schemeClr>
                </a:solidFill>
              </a:rPr>
              <a:t>:</a:t>
            </a:r>
            <a:r>
              <a:rPr lang="en-IN" i="1" dirty="0">
                <a:solidFill>
                  <a:schemeClr val="accent3">
                    <a:lumMod val="50000"/>
                  </a:schemeClr>
                </a:solidFill>
              </a:rPr>
              <a:t> </a:t>
            </a:r>
            <a:r>
              <a:rPr lang="en-IN" i="1" dirty="0"/>
              <a:t>Performs well even when only a few weights update.</a:t>
            </a:r>
          </a:p>
          <a:p>
            <a:pPr>
              <a:buFont typeface="Arial" panose="020B0604020202020204" pitchFamily="34" charset="0"/>
              <a:buChar char="•"/>
            </a:pPr>
            <a:r>
              <a:rPr lang="en-IN" b="1" i="1" dirty="0">
                <a:solidFill>
                  <a:schemeClr val="accent2">
                    <a:lumMod val="60000"/>
                    <a:lumOff val="40000"/>
                  </a:schemeClr>
                </a:solidFill>
              </a:rPr>
              <a:t>Minimal Tuning Needed</a:t>
            </a:r>
            <a:r>
              <a:rPr lang="en-IN" b="1" i="1" dirty="0"/>
              <a:t>:</a:t>
            </a:r>
            <a:r>
              <a:rPr lang="en-IN" i="1" dirty="0"/>
              <a:t> Works well with default settings, reducing hyperparameter tuning.</a:t>
            </a:r>
          </a:p>
          <a:p>
            <a:pPr>
              <a:buFont typeface="Arial" panose="020B0604020202020204" pitchFamily="34" charset="0"/>
              <a:buChar char="•"/>
            </a:pPr>
            <a:r>
              <a:rPr lang="en-IN" b="1" i="1" dirty="0">
                <a:solidFill>
                  <a:schemeClr val="accent2">
                    <a:lumMod val="60000"/>
                    <a:lumOff val="40000"/>
                  </a:schemeClr>
                </a:solidFill>
              </a:rPr>
              <a:t>Best of Both Worlds</a:t>
            </a:r>
            <a:r>
              <a:rPr lang="en-IN" b="1" i="1" dirty="0"/>
              <a:t>:</a:t>
            </a:r>
            <a:r>
              <a:rPr lang="en-IN" i="1" dirty="0"/>
              <a:t> Combines momentum from SGD and adaptive rates from </a:t>
            </a:r>
            <a:r>
              <a:rPr lang="en-IN" i="1" dirty="0" err="1"/>
              <a:t>RMSProp</a:t>
            </a:r>
            <a:r>
              <a:rPr lang="en-IN" i="1" dirty="0"/>
              <a:t>.</a:t>
            </a:r>
          </a:p>
          <a:p>
            <a:pPr>
              <a:buFont typeface="Arial" panose="020B0604020202020204" pitchFamily="34" charset="0"/>
              <a:buChar char="•"/>
            </a:pPr>
            <a:r>
              <a:rPr lang="en-IN" b="1" i="1" dirty="0">
                <a:solidFill>
                  <a:schemeClr val="accent2">
                    <a:lumMod val="60000"/>
                    <a:lumOff val="40000"/>
                  </a:schemeClr>
                </a:solidFill>
              </a:rPr>
              <a:t>Faster Convergence</a:t>
            </a:r>
            <a:r>
              <a:rPr lang="en-IN" b="1" i="1" dirty="0"/>
              <a:t>:</a:t>
            </a:r>
            <a:r>
              <a:rPr lang="en-IN" i="1" dirty="0"/>
              <a:t> Saves training time without compromising accuracy.</a:t>
            </a:r>
          </a:p>
          <a:p>
            <a:pPr marL="0" indent="0">
              <a:buNone/>
            </a:pPr>
            <a:r>
              <a:rPr lang="en-IN" sz="2400" b="1" i="1" dirty="0">
                <a:solidFill>
                  <a:schemeClr val="accent6">
                    <a:lumMod val="75000"/>
                  </a:schemeClr>
                </a:solidFill>
              </a:rPr>
              <a:t>When to Use Adam vs. Others </a:t>
            </a:r>
            <a:r>
              <a:rPr lang="en-IN" b="1" i="1" dirty="0">
                <a:solidFill>
                  <a:srgbClr val="002060"/>
                </a:solidFill>
              </a:rPr>
              <a:t>:</a:t>
            </a:r>
            <a:endParaRPr lang="en-IN" i="1" dirty="0">
              <a:solidFill>
                <a:srgbClr val="002060"/>
              </a:solidFill>
            </a:endParaRPr>
          </a:p>
          <a:p>
            <a:pPr>
              <a:buFont typeface="Arial" panose="020B0604020202020204" pitchFamily="34" charset="0"/>
              <a:buChar char="•"/>
            </a:pPr>
            <a:r>
              <a:rPr lang="en-IN" i="1" dirty="0">
                <a:solidFill>
                  <a:schemeClr val="accent2">
                    <a:lumMod val="60000"/>
                    <a:lumOff val="40000"/>
                  </a:schemeClr>
                </a:solidFill>
              </a:rPr>
              <a:t>Use </a:t>
            </a:r>
            <a:r>
              <a:rPr lang="en-IN" b="1" i="1" dirty="0">
                <a:solidFill>
                  <a:schemeClr val="accent2">
                    <a:lumMod val="60000"/>
                    <a:lumOff val="40000"/>
                  </a:schemeClr>
                </a:solidFill>
              </a:rPr>
              <a:t>Adam</a:t>
            </a:r>
            <a:r>
              <a:rPr lang="en-IN" i="1" dirty="0">
                <a:solidFill>
                  <a:schemeClr val="accent2">
                    <a:lumMod val="60000"/>
                    <a:lumOff val="40000"/>
                  </a:schemeClr>
                </a:solidFill>
              </a:rPr>
              <a:t>: </a:t>
            </a:r>
            <a:r>
              <a:rPr lang="en-IN" i="1" dirty="0"/>
              <a:t>For complex models, noisy data, or when time is limited.</a:t>
            </a:r>
          </a:p>
          <a:p>
            <a:pPr>
              <a:buFont typeface="Arial" panose="020B0604020202020204" pitchFamily="34" charset="0"/>
              <a:buChar char="•"/>
            </a:pPr>
            <a:r>
              <a:rPr lang="en-IN" i="1" dirty="0">
                <a:solidFill>
                  <a:schemeClr val="accent2">
                    <a:lumMod val="60000"/>
                    <a:lumOff val="40000"/>
                  </a:schemeClr>
                </a:solidFill>
              </a:rPr>
              <a:t>Use </a:t>
            </a:r>
            <a:r>
              <a:rPr lang="en-IN" b="1" i="1" dirty="0">
                <a:solidFill>
                  <a:schemeClr val="accent2">
                    <a:lumMod val="60000"/>
                    <a:lumOff val="40000"/>
                  </a:schemeClr>
                </a:solidFill>
              </a:rPr>
              <a:t>SGD</a:t>
            </a:r>
            <a:r>
              <a:rPr lang="en-IN" i="1" dirty="0"/>
              <a:t>: For very large datasets requiring precise tuning.</a:t>
            </a:r>
          </a:p>
          <a:p>
            <a:r>
              <a:rPr lang="en-IN" b="1" i="1" dirty="0">
                <a:solidFill>
                  <a:schemeClr val="accent2">
                    <a:lumMod val="60000"/>
                    <a:lumOff val="40000"/>
                  </a:schemeClr>
                </a:solidFill>
              </a:rPr>
              <a:t>Conclusion</a:t>
            </a:r>
            <a:r>
              <a:rPr lang="en-IN" b="1" i="1" dirty="0"/>
              <a:t>:</a:t>
            </a:r>
            <a:r>
              <a:rPr lang="en-IN" i="1" dirty="0"/>
              <a:t> Adam is the optimal choice for transfer learning tasks like </a:t>
            </a:r>
            <a:r>
              <a:rPr lang="en-IN" b="1" i="1" dirty="0"/>
              <a:t>EfficientViT-B0</a:t>
            </a:r>
            <a:r>
              <a:rPr lang="en-IN" i="1" dirty="0"/>
              <a:t> and </a:t>
            </a:r>
            <a:r>
              <a:rPr lang="en-IN" b="1" i="1" dirty="0"/>
              <a:t>VGG19</a:t>
            </a:r>
            <a:r>
              <a:rPr lang="en-IN" i="1" dirty="0"/>
              <a:t>, providing fast, stable convergence with minimal tuning</a:t>
            </a:r>
            <a:r>
              <a:rPr lang="en-IN" dirty="0"/>
              <a:t>.</a:t>
            </a:r>
          </a:p>
          <a:p>
            <a:endParaRPr lang="en-US" dirty="0"/>
          </a:p>
        </p:txBody>
      </p:sp>
    </p:spTree>
    <p:extLst>
      <p:ext uri="{BB962C8B-B14F-4D97-AF65-F5344CB8AC3E}">
        <p14:creationId xmlns:p14="http://schemas.microsoft.com/office/powerpoint/2010/main" val="6649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2F4D64-6ABC-9D70-23EA-C9AD6B6A739D}"/>
              </a:ext>
            </a:extLst>
          </p:cNvPr>
          <p:cNvSpPr>
            <a:spLocks noChangeArrowheads="1"/>
          </p:cNvSpPr>
          <p:nvPr/>
        </p:nvSpPr>
        <p:spPr bwMode="auto">
          <a:xfrm>
            <a:off x="15738887" y="1456266"/>
            <a:ext cx="134464" cy="68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8" name="Picture 4" descr="A graph with blue and orange lines&#10;&#10;Description automatically generated">
            <a:extLst>
              <a:ext uri="{FF2B5EF4-FFF2-40B4-BE49-F238E27FC236}">
                <a16:creationId xmlns:a16="http://schemas.microsoft.com/office/drawing/2014/main" id="{7BBE4B4B-8BEA-D085-C084-69A0CB0E5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38" y="1913466"/>
            <a:ext cx="5177641" cy="43349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E77C85F-B717-B262-A42F-7D4559A490C2}"/>
              </a:ext>
            </a:extLst>
          </p:cNvPr>
          <p:cNvSpPr>
            <a:spLocks noChangeArrowheads="1"/>
          </p:cNvSpPr>
          <p:nvPr/>
        </p:nvSpPr>
        <p:spPr bwMode="auto">
          <a:xfrm>
            <a:off x="15967487" y="4821765"/>
            <a:ext cx="1344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descr="A graph with a line and a line&#10;&#10;Description automatically generated">
            <a:extLst>
              <a:ext uri="{FF2B5EF4-FFF2-40B4-BE49-F238E27FC236}">
                <a16:creationId xmlns:a16="http://schemas.microsoft.com/office/drawing/2014/main" id="{20A0826B-E56A-8C17-B91F-0E09C34876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2659" y="2045970"/>
            <a:ext cx="5043177" cy="4334934"/>
          </a:xfrm>
          <a:prstGeom prst="rect">
            <a:avLst/>
          </a:prstGeom>
        </p:spPr>
      </p:pic>
      <p:sp>
        <p:nvSpPr>
          <p:cNvPr id="10" name="TextBox 9">
            <a:extLst>
              <a:ext uri="{FF2B5EF4-FFF2-40B4-BE49-F238E27FC236}">
                <a16:creationId xmlns:a16="http://schemas.microsoft.com/office/drawing/2014/main" id="{DB34659D-701E-19E5-7BD6-EEBB4B72D2F0}"/>
              </a:ext>
            </a:extLst>
          </p:cNvPr>
          <p:cNvSpPr txBox="1"/>
          <p:nvPr/>
        </p:nvSpPr>
        <p:spPr>
          <a:xfrm>
            <a:off x="1935678" y="824737"/>
            <a:ext cx="9274628" cy="369332"/>
          </a:xfrm>
          <a:prstGeom prst="rect">
            <a:avLst/>
          </a:prstGeom>
          <a:noFill/>
        </p:spPr>
        <p:txBody>
          <a:bodyPr wrap="square">
            <a:spAutoFit/>
          </a:bodyPr>
          <a:lstStyle/>
          <a:p>
            <a:pPr marL="228600"/>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Loss Graphs for VGG19 and EfficientViT-B0</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9036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207C-DE5F-6254-0810-18291D068AFC}"/>
              </a:ext>
            </a:extLst>
          </p:cNvPr>
          <p:cNvSpPr>
            <a:spLocks noGrp="1"/>
          </p:cNvSpPr>
          <p:nvPr>
            <p:ph type="title"/>
          </p:nvPr>
        </p:nvSpPr>
        <p:spPr/>
        <p:txBody>
          <a:bodyPr/>
          <a:lstStyle/>
          <a:p>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Accuracy Graphs for VGG19 and EfficientViT-B0</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4" name="Content Placeholder 3" descr="A graph with a line&#10;&#10;Description automatically generated">
            <a:extLst>
              <a:ext uri="{FF2B5EF4-FFF2-40B4-BE49-F238E27FC236}">
                <a16:creationId xmlns:a16="http://schemas.microsoft.com/office/drawing/2014/main" id="{6194143D-2ED6-D5C3-CB4A-3759897CCD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8135" y="2550318"/>
            <a:ext cx="4726379" cy="3698081"/>
          </a:xfrm>
          <a:prstGeom prst="rect">
            <a:avLst/>
          </a:prstGeom>
        </p:spPr>
      </p:pic>
      <p:pic>
        <p:nvPicPr>
          <p:cNvPr id="5" name="Picture 4" descr="A graph with blue and orange lines&#10;&#10;Description automatically generated">
            <a:extLst>
              <a:ext uri="{FF2B5EF4-FFF2-40B4-BE49-F238E27FC236}">
                <a16:creationId xmlns:a16="http://schemas.microsoft.com/office/drawing/2014/main" id="{64FE9DD3-006C-35CE-7D48-E651FAF177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0155" y="2719448"/>
            <a:ext cx="5237019" cy="3823855"/>
          </a:xfrm>
          <a:prstGeom prst="rect">
            <a:avLst/>
          </a:prstGeom>
        </p:spPr>
      </p:pic>
    </p:spTree>
    <p:extLst>
      <p:ext uri="{BB962C8B-B14F-4D97-AF65-F5344CB8AC3E}">
        <p14:creationId xmlns:p14="http://schemas.microsoft.com/office/powerpoint/2010/main" val="2892121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2428</TotalTime>
  <Words>976</Words>
  <Application>Microsoft Macintosh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Calibri Light</vt:lpstr>
      <vt:lpstr>Celestial</vt:lpstr>
      <vt:lpstr>DEEP learning project</vt:lpstr>
      <vt:lpstr>PowerPoint Presentation</vt:lpstr>
      <vt:lpstr>Data description</vt:lpstr>
      <vt:lpstr>: </vt:lpstr>
      <vt:lpstr>PowerPoint Presentation</vt:lpstr>
      <vt:lpstr>PowerPoint Presentation</vt:lpstr>
      <vt:lpstr>PowerPoint Presentation</vt:lpstr>
      <vt:lpstr>PowerPoint Presentation</vt:lpstr>
      <vt:lpstr>Accuracy Graphs for VGG19 and EfficientViT-B0: </vt:lpstr>
      <vt:lpstr>CONFUSION MATRIX FOR TWO MODELS</vt:lpstr>
      <vt:lpstr>PowerPoint Presentation</vt:lpstr>
      <vt:lpstr>5/10 predictions for VGg 19 model</vt:lpstr>
      <vt:lpstr>PowerPoint Presentation</vt:lpstr>
      <vt:lpstr>PowerPoint Presentation</vt:lpstr>
      <vt:lpstr>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Krutika Deshmukh</dc:creator>
  <cp:lastModifiedBy>Krutika Deshmukh</cp:lastModifiedBy>
  <cp:revision>7</cp:revision>
  <dcterms:created xsi:type="dcterms:W3CDTF">2024-10-14T02:16:48Z</dcterms:created>
  <dcterms:modified xsi:type="dcterms:W3CDTF">2024-10-19T01:59:27Z</dcterms:modified>
</cp:coreProperties>
</file>