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5" r:id="rId1"/>
  </p:sldMasterIdLst>
  <p:sldIdLst>
    <p:sldId id="256" r:id="rId2"/>
    <p:sldId id="257" r:id="rId3"/>
    <p:sldId id="258" r:id="rId4"/>
    <p:sldId id="264" r:id="rId5"/>
    <p:sldId id="260" r:id="rId6"/>
    <p:sldId id="259" r:id="rId7"/>
    <p:sldId id="261" r:id="rId8"/>
    <p:sldId id="262" r:id="rId9"/>
    <p:sldId id="263" r:id="rId10"/>
    <p:sldId id="265" r:id="rId11"/>
    <p:sldId id="266" r:id="rId12"/>
    <p:sldId id="267" r:id="rId13"/>
    <p:sldId id="268" r:id="rId14"/>
    <p:sldId id="293" r:id="rId15"/>
    <p:sldId id="269" r:id="rId16"/>
    <p:sldId id="294" r:id="rId17"/>
    <p:sldId id="271" r:id="rId18"/>
    <p:sldId id="295" r:id="rId19"/>
    <p:sldId id="273" r:id="rId20"/>
    <p:sldId id="274" r:id="rId21"/>
    <p:sldId id="275" r:id="rId22"/>
    <p:sldId id="276" r:id="rId23"/>
    <p:sldId id="277" r:id="rId24"/>
    <p:sldId id="278" r:id="rId25"/>
    <p:sldId id="296" r:id="rId26"/>
    <p:sldId id="282" r:id="rId27"/>
    <p:sldId id="281" r:id="rId28"/>
    <p:sldId id="283" r:id="rId29"/>
    <p:sldId id="284" r:id="rId30"/>
    <p:sldId id="285" r:id="rId31"/>
    <p:sldId id="297" r:id="rId32"/>
    <p:sldId id="286" r:id="rId33"/>
    <p:sldId id="287" r:id="rId34"/>
    <p:sldId id="288" r:id="rId35"/>
    <p:sldId id="289" r:id="rId36"/>
    <p:sldId id="290" r:id="rId37"/>
    <p:sldId id="291" r:id="rId38"/>
    <p:sldId id="292"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141A075-E2D2-443B-AAF4-809AA9122715}" v="4" dt="2023-12-04T15:17:44.992"/>
    <p1510:client id="{A5BE9D60-9DBF-0E47-A0FE-19679344E14F}" v="104" dt="2023-12-04T17:04:43.81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501"/>
    <p:restoredTop sz="95915"/>
  </p:normalViewPr>
  <p:slideViewPr>
    <p:cSldViewPr snapToGrid="0">
      <p:cViewPr varScale="1">
        <p:scale>
          <a:sx n="110" d="100"/>
          <a:sy n="110" d="100"/>
        </p:scale>
        <p:origin x="184" y="5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GB"/>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smtClean="0"/>
              <a:pPr/>
              <a:t>12/3/23</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4668308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12/3/23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39136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GB"/>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12/3/23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549418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12/3/23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105743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GB"/>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12/3/23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371017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12/3/23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333061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GB"/>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12/3/23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969107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12/3/23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8" name="Title 1"/>
          <p:cNvSpPr>
            <a:spLocks noGrp="1"/>
          </p:cNvSpPr>
          <p:nvPr>
            <p:ph type="title"/>
          </p:nvPr>
        </p:nvSpPr>
        <p:spPr>
          <a:xfrm>
            <a:off x="685801" y="609600"/>
            <a:ext cx="10131425" cy="1456267"/>
          </a:xfrm>
        </p:spPr>
        <p:txBody>
          <a:bodyPr/>
          <a:lstStyle/>
          <a:p>
            <a:r>
              <a:rPr lang="en-GB"/>
              <a:t>Click to edit Master title style</a:t>
            </a:r>
            <a:endParaRPr lang="en-US" dirty="0"/>
          </a:p>
        </p:txBody>
      </p:sp>
    </p:spTree>
    <p:extLst>
      <p:ext uri="{BB962C8B-B14F-4D97-AF65-F5344CB8AC3E}">
        <p14:creationId xmlns:p14="http://schemas.microsoft.com/office/powerpoint/2010/main" val="24399465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12/3/23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249982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12/3/23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261916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GB"/>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12/3/23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600001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12/3/23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676387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12/3/23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15071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12/3/23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146306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smtClean="0"/>
              <a:pPr/>
              <a:t>12/3/23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974714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12/3/23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28835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GB"/>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12/3/23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434858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12/3/23</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80653710"/>
      </p:ext>
    </p:extLst>
  </p:cSld>
  <p:clrMap bg1="dk1" tx1="lt1" bg2="dk2" tx2="lt2" accent1="accent1" accent2="accent2" accent3="accent3" accent4="accent4" accent5="accent5" accent6="accent6" hlink="hlink" folHlink="folHlink"/>
  <p:sldLayoutIdLst>
    <p:sldLayoutId id="2147483796" r:id="rId1"/>
    <p:sldLayoutId id="2147483797" r:id="rId2"/>
    <p:sldLayoutId id="2147483798" r:id="rId3"/>
    <p:sldLayoutId id="2147483799" r:id="rId4"/>
    <p:sldLayoutId id="2147483800" r:id="rId5"/>
    <p:sldLayoutId id="2147483801" r:id="rId6"/>
    <p:sldLayoutId id="2147483802" r:id="rId7"/>
    <p:sldLayoutId id="2147483803" r:id="rId8"/>
    <p:sldLayoutId id="2147483804" r:id="rId9"/>
    <p:sldLayoutId id="2147483805" r:id="rId10"/>
    <p:sldLayoutId id="2147483806" r:id="rId11"/>
    <p:sldLayoutId id="2147483807" r:id="rId12"/>
    <p:sldLayoutId id="2147483808" r:id="rId13"/>
    <p:sldLayoutId id="2147483809" r:id="rId14"/>
    <p:sldLayoutId id="2147483810" r:id="rId15"/>
    <p:sldLayoutId id="2147483811" r:id="rId16"/>
    <p:sldLayoutId id="2147483812"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hyperlink" Target="https://www.heart.org/en/health-topics/high-blood-pressure" TargetMode="External"/></Relationships>
</file>

<file path=ppt/slides/_rels/slide3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Heartshaped platelets suspended in the air">
            <a:extLst>
              <a:ext uri="{FF2B5EF4-FFF2-40B4-BE49-F238E27FC236}">
                <a16:creationId xmlns:a16="http://schemas.microsoft.com/office/drawing/2014/main" id="{6ED36028-3DD8-807A-9C9F-953FD7413DA6}"/>
              </a:ext>
            </a:extLst>
          </p:cNvPr>
          <p:cNvPicPr>
            <a:picLocks noChangeAspect="1"/>
          </p:cNvPicPr>
          <p:nvPr/>
        </p:nvPicPr>
        <p:blipFill rotWithShape="1">
          <a:blip r:embed="rId2">
            <a:alphaModFix amt="35000"/>
          </a:blip>
          <a:srcRect t="9248" b="15752"/>
          <a:stretch/>
        </p:blipFill>
        <p:spPr>
          <a:xfrm>
            <a:off x="20" y="10"/>
            <a:ext cx="12191980" cy="6857990"/>
          </a:xfrm>
          <a:prstGeom prst="rect">
            <a:avLst/>
          </a:prstGeom>
        </p:spPr>
      </p:pic>
      <p:sp>
        <p:nvSpPr>
          <p:cNvPr id="2" name="Title 1">
            <a:extLst>
              <a:ext uri="{FF2B5EF4-FFF2-40B4-BE49-F238E27FC236}">
                <a16:creationId xmlns:a16="http://schemas.microsoft.com/office/drawing/2014/main" id="{B566A69B-C272-C8B6-02F1-315071D31DB1}"/>
              </a:ext>
            </a:extLst>
          </p:cNvPr>
          <p:cNvSpPr>
            <a:spLocks noGrp="1"/>
          </p:cNvSpPr>
          <p:nvPr>
            <p:ph type="ctrTitle"/>
          </p:nvPr>
        </p:nvSpPr>
        <p:spPr>
          <a:xfrm>
            <a:off x="2106592" y="644753"/>
            <a:ext cx="9863760" cy="2421464"/>
          </a:xfrm>
        </p:spPr>
        <p:txBody>
          <a:bodyPr>
            <a:normAutofit/>
          </a:bodyPr>
          <a:lstStyle/>
          <a:p>
            <a:r>
              <a:rPr lang="en-US" b="1" u="sng" dirty="0"/>
              <a:t>EDA of CARDIOVASCULAR DISEASE</a:t>
            </a:r>
          </a:p>
        </p:txBody>
      </p:sp>
      <p:sp>
        <p:nvSpPr>
          <p:cNvPr id="5" name="Subtitle 4">
            <a:extLst>
              <a:ext uri="{FF2B5EF4-FFF2-40B4-BE49-F238E27FC236}">
                <a16:creationId xmlns:a16="http://schemas.microsoft.com/office/drawing/2014/main" id="{9CE7A718-9216-BEA1-60C2-A5D87E0D5827}"/>
              </a:ext>
            </a:extLst>
          </p:cNvPr>
          <p:cNvSpPr>
            <a:spLocks noGrp="1"/>
          </p:cNvSpPr>
          <p:nvPr>
            <p:ph type="subTitle" idx="1"/>
          </p:nvPr>
        </p:nvSpPr>
        <p:spPr>
          <a:xfrm>
            <a:off x="3962399" y="3599728"/>
            <a:ext cx="7197726" cy="2191472"/>
          </a:xfrm>
        </p:spPr>
        <p:txBody>
          <a:bodyPr>
            <a:normAutofit/>
          </a:bodyPr>
          <a:lstStyle/>
          <a:p>
            <a:r>
              <a:rPr lang="en-US" sz="2400" dirty="0"/>
              <a:t>HAP618:FINAL PROJECT PRESENTATION</a:t>
            </a:r>
          </a:p>
          <a:p>
            <a:r>
              <a:rPr lang="en-US" sz="2400" dirty="0"/>
              <a:t>KRUTIKA DESHMUKH</a:t>
            </a:r>
          </a:p>
          <a:p>
            <a:r>
              <a:rPr lang="en-US" sz="2400" dirty="0"/>
              <a:t>GEORGE MASON UNIVERSITY</a:t>
            </a:r>
          </a:p>
        </p:txBody>
      </p:sp>
    </p:spTree>
    <p:extLst>
      <p:ext uri="{BB962C8B-B14F-4D97-AF65-F5344CB8AC3E}">
        <p14:creationId xmlns:p14="http://schemas.microsoft.com/office/powerpoint/2010/main" val="695250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400"/>
                                        <p:tgtEl>
                                          <p:spTgt spid="5">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5">
                                            <p:txEl>
                                              <p:pRg st="1" end="1"/>
                                            </p:txEl>
                                          </p:spTgt>
                                        </p:tgtEl>
                                        <p:attrNameLst>
                                          <p:attrName>style.visibility</p:attrName>
                                        </p:attrNameLst>
                                      </p:cBhvr>
                                      <p:to>
                                        <p:strVal val="visible"/>
                                      </p:to>
                                    </p:set>
                                    <p:animEffect transition="in" filter="fade">
                                      <p:cBhvr>
                                        <p:cTn id="15" dur="400"/>
                                        <p:tgtEl>
                                          <p:spTgt spid="5">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2000"/>
                                  </p:stCondLst>
                                  <p:iterate type="lt">
                                    <p:tmPct val="10000"/>
                                  </p:iterate>
                                  <p:childTnLst>
                                    <p:set>
                                      <p:cBhvr>
                                        <p:cTn id="19" dur="1" fill="hold">
                                          <p:stCondLst>
                                            <p:cond delay="0"/>
                                          </p:stCondLst>
                                        </p:cTn>
                                        <p:tgtEl>
                                          <p:spTgt spid="5">
                                            <p:txEl>
                                              <p:pRg st="2" end="2"/>
                                            </p:txEl>
                                          </p:spTgt>
                                        </p:tgtEl>
                                        <p:attrNameLst>
                                          <p:attrName>style.visibility</p:attrName>
                                        </p:attrNameLst>
                                      </p:cBhvr>
                                      <p:to>
                                        <p:strVal val="visible"/>
                                      </p:to>
                                    </p:set>
                                    <p:animEffect transition="in" filter="fade">
                                      <p:cBhvr>
                                        <p:cTn id="20" dur="4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D0CEC-7C3B-D940-9FC0-559BD3D54694}"/>
              </a:ext>
            </a:extLst>
          </p:cNvPr>
          <p:cNvSpPr>
            <a:spLocks noGrp="1"/>
          </p:cNvSpPr>
          <p:nvPr>
            <p:ph type="title"/>
          </p:nvPr>
        </p:nvSpPr>
        <p:spPr>
          <a:xfrm>
            <a:off x="685800" y="1030288"/>
            <a:ext cx="4785744" cy="1035579"/>
          </a:xfrm>
        </p:spPr>
        <p:txBody>
          <a:bodyPr>
            <a:normAutofit/>
          </a:bodyPr>
          <a:lstStyle/>
          <a:p>
            <a:endParaRPr lang="en-US"/>
          </a:p>
        </p:txBody>
      </p:sp>
      <p:sp>
        <p:nvSpPr>
          <p:cNvPr id="13" name="Content Placeholder 12">
            <a:extLst>
              <a:ext uri="{FF2B5EF4-FFF2-40B4-BE49-F238E27FC236}">
                <a16:creationId xmlns:a16="http://schemas.microsoft.com/office/drawing/2014/main" id="{2F1C0A7F-91EE-A737-7884-4C0F47FA5CC9}"/>
              </a:ext>
            </a:extLst>
          </p:cNvPr>
          <p:cNvSpPr>
            <a:spLocks noGrp="1"/>
          </p:cNvSpPr>
          <p:nvPr>
            <p:ph idx="1"/>
          </p:nvPr>
        </p:nvSpPr>
        <p:spPr>
          <a:xfrm>
            <a:off x="685800" y="2142067"/>
            <a:ext cx="4785744" cy="3649133"/>
          </a:xfrm>
        </p:spPr>
        <p:txBody>
          <a:bodyPr>
            <a:normAutofit/>
          </a:bodyPr>
          <a:lstStyle/>
          <a:p>
            <a:endParaRPr lang="en-US" dirty="0"/>
          </a:p>
        </p:txBody>
      </p:sp>
      <p:pic>
        <p:nvPicPr>
          <p:cNvPr id="7" name="Picture 6" descr="A screenshot of a computer&#10;&#10;Description automatically generated">
            <a:extLst>
              <a:ext uri="{FF2B5EF4-FFF2-40B4-BE49-F238E27FC236}">
                <a16:creationId xmlns:a16="http://schemas.microsoft.com/office/drawing/2014/main" id="{F8D95D62-E143-34C1-16E3-5CBA94007110}"/>
              </a:ext>
            </a:extLst>
          </p:cNvPr>
          <p:cNvPicPr>
            <a:picLocks noChangeAspect="1"/>
          </p:cNvPicPr>
          <p:nvPr/>
        </p:nvPicPr>
        <p:blipFill rotWithShape="1">
          <a:blip r:embed="rId3"/>
          <a:srcRect l="-442" t="-3125" r="442" b="3125"/>
          <a:stretch/>
        </p:blipFill>
        <p:spPr>
          <a:xfrm>
            <a:off x="84098" y="869986"/>
            <a:ext cx="3844965" cy="1952085"/>
          </a:xfrm>
          <a:prstGeom prst="roundRect">
            <a:avLst>
              <a:gd name="adj" fmla="val 7306"/>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pic>
        <p:nvPicPr>
          <p:cNvPr id="5" name="Content Placeholder 4" descr="A screenshot of a computer&#10;&#10;Description automatically generated">
            <a:extLst>
              <a:ext uri="{FF2B5EF4-FFF2-40B4-BE49-F238E27FC236}">
                <a16:creationId xmlns:a16="http://schemas.microsoft.com/office/drawing/2014/main" id="{9C212877-8F41-092F-F388-8E8215980B46}"/>
              </a:ext>
            </a:extLst>
          </p:cNvPr>
          <p:cNvPicPr>
            <a:picLocks noChangeAspect="1"/>
          </p:cNvPicPr>
          <p:nvPr/>
        </p:nvPicPr>
        <p:blipFill>
          <a:blip r:embed="rId4"/>
          <a:stretch>
            <a:fillRect/>
          </a:stretch>
        </p:blipFill>
        <p:spPr>
          <a:xfrm>
            <a:off x="3929063" y="22790"/>
            <a:ext cx="7657736" cy="3239090"/>
          </a:xfrm>
          <a:prstGeom prst="roundRect">
            <a:avLst>
              <a:gd name="adj" fmla="val 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pic>
        <p:nvPicPr>
          <p:cNvPr id="9" name="Picture 8" descr="A screenshot of a computer&#10;&#10;Description automatically generated">
            <a:extLst>
              <a:ext uri="{FF2B5EF4-FFF2-40B4-BE49-F238E27FC236}">
                <a16:creationId xmlns:a16="http://schemas.microsoft.com/office/drawing/2014/main" id="{55710117-1A29-2F8E-3899-73C1F18E597B}"/>
              </a:ext>
            </a:extLst>
          </p:cNvPr>
          <p:cNvPicPr>
            <a:picLocks noChangeAspect="1"/>
          </p:cNvPicPr>
          <p:nvPr/>
        </p:nvPicPr>
        <p:blipFill>
          <a:blip r:embed="rId5"/>
          <a:stretch>
            <a:fillRect/>
          </a:stretch>
        </p:blipFill>
        <p:spPr>
          <a:xfrm>
            <a:off x="171450" y="3502076"/>
            <a:ext cx="11415349" cy="3239090"/>
          </a:xfrm>
          <a:prstGeom prst="roundRect">
            <a:avLst>
              <a:gd name="adj" fmla="val 7306"/>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1015908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D2B12-1C86-56C7-B9CF-A82290C39B3D}"/>
              </a:ext>
            </a:extLst>
          </p:cNvPr>
          <p:cNvSpPr>
            <a:spLocks noGrp="1"/>
          </p:cNvSpPr>
          <p:nvPr>
            <p:ph type="title"/>
          </p:nvPr>
        </p:nvSpPr>
        <p:spPr>
          <a:xfrm>
            <a:off x="2905245" y="-328810"/>
            <a:ext cx="6664902" cy="1608124"/>
          </a:xfrm>
        </p:spPr>
        <p:txBody>
          <a:bodyPr>
            <a:normAutofit/>
          </a:bodyPr>
          <a:lstStyle/>
          <a:p>
            <a:r>
              <a:rPr lang="en-US" b="1" u="sng" dirty="0"/>
              <a:t>AGE_GROUP VISUALIZATION</a:t>
            </a:r>
          </a:p>
        </p:txBody>
      </p:sp>
      <p:sp>
        <p:nvSpPr>
          <p:cNvPr id="9" name="Content Placeholder 8">
            <a:extLst>
              <a:ext uri="{FF2B5EF4-FFF2-40B4-BE49-F238E27FC236}">
                <a16:creationId xmlns:a16="http://schemas.microsoft.com/office/drawing/2014/main" id="{C45DED57-2AEC-D7E1-CD32-3BB1E6BC1318}"/>
              </a:ext>
            </a:extLst>
          </p:cNvPr>
          <p:cNvSpPr>
            <a:spLocks noGrp="1"/>
          </p:cNvSpPr>
          <p:nvPr>
            <p:ph idx="1"/>
          </p:nvPr>
        </p:nvSpPr>
        <p:spPr>
          <a:xfrm>
            <a:off x="157326" y="2251587"/>
            <a:ext cx="11415242" cy="3972232"/>
          </a:xfrm>
        </p:spPr>
        <p:txBody>
          <a:bodyPr>
            <a:normAutofit/>
          </a:bodyPr>
          <a:lstStyle/>
          <a:p>
            <a:r>
              <a:rPr lang="en-IN" sz="2400" dirty="0" err="1"/>
              <a:t>rcParams</a:t>
            </a:r>
            <a:r>
              <a:rPr lang="en-IN" sz="2400" dirty="0"/>
              <a:t>['</a:t>
            </a:r>
            <a:r>
              <a:rPr lang="en-IN" sz="2400" dirty="0" err="1"/>
              <a:t>figure.figsize</a:t>
            </a:r>
            <a:r>
              <a:rPr lang="en-IN" sz="2400" dirty="0"/>
              <a:t>'] = 10, 10</a:t>
            </a:r>
            <a:r>
              <a:rPr lang="en-IN" sz="2400" b="0" i="0" dirty="0">
                <a:effectLst/>
                <a:latin typeface="Söhne"/>
              </a:rPr>
              <a:t>: This line sets the figure size for the upcoming plot to 10 inches by 10 inches</a:t>
            </a:r>
          </a:p>
          <a:p>
            <a:r>
              <a:rPr lang="en-IN" sz="2400" dirty="0" err="1"/>
              <a:t>sns.countplot</a:t>
            </a:r>
            <a:r>
              <a:rPr lang="en-IN" sz="2400" dirty="0"/>
              <a:t>(x ='</a:t>
            </a:r>
            <a:r>
              <a:rPr lang="en-IN" sz="2400" dirty="0" err="1"/>
              <a:t>age_group</a:t>
            </a:r>
            <a:r>
              <a:rPr lang="en-IN" sz="2400" dirty="0"/>
              <a:t>', data = </a:t>
            </a:r>
            <a:r>
              <a:rPr lang="en-IN" sz="2400" dirty="0" err="1"/>
              <a:t>df_kru</a:t>
            </a:r>
            <a:r>
              <a:rPr lang="en-IN" sz="2400" dirty="0"/>
              <a:t>)</a:t>
            </a:r>
            <a:r>
              <a:rPr lang="en-IN" sz="2400" b="0" i="0" dirty="0">
                <a:effectLst/>
                <a:latin typeface="Söhne"/>
              </a:rPr>
              <a:t>: This uses </a:t>
            </a:r>
            <a:r>
              <a:rPr lang="en-IN" sz="2400" b="0" i="0" dirty="0" err="1">
                <a:effectLst/>
                <a:latin typeface="Söhne"/>
              </a:rPr>
              <a:t>Seaborn's</a:t>
            </a:r>
            <a:r>
              <a:rPr lang="en-IN" sz="2400" b="0" i="0" dirty="0">
                <a:effectLst/>
                <a:latin typeface="Söhne"/>
              </a:rPr>
              <a:t> </a:t>
            </a:r>
            <a:r>
              <a:rPr lang="en-IN" sz="2400" dirty="0" err="1"/>
              <a:t>countplot</a:t>
            </a:r>
            <a:r>
              <a:rPr lang="en-IN" sz="2400" b="0" i="0" dirty="0">
                <a:effectLst/>
                <a:latin typeface="Söhne"/>
              </a:rPr>
              <a:t> function to create a bar plot. It visualizes the distribution of data in the </a:t>
            </a:r>
            <a:r>
              <a:rPr lang="en-IN" sz="2400" b="0" i="0" dirty="0" err="1">
                <a:effectLst/>
                <a:latin typeface="Söhne"/>
              </a:rPr>
              <a:t>DataFrame</a:t>
            </a:r>
            <a:r>
              <a:rPr lang="en-IN" sz="2400" b="0" i="0" dirty="0">
                <a:effectLst/>
                <a:latin typeface="Söhne"/>
              </a:rPr>
              <a:t> </a:t>
            </a:r>
            <a:r>
              <a:rPr lang="en-IN" sz="2400" dirty="0" err="1"/>
              <a:t>df_kru</a:t>
            </a:r>
            <a:r>
              <a:rPr lang="en-IN" sz="2400" b="0" i="0" dirty="0">
                <a:effectLst/>
                <a:latin typeface="Söhne"/>
              </a:rPr>
              <a:t> based on the '</a:t>
            </a:r>
            <a:r>
              <a:rPr lang="en-IN" sz="2400" b="0" i="0" dirty="0" err="1">
                <a:effectLst/>
                <a:latin typeface="Söhne"/>
              </a:rPr>
              <a:t>age_group</a:t>
            </a:r>
            <a:r>
              <a:rPr lang="en-IN" sz="2400" b="0" i="0" dirty="0">
                <a:effectLst/>
                <a:latin typeface="Söhne"/>
              </a:rPr>
              <a:t>' column</a:t>
            </a:r>
            <a:endParaRPr lang="en-US" sz="2400" dirty="0"/>
          </a:p>
        </p:txBody>
      </p:sp>
      <p:pic>
        <p:nvPicPr>
          <p:cNvPr id="5" name="Content Placeholder 4" descr="A computer screen shot of a computer code&#10;&#10;Description automatically generated">
            <a:extLst>
              <a:ext uri="{FF2B5EF4-FFF2-40B4-BE49-F238E27FC236}">
                <a16:creationId xmlns:a16="http://schemas.microsoft.com/office/drawing/2014/main" id="{08551549-5599-7192-6669-AF09DC8D6FFD}"/>
              </a:ext>
            </a:extLst>
          </p:cNvPr>
          <p:cNvPicPr>
            <a:picLocks noChangeAspect="1"/>
          </p:cNvPicPr>
          <p:nvPr/>
        </p:nvPicPr>
        <p:blipFill>
          <a:blip r:embed="rId3"/>
          <a:stretch>
            <a:fillRect/>
          </a:stretch>
        </p:blipFill>
        <p:spPr>
          <a:xfrm>
            <a:off x="164646" y="1140418"/>
            <a:ext cx="9122109" cy="1938448"/>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3719350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85392-3BC0-0162-337C-8C7C7105B03C}"/>
              </a:ext>
            </a:extLst>
          </p:cNvPr>
          <p:cNvSpPr>
            <a:spLocks noGrp="1"/>
          </p:cNvSpPr>
          <p:nvPr>
            <p:ph type="title"/>
          </p:nvPr>
        </p:nvSpPr>
        <p:spPr>
          <a:xfrm>
            <a:off x="6400800" y="0"/>
            <a:ext cx="5791200" cy="1641987"/>
          </a:xfrm>
        </p:spPr>
        <p:txBody>
          <a:bodyPr>
            <a:normAutofit/>
          </a:bodyPr>
          <a:lstStyle/>
          <a:p>
            <a:r>
              <a:rPr lang="en-US" u="sng" dirty="0"/>
              <a:t>AGE GROUP VISUALIZATION</a:t>
            </a:r>
          </a:p>
        </p:txBody>
      </p:sp>
      <p:sp>
        <p:nvSpPr>
          <p:cNvPr id="9" name="Content Placeholder 8">
            <a:extLst>
              <a:ext uri="{FF2B5EF4-FFF2-40B4-BE49-F238E27FC236}">
                <a16:creationId xmlns:a16="http://schemas.microsoft.com/office/drawing/2014/main" id="{5E198C1F-7715-24E9-5144-48784F1E2C1E}"/>
              </a:ext>
            </a:extLst>
          </p:cNvPr>
          <p:cNvSpPr>
            <a:spLocks noGrp="1"/>
          </p:cNvSpPr>
          <p:nvPr>
            <p:ph idx="1"/>
          </p:nvPr>
        </p:nvSpPr>
        <p:spPr>
          <a:xfrm>
            <a:off x="6395340" y="937549"/>
            <a:ext cx="5147730" cy="2174049"/>
          </a:xfrm>
        </p:spPr>
        <p:txBody>
          <a:bodyPr>
            <a:normAutofit/>
          </a:bodyPr>
          <a:lstStyle/>
          <a:p>
            <a:r>
              <a:rPr lang="en-IN" sz="1800" b="0" i="1" u="none" strike="noStrike" dirty="0">
                <a:effectLst/>
                <a:latin typeface="Arial" panose="020B0604020202020204" pitchFamily="34" charset="0"/>
              </a:rPr>
              <a:t>The above code and its visual representation shows that the dataset contains majorly middle age people and minor adult data.</a:t>
            </a:r>
            <a:endParaRPr lang="en-US" dirty="0"/>
          </a:p>
        </p:txBody>
      </p:sp>
      <p:pic>
        <p:nvPicPr>
          <p:cNvPr id="5" name="Content Placeholder 4" descr="A red and black bar graph&#10;&#10;Description automatically generated">
            <a:extLst>
              <a:ext uri="{FF2B5EF4-FFF2-40B4-BE49-F238E27FC236}">
                <a16:creationId xmlns:a16="http://schemas.microsoft.com/office/drawing/2014/main" id="{7515A5EA-422A-49B7-D446-9B09D81CA09E}"/>
              </a:ext>
            </a:extLst>
          </p:cNvPr>
          <p:cNvPicPr>
            <a:picLocks noChangeAspect="1"/>
          </p:cNvPicPr>
          <p:nvPr/>
        </p:nvPicPr>
        <p:blipFill>
          <a:blip r:embed="rId3"/>
          <a:stretch>
            <a:fillRect/>
          </a:stretch>
        </p:blipFill>
        <p:spPr>
          <a:xfrm>
            <a:off x="648930" y="649716"/>
            <a:ext cx="5447070" cy="5229187"/>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2781434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04394C52-DEEC-8724-E5E8-50CEB435DD9F}"/>
              </a:ext>
            </a:extLst>
          </p:cNvPr>
          <p:cNvSpPr>
            <a:spLocks noGrp="1"/>
          </p:cNvSpPr>
          <p:nvPr>
            <p:ph idx="1"/>
          </p:nvPr>
        </p:nvSpPr>
        <p:spPr>
          <a:xfrm>
            <a:off x="243068" y="1685799"/>
            <a:ext cx="11294776" cy="5830280"/>
          </a:xfrm>
        </p:spPr>
        <p:txBody>
          <a:bodyPr>
            <a:normAutofit/>
          </a:bodyPr>
          <a:lstStyle/>
          <a:p>
            <a:pPr algn="l">
              <a:buFont typeface="+mj-lt"/>
              <a:buAutoNum type="arabicPeriod"/>
            </a:pPr>
            <a:r>
              <a:rPr lang="en-IN" sz="2400" b="1" i="0" dirty="0" err="1">
                <a:effectLst/>
                <a:latin typeface="Söhne"/>
              </a:rPr>
              <a:t>rcParams</a:t>
            </a:r>
            <a:r>
              <a:rPr lang="en-IN" sz="2400" b="1" i="0" dirty="0">
                <a:effectLst/>
                <a:latin typeface="Söhne"/>
              </a:rPr>
              <a:t>['</a:t>
            </a:r>
            <a:r>
              <a:rPr lang="en-IN" sz="2400" b="1" i="0" dirty="0" err="1">
                <a:effectLst/>
                <a:latin typeface="Söhne"/>
              </a:rPr>
              <a:t>figure.figsize</a:t>
            </a:r>
            <a:r>
              <a:rPr lang="en-IN" sz="2400" b="1" i="0" dirty="0">
                <a:effectLst/>
                <a:latin typeface="Söhne"/>
              </a:rPr>
              <a:t>'] = 10, 10</a:t>
            </a:r>
            <a:r>
              <a:rPr lang="en-IN" sz="2400" b="0" i="0" dirty="0">
                <a:effectLst/>
                <a:latin typeface="Söhne"/>
              </a:rPr>
              <a:t>: Sets the size of the figure for the plot to be 10 inches by 10 inches using Matplotlib's </a:t>
            </a:r>
            <a:r>
              <a:rPr lang="en-IN" sz="2400" b="0" i="0" dirty="0" err="1">
                <a:effectLst/>
                <a:latin typeface="Söhne"/>
              </a:rPr>
              <a:t>rcParams</a:t>
            </a:r>
            <a:r>
              <a:rPr lang="en-IN" sz="2400" b="0" i="0" dirty="0">
                <a:effectLst/>
                <a:latin typeface="Söhne"/>
              </a:rPr>
              <a:t>.</a:t>
            </a:r>
          </a:p>
          <a:p>
            <a:pPr algn="l">
              <a:buFont typeface="+mj-lt"/>
              <a:buAutoNum type="arabicPeriod"/>
            </a:pPr>
            <a:r>
              <a:rPr lang="en-IN" sz="2400" b="1" i="0" dirty="0" err="1">
                <a:effectLst/>
                <a:latin typeface="Söhne"/>
              </a:rPr>
              <a:t>colors</a:t>
            </a:r>
            <a:r>
              <a:rPr lang="en-IN" sz="2400" b="1" i="0" dirty="0">
                <a:effectLst/>
                <a:latin typeface="Söhne"/>
              </a:rPr>
              <a:t>=['</a:t>
            </a:r>
            <a:r>
              <a:rPr lang="en-IN" sz="2400" b="1" i="0" dirty="0" err="1">
                <a:effectLst/>
                <a:latin typeface="Söhne"/>
              </a:rPr>
              <a:t>green','black</a:t>
            </a:r>
            <a:r>
              <a:rPr lang="en-IN" sz="2400" b="1" i="0" dirty="0">
                <a:effectLst/>
                <a:latin typeface="Söhne"/>
              </a:rPr>
              <a:t>']</a:t>
            </a:r>
            <a:r>
              <a:rPr lang="en-IN" sz="2400" b="0" i="0" dirty="0">
                <a:effectLst/>
                <a:latin typeface="Söhne"/>
              </a:rPr>
              <a:t>: Defines a custom </a:t>
            </a:r>
            <a:r>
              <a:rPr lang="en-IN" sz="2400" b="0" i="0" dirty="0" err="1">
                <a:effectLst/>
                <a:latin typeface="Söhne"/>
              </a:rPr>
              <a:t>color</a:t>
            </a:r>
            <a:r>
              <a:rPr lang="en-IN" sz="2400" b="0" i="0" dirty="0">
                <a:effectLst/>
                <a:latin typeface="Söhne"/>
              </a:rPr>
              <a:t> palette with 'green' for one category and 'black' for another.</a:t>
            </a:r>
          </a:p>
          <a:p>
            <a:pPr algn="l">
              <a:buFont typeface="+mj-lt"/>
              <a:buAutoNum type="arabicPeriod"/>
            </a:pPr>
            <a:r>
              <a:rPr lang="en-IN" sz="2400" b="1" i="0" dirty="0" err="1">
                <a:effectLst/>
                <a:latin typeface="Söhne"/>
              </a:rPr>
              <a:t>sns.countplot</a:t>
            </a:r>
            <a:r>
              <a:rPr lang="en-IN" sz="2400" b="1" i="0" dirty="0">
                <a:effectLst/>
                <a:latin typeface="Söhne"/>
              </a:rPr>
              <a:t>(x='</a:t>
            </a:r>
            <a:r>
              <a:rPr lang="en-IN" sz="2400" b="1" i="0" dirty="0" err="1">
                <a:effectLst/>
                <a:latin typeface="Söhne"/>
              </a:rPr>
              <a:t>age_group</a:t>
            </a:r>
            <a:r>
              <a:rPr lang="en-IN" sz="2400" b="1" i="0" dirty="0">
                <a:effectLst/>
                <a:latin typeface="Söhne"/>
              </a:rPr>
              <a:t>', hue='cardio', data=</a:t>
            </a:r>
            <a:r>
              <a:rPr lang="en-IN" sz="2400" b="1" i="0" dirty="0" err="1">
                <a:effectLst/>
                <a:latin typeface="Söhne"/>
              </a:rPr>
              <a:t>df_kru</a:t>
            </a:r>
            <a:r>
              <a:rPr lang="en-IN" sz="2400" b="1" i="0" dirty="0">
                <a:effectLst/>
                <a:latin typeface="Söhne"/>
              </a:rPr>
              <a:t>, palette=</a:t>
            </a:r>
            <a:r>
              <a:rPr lang="en-IN" sz="2400" b="1" i="0" dirty="0" err="1">
                <a:effectLst/>
                <a:latin typeface="Söhne"/>
              </a:rPr>
              <a:t>colors</a:t>
            </a:r>
            <a:r>
              <a:rPr lang="en-IN" sz="2400" b="1" i="0" dirty="0">
                <a:effectLst/>
                <a:latin typeface="Söhne"/>
              </a:rPr>
              <a:t>)</a:t>
            </a:r>
            <a:r>
              <a:rPr lang="en-IN" sz="2400" b="0" i="0" dirty="0">
                <a:effectLst/>
                <a:latin typeface="Söhne"/>
              </a:rPr>
              <a:t>: Creates a count plot using Seaborn. The x-axis represents different age groups, and the plot is differentiated by the presence or absence of cardiovascular disease (cardio column) using the hue parameter. Each age group has bars representing the count of occurrences, with different </a:t>
            </a:r>
            <a:r>
              <a:rPr lang="en-IN" sz="2400" b="0" i="0" dirty="0" err="1">
                <a:effectLst/>
                <a:latin typeface="Söhne"/>
              </a:rPr>
              <a:t>colors</a:t>
            </a:r>
            <a:r>
              <a:rPr lang="en-IN" sz="2400" b="0" i="0" dirty="0">
                <a:effectLst/>
                <a:latin typeface="Söhne"/>
              </a:rPr>
              <a:t> for the two 'cardio' categories.</a:t>
            </a:r>
          </a:p>
          <a:p>
            <a:endParaRPr lang="en-US" dirty="0"/>
          </a:p>
        </p:txBody>
      </p:sp>
      <p:pic>
        <p:nvPicPr>
          <p:cNvPr id="5" name="Content Placeholder 4" descr="A screenshot of a computer&#10;&#10;Description automatically generated">
            <a:extLst>
              <a:ext uri="{FF2B5EF4-FFF2-40B4-BE49-F238E27FC236}">
                <a16:creationId xmlns:a16="http://schemas.microsoft.com/office/drawing/2014/main" id="{33BDFDE7-C1A4-F56C-F705-6C241F8D2444}"/>
              </a:ext>
            </a:extLst>
          </p:cNvPr>
          <p:cNvPicPr>
            <a:picLocks noChangeAspect="1"/>
          </p:cNvPicPr>
          <p:nvPr/>
        </p:nvPicPr>
        <p:blipFill>
          <a:blip r:embed="rId3"/>
          <a:stretch>
            <a:fillRect/>
          </a:stretch>
        </p:blipFill>
        <p:spPr>
          <a:xfrm>
            <a:off x="134179" y="179943"/>
            <a:ext cx="10651910" cy="2077119"/>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9641456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graph of a bar chart&#10;&#10;Description automatically generated">
            <a:extLst>
              <a:ext uri="{FF2B5EF4-FFF2-40B4-BE49-F238E27FC236}">
                <a16:creationId xmlns:a16="http://schemas.microsoft.com/office/drawing/2014/main" id="{7DD3E74D-44A7-CBA5-0BFF-F04B4B94948E}"/>
              </a:ext>
            </a:extLst>
          </p:cNvPr>
          <p:cNvPicPr>
            <a:picLocks noGrp="1" noChangeAspect="1"/>
          </p:cNvPicPr>
          <p:nvPr>
            <p:ph idx="1"/>
          </p:nvPr>
        </p:nvPicPr>
        <p:blipFill>
          <a:blip r:embed="rId2"/>
          <a:stretch>
            <a:fillRect/>
          </a:stretch>
        </p:blipFill>
        <p:spPr>
          <a:xfrm>
            <a:off x="2372449" y="2621489"/>
            <a:ext cx="6713678" cy="4020014"/>
          </a:xfrm>
        </p:spPr>
      </p:pic>
      <p:sp>
        <p:nvSpPr>
          <p:cNvPr id="7" name="TextBox 6">
            <a:extLst>
              <a:ext uri="{FF2B5EF4-FFF2-40B4-BE49-F238E27FC236}">
                <a16:creationId xmlns:a16="http://schemas.microsoft.com/office/drawing/2014/main" id="{7CBB8E96-F5BD-FEB0-97E7-E2EFFB5BA3B0}"/>
              </a:ext>
            </a:extLst>
          </p:cNvPr>
          <p:cNvSpPr txBox="1"/>
          <p:nvPr/>
        </p:nvSpPr>
        <p:spPr>
          <a:xfrm>
            <a:off x="324092" y="347241"/>
            <a:ext cx="10322888" cy="2523768"/>
          </a:xfrm>
          <a:prstGeom prst="rect">
            <a:avLst/>
          </a:prstGeom>
          <a:noFill/>
        </p:spPr>
        <p:txBody>
          <a:bodyPr wrap="square" rtlCol="0">
            <a:spAutoFit/>
          </a:bodyPr>
          <a:lstStyle/>
          <a:p>
            <a:r>
              <a:rPr lang="en-IN" sz="2000" b="0" i="0" dirty="0">
                <a:effectLst/>
                <a:latin typeface="Söhne"/>
              </a:rPr>
              <a:t>The resulting visualization is a clustered bar chart where each age group is divided into two bars (green and black) representing the counts of individuals with and without cardiovascular disease. The x-axis represents the age groups, and the y-axis represents the count of occurrences. This plot allows for a quick comparison of the distribution of cardiovascular disease within each age group</a:t>
            </a:r>
          </a:p>
          <a:p>
            <a:endParaRPr lang="en-IN" sz="2000" dirty="0">
              <a:latin typeface="Söhne"/>
            </a:endParaRPr>
          </a:p>
          <a:p>
            <a:r>
              <a:rPr lang="en-IN" sz="2000" b="0" i="1" u="none" strike="noStrike" dirty="0">
                <a:effectLst/>
                <a:latin typeface="Arial" panose="020B0604020202020204" pitchFamily="34" charset="0"/>
              </a:rPr>
              <a:t>The graph indicates that  middle aged groups are mostly affected by Cardio Vascular Disease when compared to adult.</a:t>
            </a:r>
            <a:endParaRPr lang="en-IN" sz="2000" b="0" i="0" dirty="0">
              <a:effectLst/>
              <a:latin typeface="Söhne"/>
            </a:endParaRPr>
          </a:p>
          <a:p>
            <a:pPr algn="l"/>
            <a:endParaRPr lang="en-IN" b="0" i="0" dirty="0">
              <a:solidFill>
                <a:srgbClr val="374151"/>
              </a:solidFill>
              <a:effectLst/>
              <a:latin typeface="Söhne"/>
            </a:endParaRPr>
          </a:p>
        </p:txBody>
      </p:sp>
    </p:spTree>
    <p:extLst>
      <p:ext uri="{BB962C8B-B14F-4D97-AF65-F5344CB8AC3E}">
        <p14:creationId xmlns:p14="http://schemas.microsoft.com/office/powerpoint/2010/main" val="6789735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28931-CA97-9690-5E25-5C37B7ADE327}"/>
              </a:ext>
            </a:extLst>
          </p:cNvPr>
          <p:cNvSpPr>
            <a:spLocks noGrp="1"/>
          </p:cNvSpPr>
          <p:nvPr>
            <p:ph type="title"/>
          </p:nvPr>
        </p:nvSpPr>
        <p:spPr>
          <a:xfrm>
            <a:off x="632651" y="643465"/>
            <a:ext cx="3746091" cy="5571072"/>
          </a:xfrm>
        </p:spPr>
        <p:txBody>
          <a:bodyPr>
            <a:normAutofit/>
          </a:bodyPr>
          <a:lstStyle/>
          <a:p>
            <a:r>
              <a:rPr lang="en-US" dirty="0"/>
              <a:t>Visualization for </a:t>
            </a:r>
            <a:r>
              <a:rPr lang="en-US" dirty="0" err="1"/>
              <a:t>age_tees</a:t>
            </a:r>
            <a:r>
              <a:rPr lang="en-US" dirty="0"/>
              <a:t> and </a:t>
            </a:r>
            <a:r>
              <a:rPr lang="en-US" dirty="0" err="1"/>
              <a:t>cvd</a:t>
            </a:r>
            <a:endParaRPr lang="en-US" dirty="0"/>
          </a:p>
        </p:txBody>
      </p:sp>
      <p:sp>
        <p:nvSpPr>
          <p:cNvPr id="9" name="Content Placeholder 8">
            <a:extLst>
              <a:ext uri="{FF2B5EF4-FFF2-40B4-BE49-F238E27FC236}">
                <a16:creationId xmlns:a16="http://schemas.microsoft.com/office/drawing/2014/main" id="{38A1AA1D-5CA3-36A7-6920-4EACAA406F0B}"/>
              </a:ext>
            </a:extLst>
          </p:cNvPr>
          <p:cNvSpPr>
            <a:spLocks noGrp="1"/>
          </p:cNvSpPr>
          <p:nvPr>
            <p:ph idx="1"/>
          </p:nvPr>
        </p:nvSpPr>
        <p:spPr>
          <a:xfrm>
            <a:off x="4709650" y="643464"/>
            <a:ext cx="6838883" cy="3731891"/>
          </a:xfrm>
        </p:spPr>
        <p:txBody>
          <a:bodyPr>
            <a:normAutofit lnSpcReduction="10000"/>
          </a:bodyPr>
          <a:lstStyle/>
          <a:p>
            <a:pPr algn="l">
              <a:buFont typeface="+mj-lt"/>
              <a:buAutoNum type="arabicPeriod"/>
            </a:pPr>
            <a:r>
              <a:rPr lang="en-IN" b="1" i="0" dirty="0" err="1">
                <a:effectLst/>
                <a:latin typeface="Söhne"/>
              </a:rPr>
              <a:t>rcParams</a:t>
            </a:r>
            <a:r>
              <a:rPr lang="en-IN" b="1" i="0" dirty="0">
                <a:effectLst/>
                <a:latin typeface="Söhne"/>
              </a:rPr>
              <a:t>['</a:t>
            </a:r>
            <a:r>
              <a:rPr lang="en-IN" b="1" i="0" dirty="0" err="1">
                <a:effectLst/>
                <a:latin typeface="Söhne"/>
              </a:rPr>
              <a:t>figure.figsize</a:t>
            </a:r>
            <a:r>
              <a:rPr lang="en-IN" b="1" i="0" dirty="0">
                <a:effectLst/>
                <a:latin typeface="Söhne"/>
              </a:rPr>
              <a:t>'] = 12, 10</a:t>
            </a:r>
            <a:r>
              <a:rPr lang="en-IN" b="0" i="0" dirty="0">
                <a:effectLst/>
                <a:latin typeface="Söhne"/>
              </a:rPr>
              <a:t>: Sets the size of the figure for the plot to be 12 inches by 10 inches using Matplotlib's </a:t>
            </a:r>
            <a:r>
              <a:rPr lang="en-IN" b="0" i="0" dirty="0" err="1">
                <a:effectLst/>
                <a:latin typeface="Söhne"/>
              </a:rPr>
              <a:t>rcParams</a:t>
            </a:r>
            <a:r>
              <a:rPr lang="en-IN" b="0" i="0" dirty="0">
                <a:effectLst/>
                <a:latin typeface="Söhne"/>
              </a:rPr>
              <a:t>.</a:t>
            </a:r>
          </a:p>
          <a:p>
            <a:pPr algn="l">
              <a:buFont typeface="+mj-lt"/>
              <a:buAutoNum type="arabicPeriod"/>
            </a:pPr>
            <a:r>
              <a:rPr lang="en-IN" b="1" i="0" dirty="0" err="1">
                <a:effectLst/>
                <a:latin typeface="Söhne"/>
              </a:rPr>
              <a:t>colors</a:t>
            </a:r>
            <a:r>
              <a:rPr lang="en-IN" b="1" i="0" dirty="0">
                <a:effectLst/>
                <a:latin typeface="Söhne"/>
              </a:rPr>
              <a:t>=['</a:t>
            </a:r>
            <a:r>
              <a:rPr lang="en-IN" b="1" i="0" dirty="0" err="1">
                <a:effectLst/>
                <a:latin typeface="Söhne"/>
              </a:rPr>
              <a:t>orange','black</a:t>
            </a:r>
            <a:r>
              <a:rPr lang="en-IN" b="1" i="0" dirty="0">
                <a:effectLst/>
                <a:latin typeface="Söhne"/>
              </a:rPr>
              <a:t>']</a:t>
            </a:r>
            <a:r>
              <a:rPr lang="en-IN" b="0" i="0" dirty="0">
                <a:effectLst/>
                <a:latin typeface="Söhne"/>
              </a:rPr>
              <a:t>: Defines a custom </a:t>
            </a:r>
            <a:r>
              <a:rPr lang="en-IN" b="0" i="0" dirty="0" err="1">
                <a:effectLst/>
                <a:latin typeface="Söhne"/>
              </a:rPr>
              <a:t>color</a:t>
            </a:r>
            <a:r>
              <a:rPr lang="en-IN" b="0" i="0" dirty="0">
                <a:effectLst/>
                <a:latin typeface="Söhne"/>
              </a:rPr>
              <a:t> palette with 'orange' for one category and 'black' for another.</a:t>
            </a:r>
          </a:p>
          <a:p>
            <a:pPr algn="l">
              <a:buFont typeface="+mj-lt"/>
              <a:buAutoNum type="arabicPeriod"/>
            </a:pPr>
            <a:r>
              <a:rPr lang="en-IN" b="1" i="0" dirty="0" err="1">
                <a:effectLst/>
                <a:latin typeface="Söhne"/>
              </a:rPr>
              <a:t>sns.countplot</a:t>
            </a:r>
            <a:r>
              <a:rPr lang="en-IN" b="1" i="0" dirty="0">
                <a:effectLst/>
                <a:latin typeface="Söhne"/>
              </a:rPr>
              <a:t>(x='</a:t>
            </a:r>
            <a:r>
              <a:rPr lang="en-IN" b="1" i="0" dirty="0" err="1">
                <a:effectLst/>
                <a:latin typeface="Söhne"/>
              </a:rPr>
              <a:t>age_tees</a:t>
            </a:r>
            <a:r>
              <a:rPr lang="en-IN" b="1" i="0" dirty="0">
                <a:effectLst/>
                <a:latin typeface="Söhne"/>
              </a:rPr>
              <a:t>', hue='cardio', data=</a:t>
            </a:r>
            <a:r>
              <a:rPr lang="en-IN" b="1" i="0" dirty="0" err="1">
                <a:effectLst/>
                <a:latin typeface="Söhne"/>
              </a:rPr>
              <a:t>df_kru</a:t>
            </a:r>
            <a:r>
              <a:rPr lang="en-IN" b="1" i="0" dirty="0">
                <a:effectLst/>
                <a:latin typeface="Söhne"/>
              </a:rPr>
              <a:t>, order=['10s', '20s', '30s', '40s', '50s', '60s', '70+'], palette=</a:t>
            </a:r>
            <a:r>
              <a:rPr lang="en-IN" b="1" i="0" dirty="0" err="1">
                <a:effectLst/>
                <a:latin typeface="Söhne"/>
              </a:rPr>
              <a:t>colors</a:t>
            </a:r>
            <a:r>
              <a:rPr lang="en-IN" b="1" i="0" dirty="0">
                <a:effectLst/>
                <a:latin typeface="Söhne"/>
              </a:rPr>
              <a:t>)</a:t>
            </a:r>
            <a:r>
              <a:rPr lang="en-IN" b="0" i="0" dirty="0">
                <a:effectLst/>
                <a:latin typeface="Söhne"/>
              </a:rPr>
              <a:t>: Creates a count plot using Seaborn. The x-axis represents different age groups (</a:t>
            </a:r>
            <a:r>
              <a:rPr lang="en-IN" b="0" i="0" dirty="0" err="1">
                <a:effectLst/>
                <a:latin typeface="Söhne"/>
              </a:rPr>
              <a:t>age_tees</a:t>
            </a:r>
            <a:r>
              <a:rPr lang="en-IN" b="0" i="0" dirty="0">
                <a:effectLst/>
                <a:latin typeface="Söhne"/>
              </a:rPr>
              <a:t>), and the plot is differentiated by the presence or absence of cardiovascular disease (cardio) using the hue parameter. The order parameter specifies the order of age groups on the x-axis.</a:t>
            </a:r>
          </a:p>
          <a:p>
            <a:pPr algn="l">
              <a:buFont typeface="+mj-lt"/>
              <a:buAutoNum type="arabicPeriod"/>
            </a:pPr>
            <a:r>
              <a:rPr lang="en-IN" b="1" i="0" dirty="0" err="1">
                <a:effectLst/>
                <a:latin typeface="Söhne"/>
              </a:rPr>
              <a:t>plt.show</a:t>
            </a:r>
            <a:r>
              <a:rPr lang="en-IN" b="1" i="0" dirty="0">
                <a:effectLst/>
                <a:latin typeface="Söhne"/>
              </a:rPr>
              <a:t>()</a:t>
            </a:r>
            <a:r>
              <a:rPr lang="en-IN" b="0" i="0" dirty="0">
                <a:effectLst/>
                <a:latin typeface="Söhne"/>
              </a:rPr>
              <a:t>: Displays the count plot using Matplotlib</a:t>
            </a:r>
          </a:p>
          <a:p>
            <a:endParaRPr lang="en-US" dirty="0"/>
          </a:p>
        </p:txBody>
      </p:sp>
      <p:pic>
        <p:nvPicPr>
          <p:cNvPr id="5" name="Content Placeholder 4" descr="A computer screen shot of a math equation&#10;&#10;Description automatically generated">
            <a:extLst>
              <a:ext uri="{FF2B5EF4-FFF2-40B4-BE49-F238E27FC236}">
                <a16:creationId xmlns:a16="http://schemas.microsoft.com/office/drawing/2014/main" id="{FB8BF144-2E32-7729-B25E-A4DC223009C2}"/>
              </a:ext>
            </a:extLst>
          </p:cNvPr>
          <p:cNvPicPr>
            <a:picLocks noChangeAspect="1"/>
          </p:cNvPicPr>
          <p:nvPr/>
        </p:nvPicPr>
        <p:blipFill>
          <a:blip r:embed="rId3"/>
          <a:stretch>
            <a:fillRect/>
          </a:stretch>
        </p:blipFill>
        <p:spPr>
          <a:xfrm>
            <a:off x="4709652" y="4711729"/>
            <a:ext cx="6838882" cy="1333580"/>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8676626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FBCF3-596F-BA21-FC20-617B4ACF9BE8}"/>
              </a:ext>
            </a:extLst>
          </p:cNvPr>
          <p:cNvSpPr>
            <a:spLocks noGrp="1"/>
          </p:cNvSpPr>
          <p:nvPr>
            <p:ph type="title"/>
          </p:nvPr>
        </p:nvSpPr>
        <p:spPr>
          <a:xfrm>
            <a:off x="7865806" y="643463"/>
            <a:ext cx="3706762" cy="1608124"/>
          </a:xfrm>
        </p:spPr>
        <p:txBody>
          <a:bodyPr>
            <a:normAutofit/>
          </a:bodyPr>
          <a:lstStyle/>
          <a:p>
            <a:endParaRPr lang="en-US"/>
          </a:p>
        </p:txBody>
      </p:sp>
      <p:sp>
        <p:nvSpPr>
          <p:cNvPr id="9" name="Content Placeholder 8">
            <a:extLst>
              <a:ext uri="{FF2B5EF4-FFF2-40B4-BE49-F238E27FC236}">
                <a16:creationId xmlns:a16="http://schemas.microsoft.com/office/drawing/2014/main" id="{615D5B98-6712-F83B-6880-E8133F83CF71}"/>
              </a:ext>
            </a:extLst>
          </p:cNvPr>
          <p:cNvSpPr>
            <a:spLocks noGrp="1"/>
          </p:cNvSpPr>
          <p:nvPr>
            <p:ph idx="1"/>
          </p:nvPr>
        </p:nvSpPr>
        <p:spPr>
          <a:xfrm>
            <a:off x="7865806" y="2251587"/>
            <a:ext cx="3706762" cy="3972232"/>
          </a:xfrm>
        </p:spPr>
        <p:txBody>
          <a:bodyPr>
            <a:normAutofit/>
          </a:bodyPr>
          <a:lstStyle/>
          <a:p>
            <a:r>
              <a:rPr lang="en-IN" b="0" i="0" dirty="0">
                <a:effectLst/>
                <a:latin typeface="Söhne"/>
              </a:rPr>
              <a:t>The resulting visualization is a clustered bar chart where each age group is divided into two bars (orange and black) representing the counts of individuals with and without cardiovascular disease. The x-axis represents the age groups in the specified order, and the y-axis represents the count of occurrences</a:t>
            </a:r>
          </a:p>
          <a:p>
            <a:r>
              <a:rPr lang="en-IN" sz="1800" b="0" i="1" u="none" strike="noStrike" dirty="0">
                <a:effectLst/>
                <a:latin typeface="Arial" panose="020B0604020202020204" pitchFamily="34" charset="0"/>
              </a:rPr>
              <a:t>The  graph indicates that 60 s and 70 + are mostly affected by Cardiovascular Disease .</a:t>
            </a:r>
            <a:endParaRPr lang="en-IN" b="0" i="0" dirty="0">
              <a:effectLst/>
              <a:latin typeface="Söhne"/>
            </a:endParaRPr>
          </a:p>
          <a:p>
            <a:endParaRPr lang="en-US" dirty="0"/>
          </a:p>
        </p:txBody>
      </p:sp>
      <p:pic>
        <p:nvPicPr>
          <p:cNvPr id="5" name="Content Placeholder 4" descr="A graph of different colored bars&#10;&#10;Description automatically generated with medium confidence">
            <a:extLst>
              <a:ext uri="{FF2B5EF4-FFF2-40B4-BE49-F238E27FC236}">
                <a16:creationId xmlns:a16="http://schemas.microsoft.com/office/drawing/2014/main" id="{70588BCC-5BB4-7DB4-4E4C-A5E13FDE4911}"/>
              </a:ext>
            </a:extLst>
          </p:cNvPr>
          <p:cNvPicPr>
            <a:picLocks noChangeAspect="1"/>
          </p:cNvPicPr>
          <p:nvPr/>
        </p:nvPicPr>
        <p:blipFill>
          <a:blip r:embed="rId3"/>
          <a:stretch>
            <a:fillRect/>
          </a:stretch>
        </p:blipFill>
        <p:spPr>
          <a:xfrm>
            <a:off x="171160" y="736061"/>
            <a:ext cx="6847061" cy="558035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7759226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897A6-F16E-6497-D3D9-CF0DB1AD49D7}"/>
              </a:ext>
            </a:extLst>
          </p:cNvPr>
          <p:cNvSpPr>
            <a:spLocks noGrp="1"/>
          </p:cNvSpPr>
          <p:nvPr>
            <p:ph type="title"/>
          </p:nvPr>
        </p:nvSpPr>
        <p:spPr>
          <a:xfrm>
            <a:off x="593203" y="0"/>
            <a:ext cx="10131425" cy="1456267"/>
          </a:xfrm>
        </p:spPr>
        <p:txBody>
          <a:bodyPr>
            <a:normAutofit/>
          </a:bodyPr>
          <a:lstStyle/>
          <a:p>
            <a:r>
              <a:rPr lang="en-US" sz="4000" b="1" u="sng" dirty="0"/>
              <a:t>VISUALIZATION OF BMI</a:t>
            </a:r>
          </a:p>
        </p:txBody>
      </p:sp>
      <p:pic>
        <p:nvPicPr>
          <p:cNvPr id="5" name="Content Placeholder 4" descr="A computer screen shot of a code&#10;&#10;Description automatically generated">
            <a:extLst>
              <a:ext uri="{FF2B5EF4-FFF2-40B4-BE49-F238E27FC236}">
                <a16:creationId xmlns:a16="http://schemas.microsoft.com/office/drawing/2014/main" id="{CDDC38CE-D49A-4F28-7EF3-2C9DAEB1518D}"/>
              </a:ext>
            </a:extLst>
          </p:cNvPr>
          <p:cNvPicPr>
            <a:picLocks noGrp="1" noChangeAspect="1"/>
          </p:cNvPicPr>
          <p:nvPr>
            <p:ph idx="1"/>
          </p:nvPr>
        </p:nvPicPr>
        <p:blipFill>
          <a:blip r:embed="rId2"/>
          <a:stretch>
            <a:fillRect/>
          </a:stretch>
        </p:blipFill>
        <p:spPr>
          <a:xfrm>
            <a:off x="199697" y="1215563"/>
            <a:ext cx="6403684" cy="4120366"/>
          </a:xfrm>
        </p:spPr>
      </p:pic>
      <p:sp>
        <p:nvSpPr>
          <p:cNvPr id="6" name="TextBox 5">
            <a:extLst>
              <a:ext uri="{FF2B5EF4-FFF2-40B4-BE49-F238E27FC236}">
                <a16:creationId xmlns:a16="http://schemas.microsoft.com/office/drawing/2014/main" id="{3F011F95-0FF5-97D5-4829-0DF7F505DE50}"/>
              </a:ext>
            </a:extLst>
          </p:cNvPr>
          <p:cNvSpPr txBox="1"/>
          <p:nvPr/>
        </p:nvSpPr>
        <p:spPr>
          <a:xfrm>
            <a:off x="6863787" y="406940"/>
            <a:ext cx="5128516" cy="5909310"/>
          </a:xfrm>
          <a:prstGeom prst="rect">
            <a:avLst/>
          </a:prstGeom>
          <a:noFill/>
        </p:spPr>
        <p:txBody>
          <a:bodyPr wrap="square" rtlCol="0">
            <a:spAutoFit/>
          </a:bodyPr>
          <a:lstStyle/>
          <a:p>
            <a:br>
              <a:rPr lang="en-IN" dirty="0"/>
            </a:br>
            <a:r>
              <a:rPr lang="en-IN" sz="2400" b="0" i="0" dirty="0">
                <a:effectLst/>
                <a:latin typeface="Söhne"/>
              </a:rPr>
              <a:t>The code calculates BMI (Body Mass Index) for a </a:t>
            </a:r>
            <a:r>
              <a:rPr lang="en-IN" sz="2400" b="0" i="0" dirty="0" err="1">
                <a:effectLst/>
                <a:latin typeface="Söhne"/>
              </a:rPr>
              <a:t>DataFrame</a:t>
            </a:r>
            <a:r>
              <a:rPr lang="en-IN" sz="2400" b="0" i="0" dirty="0">
                <a:effectLst/>
                <a:latin typeface="Söhne"/>
              </a:rPr>
              <a:t> </a:t>
            </a:r>
            <a:r>
              <a:rPr lang="en-IN" sz="2400" dirty="0" err="1"/>
              <a:t>df_kru</a:t>
            </a:r>
            <a:r>
              <a:rPr lang="en-IN" sz="2400" b="0" i="0" dirty="0">
                <a:effectLst/>
                <a:latin typeface="Söhne"/>
              </a:rPr>
              <a:t> using weight and height columns</a:t>
            </a:r>
          </a:p>
          <a:p>
            <a:r>
              <a:rPr lang="en-IN" sz="2400" b="0" i="0" dirty="0">
                <a:effectLst/>
                <a:latin typeface="Söhne"/>
              </a:rPr>
              <a:t>This code creates a donut chart using Matplotlib's </a:t>
            </a:r>
            <a:r>
              <a:rPr lang="en-IN" sz="2400" dirty="0" err="1"/>
              <a:t>plt.pie</a:t>
            </a:r>
            <a:r>
              <a:rPr lang="en-IN" sz="2400" b="0" i="0" dirty="0">
                <a:effectLst/>
                <a:latin typeface="Söhne"/>
              </a:rPr>
              <a:t>. The chart visualizes the sizes of different categories (given by </a:t>
            </a:r>
            <a:r>
              <a:rPr lang="en-IN" sz="2400" dirty="0"/>
              <a:t>sizes</a:t>
            </a:r>
            <a:r>
              <a:rPr lang="en-IN" sz="2400" b="0" i="0" dirty="0">
                <a:effectLst/>
                <a:latin typeface="Söhne"/>
              </a:rPr>
              <a:t>) with corresponding labels (</a:t>
            </a:r>
            <a:r>
              <a:rPr lang="en-IN" sz="2400" dirty="0"/>
              <a:t>labels</a:t>
            </a:r>
            <a:r>
              <a:rPr lang="en-IN" sz="2400" b="0" i="0" dirty="0">
                <a:effectLst/>
                <a:latin typeface="Söhne"/>
              </a:rPr>
              <a:t>). The </a:t>
            </a:r>
            <a:r>
              <a:rPr lang="en-IN" sz="2400" b="0" i="0" dirty="0" err="1">
                <a:effectLst/>
                <a:latin typeface="Söhne"/>
              </a:rPr>
              <a:t>colors</a:t>
            </a:r>
            <a:r>
              <a:rPr lang="en-IN" sz="2400" b="0" i="0" dirty="0">
                <a:effectLst/>
                <a:latin typeface="Söhne"/>
              </a:rPr>
              <a:t> for each category are specified by </a:t>
            </a:r>
            <a:r>
              <a:rPr lang="en-IN" sz="2400" dirty="0" err="1"/>
              <a:t>colors</a:t>
            </a:r>
            <a:r>
              <a:rPr lang="en-IN" sz="2400" b="0" i="0" dirty="0">
                <a:effectLst/>
                <a:latin typeface="Söhne"/>
              </a:rPr>
              <a:t>. The donut effect is achieved by setting the width of the wedges using </a:t>
            </a:r>
            <a:r>
              <a:rPr lang="en-IN" sz="2400" dirty="0" err="1"/>
              <a:t>wedgeprops</a:t>
            </a:r>
            <a:r>
              <a:rPr lang="en-IN" sz="2400" dirty="0"/>
              <a:t>=</a:t>
            </a:r>
            <a:r>
              <a:rPr lang="en-IN" sz="2400" dirty="0" err="1"/>
              <a:t>dict</a:t>
            </a:r>
            <a:r>
              <a:rPr lang="en-IN" sz="2400" dirty="0"/>
              <a:t>(width=0.4)</a:t>
            </a:r>
            <a:r>
              <a:rPr lang="en-IN" sz="2400" b="0" i="0" dirty="0">
                <a:effectLst/>
                <a:latin typeface="Söhne"/>
              </a:rPr>
              <a:t>. The chart has a start angle of 90 degrees, and </a:t>
            </a:r>
            <a:r>
              <a:rPr lang="en-IN" sz="2400" b="0" i="0" dirty="0" err="1">
                <a:effectLst/>
                <a:latin typeface="Söhne"/>
              </a:rPr>
              <a:t>autopct</a:t>
            </a:r>
            <a:r>
              <a:rPr lang="en-IN" sz="2400" b="0" i="0" dirty="0">
                <a:effectLst/>
                <a:latin typeface="Söhne"/>
              </a:rPr>
              <a:t>='' ensures that percentage labels are not displayed.</a:t>
            </a:r>
            <a:endParaRPr lang="en-US" sz="2400" dirty="0"/>
          </a:p>
        </p:txBody>
      </p:sp>
    </p:spTree>
    <p:extLst>
      <p:ext uri="{BB962C8B-B14F-4D97-AF65-F5344CB8AC3E}">
        <p14:creationId xmlns:p14="http://schemas.microsoft.com/office/powerpoint/2010/main" val="16283605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2E67D-DF13-DC3D-8C98-0369241EF630}"/>
              </a:ext>
            </a:extLst>
          </p:cNvPr>
          <p:cNvSpPr>
            <a:spLocks noGrp="1"/>
          </p:cNvSpPr>
          <p:nvPr>
            <p:ph type="title"/>
          </p:nvPr>
        </p:nvSpPr>
        <p:spPr>
          <a:xfrm>
            <a:off x="6297018" y="147484"/>
            <a:ext cx="5147730" cy="1641987"/>
          </a:xfrm>
        </p:spPr>
        <p:txBody>
          <a:bodyPr>
            <a:normAutofit/>
          </a:bodyPr>
          <a:lstStyle/>
          <a:p>
            <a:r>
              <a:rPr lang="en-US" dirty="0"/>
              <a:t>DONUT CHART FOR BMI</a:t>
            </a:r>
          </a:p>
        </p:txBody>
      </p:sp>
      <p:sp>
        <p:nvSpPr>
          <p:cNvPr id="9" name="Content Placeholder 8">
            <a:extLst>
              <a:ext uri="{FF2B5EF4-FFF2-40B4-BE49-F238E27FC236}">
                <a16:creationId xmlns:a16="http://schemas.microsoft.com/office/drawing/2014/main" id="{60514099-8E3C-53D7-5AA6-00BE90299768}"/>
              </a:ext>
            </a:extLst>
          </p:cNvPr>
          <p:cNvSpPr>
            <a:spLocks noGrp="1"/>
          </p:cNvSpPr>
          <p:nvPr>
            <p:ph idx="1"/>
          </p:nvPr>
        </p:nvSpPr>
        <p:spPr>
          <a:xfrm>
            <a:off x="6194325" y="1430595"/>
            <a:ext cx="5147730" cy="3637935"/>
          </a:xfrm>
        </p:spPr>
        <p:txBody>
          <a:bodyPr>
            <a:normAutofit/>
          </a:bodyPr>
          <a:lstStyle/>
          <a:p>
            <a:r>
              <a:rPr lang="en-IN" sz="2400" b="0" i="0" dirty="0">
                <a:effectLst/>
                <a:latin typeface="Söhne"/>
              </a:rPr>
              <a:t>The resulting donut chart displays the distribution of BMI conditions, distinguishing between "Normal" and "Abnormal" categories. The chart provides a visual summary of how many individuals fall into each BMI condition, with the </a:t>
            </a:r>
            <a:r>
              <a:rPr lang="en-IN" sz="2400" b="0" i="0" dirty="0" err="1">
                <a:effectLst/>
                <a:latin typeface="Söhne"/>
              </a:rPr>
              <a:t>colors</a:t>
            </a:r>
            <a:r>
              <a:rPr lang="en-IN" sz="2400" b="0" i="0" dirty="0">
                <a:effectLst/>
                <a:latin typeface="Söhne"/>
              </a:rPr>
              <a:t> representing different conditions.</a:t>
            </a:r>
            <a:endParaRPr lang="en-US" sz="2400" dirty="0"/>
          </a:p>
        </p:txBody>
      </p:sp>
      <p:pic>
        <p:nvPicPr>
          <p:cNvPr id="5" name="Content Placeholder 4" descr="A blue and green circle with white text&#10;&#10;Description automatically generated">
            <a:extLst>
              <a:ext uri="{FF2B5EF4-FFF2-40B4-BE49-F238E27FC236}">
                <a16:creationId xmlns:a16="http://schemas.microsoft.com/office/drawing/2014/main" id="{1483F41D-4DC8-B3CB-77ED-2248B34A7FCE}"/>
              </a:ext>
            </a:extLst>
          </p:cNvPr>
          <p:cNvPicPr>
            <a:picLocks noChangeAspect="1"/>
          </p:cNvPicPr>
          <p:nvPr/>
        </p:nvPicPr>
        <p:blipFill>
          <a:blip r:embed="rId3"/>
          <a:stretch>
            <a:fillRect/>
          </a:stretch>
        </p:blipFill>
        <p:spPr>
          <a:xfrm>
            <a:off x="747252" y="639097"/>
            <a:ext cx="5250425" cy="5250425"/>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9397600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A20CA-5F49-070A-D7A5-A11785EC29D6}"/>
              </a:ext>
            </a:extLst>
          </p:cNvPr>
          <p:cNvSpPr>
            <a:spLocks noGrp="1"/>
          </p:cNvSpPr>
          <p:nvPr>
            <p:ph type="title"/>
          </p:nvPr>
        </p:nvSpPr>
        <p:spPr/>
        <p:txBody>
          <a:bodyPr>
            <a:normAutofit/>
          </a:bodyPr>
          <a:lstStyle/>
          <a:p>
            <a:pPr algn="ctr"/>
            <a:r>
              <a:rPr lang="en-US" sz="4000" b="1" u="sng" dirty="0"/>
              <a:t>VISUALIZATION FOR BMI AND CVD</a:t>
            </a:r>
          </a:p>
        </p:txBody>
      </p:sp>
      <p:pic>
        <p:nvPicPr>
          <p:cNvPr id="5" name="Content Placeholder 4">
            <a:extLst>
              <a:ext uri="{FF2B5EF4-FFF2-40B4-BE49-F238E27FC236}">
                <a16:creationId xmlns:a16="http://schemas.microsoft.com/office/drawing/2014/main" id="{1D32934E-F231-7559-0DB0-26CA478B5BD9}"/>
              </a:ext>
            </a:extLst>
          </p:cNvPr>
          <p:cNvPicPr>
            <a:picLocks noGrp="1" noChangeAspect="1"/>
          </p:cNvPicPr>
          <p:nvPr>
            <p:ph idx="1"/>
          </p:nvPr>
        </p:nvPicPr>
        <p:blipFill>
          <a:blip r:embed="rId2"/>
          <a:stretch>
            <a:fillRect/>
          </a:stretch>
        </p:blipFill>
        <p:spPr>
          <a:xfrm>
            <a:off x="226466" y="1989968"/>
            <a:ext cx="11050093" cy="1301913"/>
          </a:xfrm>
        </p:spPr>
      </p:pic>
      <p:sp>
        <p:nvSpPr>
          <p:cNvPr id="7" name="TextBox 6">
            <a:extLst>
              <a:ext uri="{FF2B5EF4-FFF2-40B4-BE49-F238E27FC236}">
                <a16:creationId xmlns:a16="http://schemas.microsoft.com/office/drawing/2014/main" id="{57BBE4DC-7A90-9172-6AD4-8136CB83170E}"/>
              </a:ext>
            </a:extLst>
          </p:cNvPr>
          <p:cNvSpPr txBox="1"/>
          <p:nvPr/>
        </p:nvSpPr>
        <p:spPr>
          <a:xfrm>
            <a:off x="334882" y="3566120"/>
            <a:ext cx="10131425" cy="2800767"/>
          </a:xfrm>
          <a:prstGeom prst="rect">
            <a:avLst/>
          </a:prstGeom>
          <a:noFill/>
        </p:spPr>
        <p:txBody>
          <a:bodyPr wrap="square" rtlCol="0">
            <a:spAutoFit/>
          </a:bodyPr>
          <a:lstStyle/>
          <a:p>
            <a:pPr algn="l">
              <a:buFont typeface="+mj-lt"/>
              <a:buAutoNum type="arabicPeriod"/>
            </a:pPr>
            <a:r>
              <a:rPr lang="en-IN" sz="2200" b="1" i="0" dirty="0" err="1">
                <a:effectLst/>
                <a:latin typeface="Söhne"/>
              </a:rPr>
              <a:t>rcParams</a:t>
            </a:r>
            <a:r>
              <a:rPr lang="en-IN" sz="2200" b="1" i="0" dirty="0">
                <a:effectLst/>
                <a:latin typeface="Söhne"/>
              </a:rPr>
              <a:t>['</a:t>
            </a:r>
            <a:r>
              <a:rPr lang="en-IN" sz="2200" b="1" i="0" dirty="0" err="1">
                <a:effectLst/>
                <a:latin typeface="Söhne"/>
              </a:rPr>
              <a:t>figure.figsize</a:t>
            </a:r>
            <a:r>
              <a:rPr lang="en-IN" sz="2200" b="1" i="0" dirty="0">
                <a:effectLst/>
                <a:latin typeface="Söhne"/>
              </a:rPr>
              <a:t>'] = 10, 10</a:t>
            </a:r>
            <a:r>
              <a:rPr lang="en-IN" sz="2200" b="0" i="0" dirty="0">
                <a:effectLst/>
                <a:latin typeface="Söhne"/>
              </a:rPr>
              <a:t>: Sets the size of the figure for the plot to be 10 inches by 10 inches using Matplotlib's </a:t>
            </a:r>
            <a:r>
              <a:rPr lang="en-IN" sz="2200" b="0" i="0" dirty="0" err="1">
                <a:effectLst/>
                <a:latin typeface="Söhne"/>
              </a:rPr>
              <a:t>rcParams</a:t>
            </a:r>
            <a:r>
              <a:rPr lang="en-IN" sz="2200" b="0" i="0" dirty="0">
                <a:effectLst/>
                <a:latin typeface="Söhne"/>
              </a:rPr>
              <a:t>.</a:t>
            </a:r>
          </a:p>
          <a:p>
            <a:pPr algn="l">
              <a:buFont typeface="+mj-lt"/>
              <a:buAutoNum type="arabicPeriod"/>
            </a:pPr>
            <a:r>
              <a:rPr lang="en-IN" sz="2200" b="1" i="0" dirty="0" err="1">
                <a:effectLst/>
                <a:latin typeface="Söhne"/>
              </a:rPr>
              <a:t>sns.countplot</a:t>
            </a:r>
            <a:r>
              <a:rPr lang="en-IN" sz="2200" b="1" i="0" dirty="0">
                <a:effectLst/>
                <a:latin typeface="Söhne"/>
              </a:rPr>
              <a:t>(x='</a:t>
            </a:r>
            <a:r>
              <a:rPr lang="en-IN" sz="2200" b="1" i="0" dirty="0" err="1">
                <a:effectLst/>
                <a:latin typeface="Söhne"/>
              </a:rPr>
              <a:t>BMI_condition</a:t>
            </a:r>
            <a:r>
              <a:rPr lang="en-IN" sz="2200" b="1" i="0" dirty="0">
                <a:effectLst/>
                <a:latin typeface="Söhne"/>
              </a:rPr>
              <a:t>', hue='cardio', data=</a:t>
            </a:r>
            <a:r>
              <a:rPr lang="en-IN" sz="2200" b="1" i="0" dirty="0" err="1">
                <a:effectLst/>
                <a:latin typeface="Söhne"/>
              </a:rPr>
              <a:t>df_kru</a:t>
            </a:r>
            <a:r>
              <a:rPr lang="en-IN" sz="2200" b="1" i="0" dirty="0">
                <a:effectLst/>
                <a:latin typeface="Söhne"/>
              </a:rPr>
              <a:t>, palette="Paired")</a:t>
            </a:r>
            <a:r>
              <a:rPr lang="en-IN" sz="2200" b="0" i="0" dirty="0">
                <a:effectLst/>
                <a:latin typeface="Söhne"/>
              </a:rPr>
              <a:t>: Creates a count plot using Seaborn. The x-axis represents different BMI conditions (</a:t>
            </a:r>
            <a:r>
              <a:rPr lang="en-IN" sz="2200" b="0" i="0" dirty="0" err="1">
                <a:effectLst/>
                <a:latin typeface="Söhne"/>
              </a:rPr>
              <a:t>BMI_condition</a:t>
            </a:r>
            <a:r>
              <a:rPr lang="en-IN" sz="2200" b="0" i="0" dirty="0">
                <a:effectLst/>
                <a:latin typeface="Söhne"/>
              </a:rPr>
              <a:t>), and the plot is differentiated by the presence or absence of cardiovascular disease (cardio) using the hue parameter. The </a:t>
            </a:r>
            <a:r>
              <a:rPr lang="en-IN" sz="2200" b="0" i="0" dirty="0" err="1">
                <a:effectLst/>
                <a:latin typeface="Söhne"/>
              </a:rPr>
              <a:t>color</a:t>
            </a:r>
            <a:r>
              <a:rPr lang="en-IN" sz="2200" b="0" i="0" dirty="0">
                <a:effectLst/>
                <a:latin typeface="Söhne"/>
              </a:rPr>
              <a:t> palette "Paired" is specified, which provides distinct </a:t>
            </a:r>
            <a:r>
              <a:rPr lang="en-IN" sz="2200" b="0" i="0" dirty="0" err="1">
                <a:effectLst/>
                <a:latin typeface="Söhne"/>
              </a:rPr>
              <a:t>colors</a:t>
            </a:r>
            <a:r>
              <a:rPr lang="en-IN" sz="2200" b="0" i="0" dirty="0">
                <a:effectLst/>
                <a:latin typeface="Söhne"/>
              </a:rPr>
              <a:t> for each combination of BMI condition and cardio status</a:t>
            </a:r>
          </a:p>
        </p:txBody>
      </p:sp>
    </p:spTree>
    <p:extLst>
      <p:ext uri="{BB962C8B-B14F-4D97-AF65-F5344CB8AC3E}">
        <p14:creationId xmlns:p14="http://schemas.microsoft.com/office/powerpoint/2010/main" val="7351540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9C76E-0014-351F-2FB9-4BEE6F7413D1}"/>
              </a:ext>
            </a:extLst>
          </p:cNvPr>
          <p:cNvSpPr>
            <a:spLocks noGrp="1"/>
          </p:cNvSpPr>
          <p:nvPr>
            <p:ph type="title"/>
          </p:nvPr>
        </p:nvSpPr>
        <p:spPr>
          <a:xfrm>
            <a:off x="4955457" y="-172064"/>
            <a:ext cx="6593075" cy="1612490"/>
          </a:xfrm>
        </p:spPr>
        <p:txBody>
          <a:bodyPr>
            <a:normAutofit/>
          </a:bodyPr>
          <a:lstStyle/>
          <a:p>
            <a:r>
              <a:rPr lang="en-US" b="1" u="sng" dirty="0"/>
              <a:t>What is </a:t>
            </a:r>
            <a:r>
              <a:rPr lang="en-US" b="1" u="sng" dirty="0" err="1"/>
              <a:t>eda</a:t>
            </a:r>
            <a:r>
              <a:rPr lang="en-US" b="1" u="sng" dirty="0"/>
              <a:t>?</a:t>
            </a:r>
          </a:p>
        </p:txBody>
      </p:sp>
      <p:sp>
        <p:nvSpPr>
          <p:cNvPr id="3" name="Content Placeholder 2">
            <a:extLst>
              <a:ext uri="{FF2B5EF4-FFF2-40B4-BE49-F238E27FC236}">
                <a16:creationId xmlns:a16="http://schemas.microsoft.com/office/drawing/2014/main" id="{C821E1FA-1CAB-CCFC-F96A-2B9C3CDBF41B}"/>
              </a:ext>
            </a:extLst>
          </p:cNvPr>
          <p:cNvSpPr>
            <a:spLocks noGrp="1"/>
          </p:cNvSpPr>
          <p:nvPr>
            <p:ph idx="1"/>
          </p:nvPr>
        </p:nvSpPr>
        <p:spPr>
          <a:xfrm>
            <a:off x="4839711" y="1603405"/>
            <a:ext cx="6593075" cy="3972232"/>
          </a:xfrm>
        </p:spPr>
        <p:txBody>
          <a:bodyPr>
            <a:normAutofit lnSpcReduction="10000"/>
          </a:bodyPr>
          <a:lstStyle/>
          <a:p>
            <a:pPr marL="0" indent="0">
              <a:buNone/>
            </a:pPr>
            <a:r>
              <a:rPr lang="en-US" sz="2400" dirty="0"/>
              <a:t>EXPLORATORY DATA ANALYSIS</a:t>
            </a:r>
          </a:p>
          <a:p>
            <a:endParaRPr lang="en-US" sz="2400" dirty="0"/>
          </a:p>
          <a:p>
            <a:pPr marL="0" indent="0">
              <a:buNone/>
            </a:pPr>
            <a:r>
              <a:rPr lang="en-US" sz="2400" dirty="0"/>
              <a:t>Exploratory Data Analysis (EDA) is like being a detective for data. It's a crucial step in understanding the story our data wants to tell us. In the context of predicting cardiovascular disease (CVD), EDA involves digging into our dataset, asking questions, and finding trends or patterns that could be key to identifying factors associated with CVD risk.</a:t>
            </a:r>
          </a:p>
          <a:p>
            <a:endParaRPr lang="en-US" dirty="0"/>
          </a:p>
        </p:txBody>
      </p:sp>
      <p:pic>
        <p:nvPicPr>
          <p:cNvPr id="5" name="Picture 4" descr="Graph on document with pen">
            <a:extLst>
              <a:ext uri="{FF2B5EF4-FFF2-40B4-BE49-F238E27FC236}">
                <a16:creationId xmlns:a16="http://schemas.microsoft.com/office/drawing/2014/main" id="{5D696388-6CD8-DFE2-3BED-B1FA6E5FE7D4}"/>
              </a:ext>
            </a:extLst>
          </p:cNvPr>
          <p:cNvPicPr>
            <a:picLocks noChangeAspect="1"/>
          </p:cNvPicPr>
          <p:nvPr/>
        </p:nvPicPr>
        <p:blipFill rotWithShape="1">
          <a:blip r:embed="rId3"/>
          <a:srcRect l="34300" r="20577" b="-2"/>
          <a:stretch/>
        </p:blipFill>
        <p:spPr>
          <a:xfrm>
            <a:off x="20" y="975"/>
            <a:ext cx="4635988" cy="6858000"/>
          </a:xfrm>
          <a:prstGeom prst="rect">
            <a:avLst/>
          </a:prstGeom>
        </p:spPr>
      </p:pic>
    </p:spTree>
    <p:extLst>
      <p:ext uri="{BB962C8B-B14F-4D97-AF65-F5344CB8AC3E}">
        <p14:creationId xmlns:p14="http://schemas.microsoft.com/office/powerpoint/2010/main" val="24314629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04E117D5-B99B-A0C2-7DCF-1EA3193A1FDF}"/>
              </a:ext>
            </a:extLst>
          </p:cNvPr>
          <p:cNvSpPr>
            <a:spLocks noGrp="1"/>
          </p:cNvSpPr>
          <p:nvPr>
            <p:ph idx="1"/>
          </p:nvPr>
        </p:nvSpPr>
        <p:spPr>
          <a:xfrm>
            <a:off x="7379668" y="-120534"/>
            <a:ext cx="3706762" cy="3972232"/>
          </a:xfrm>
        </p:spPr>
        <p:txBody>
          <a:bodyPr>
            <a:normAutofit/>
          </a:bodyPr>
          <a:lstStyle/>
          <a:p>
            <a:r>
              <a:rPr lang="en-IN" sz="2200" b="0" i="0" dirty="0">
                <a:effectLst/>
                <a:latin typeface="Söhne"/>
              </a:rPr>
              <a:t>The resulting plot illustrates the counts of individuals with and without cardiovascular disease for each BMI condition</a:t>
            </a:r>
            <a:endParaRPr lang="en-US" sz="2200" dirty="0"/>
          </a:p>
        </p:txBody>
      </p:sp>
      <p:pic>
        <p:nvPicPr>
          <p:cNvPr id="5" name="Content Placeholder 4" descr="A graph of blue bars&#10;&#10;Description automatically generated with medium confidence">
            <a:extLst>
              <a:ext uri="{FF2B5EF4-FFF2-40B4-BE49-F238E27FC236}">
                <a16:creationId xmlns:a16="http://schemas.microsoft.com/office/drawing/2014/main" id="{728742DA-4C63-A64E-5211-D9CE98C23CE1}"/>
              </a:ext>
            </a:extLst>
          </p:cNvPr>
          <p:cNvPicPr>
            <a:picLocks noChangeAspect="1"/>
          </p:cNvPicPr>
          <p:nvPr/>
        </p:nvPicPr>
        <p:blipFill>
          <a:blip r:embed="rId3"/>
          <a:stretch>
            <a:fillRect/>
          </a:stretch>
        </p:blipFill>
        <p:spPr>
          <a:xfrm>
            <a:off x="352590" y="209176"/>
            <a:ext cx="6707966" cy="6439648"/>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5982461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A9B5C-28AE-5EF2-C04C-CCAEF94EF8B6}"/>
              </a:ext>
            </a:extLst>
          </p:cNvPr>
          <p:cNvSpPr>
            <a:spLocks noGrp="1"/>
          </p:cNvSpPr>
          <p:nvPr>
            <p:ph type="title"/>
          </p:nvPr>
        </p:nvSpPr>
        <p:spPr>
          <a:xfrm>
            <a:off x="1327131" y="0"/>
            <a:ext cx="9946611" cy="1578874"/>
          </a:xfrm>
        </p:spPr>
        <p:txBody>
          <a:bodyPr>
            <a:noAutofit/>
          </a:bodyPr>
          <a:lstStyle/>
          <a:p>
            <a:r>
              <a:rPr lang="en-US" sz="4000" b="1" u="sng" dirty="0"/>
              <a:t>VISUALIZATION FOR PHYSICAL ACTIVITY</a:t>
            </a:r>
          </a:p>
        </p:txBody>
      </p:sp>
      <p:sp>
        <p:nvSpPr>
          <p:cNvPr id="11" name="Content Placeholder 8">
            <a:extLst>
              <a:ext uri="{FF2B5EF4-FFF2-40B4-BE49-F238E27FC236}">
                <a16:creationId xmlns:a16="http://schemas.microsoft.com/office/drawing/2014/main" id="{CB8E0312-CAA9-534E-BE3A-580E276DAAE9}"/>
              </a:ext>
            </a:extLst>
          </p:cNvPr>
          <p:cNvSpPr>
            <a:spLocks noGrp="1"/>
          </p:cNvSpPr>
          <p:nvPr>
            <p:ph idx="1"/>
          </p:nvPr>
        </p:nvSpPr>
        <p:spPr>
          <a:xfrm>
            <a:off x="253396" y="789437"/>
            <a:ext cx="11291668" cy="5031622"/>
          </a:xfrm>
        </p:spPr>
        <p:txBody>
          <a:bodyPr>
            <a:normAutofit/>
          </a:bodyPr>
          <a:lstStyle/>
          <a:p>
            <a:pPr algn="l">
              <a:buFont typeface="+mj-lt"/>
              <a:buAutoNum type="arabicPeriod"/>
            </a:pPr>
            <a:r>
              <a:rPr lang="en-IN" sz="2000" b="1" i="0" dirty="0" err="1">
                <a:effectLst/>
                <a:latin typeface="Söhne"/>
              </a:rPr>
              <a:t>df_kru</a:t>
            </a:r>
            <a:r>
              <a:rPr lang="en-IN" sz="2000" b="1" i="0" dirty="0">
                <a:effectLst/>
                <a:latin typeface="Söhne"/>
              </a:rPr>
              <a:t>["physical activity"] = </a:t>
            </a:r>
            <a:r>
              <a:rPr lang="en-IN" sz="2000" b="1" i="0" dirty="0" err="1">
                <a:effectLst/>
                <a:latin typeface="Söhne"/>
              </a:rPr>
              <a:t>df_kru</a:t>
            </a:r>
            <a:r>
              <a:rPr lang="en-IN" sz="2000" b="1" i="0" dirty="0">
                <a:effectLst/>
                <a:latin typeface="Söhne"/>
              </a:rPr>
              <a:t>["active"].replace({0: "Not Active", 1: "Active"})</a:t>
            </a:r>
            <a:r>
              <a:rPr lang="en-IN" sz="2000" b="0" i="0" dirty="0">
                <a:effectLst/>
                <a:latin typeface="Söhne"/>
              </a:rPr>
              <a:t>: Creates a new column "physical activity" in the </a:t>
            </a:r>
            <a:r>
              <a:rPr lang="en-IN" sz="2000" b="0" i="0" dirty="0" err="1">
                <a:effectLst/>
                <a:latin typeface="Söhne"/>
              </a:rPr>
              <a:t>DataFrame</a:t>
            </a:r>
            <a:r>
              <a:rPr lang="en-IN" sz="2000" b="0" i="0" dirty="0">
                <a:effectLst/>
                <a:latin typeface="Söhne"/>
              </a:rPr>
              <a:t> </a:t>
            </a:r>
            <a:r>
              <a:rPr lang="en-IN" sz="2000" b="0" i="0" dirty="0" err="1">
                <a:effectLst/>
                <a:latin typeface="Söhne"/>
              </a:rPr>
              <a:t>df_kru</a:t>
            </a:r>
            <a:r>
              <a:rPr lang="en-IN" sz="2000" b="0" i="0" dirty="0">
                <a:effectLst/>
                <a:latin typeface="Söhne"/>
              </a:rPr>
              <a:t>, replacing 0 with "Not Active" and 1 with "Active" based on the values in the existing "active" column.</a:t>
            </a:r>
          </a:p>
          <a:p>
            <a:pPr algn="l">
              <a:buFont typeface="+mj-lt"/>
              <a:buAutoNum type="arabicPeriod"/>
            </a:pPr>
            <a:r>
              <a:rPr lang="en-IN" sz="2000" b="1" i="0" dirty="0" err="1">
                <a:effectLst/>
                <a:latin typeface="Söhne"/>
              </a:rPr>
              <a:t>colors</a:t>
            </a:r>
            <a:r>
              <a:rPr lang="en-IN" sz="2000" b="1" i="0" dirty="0">
                <a:effectLst/>
                <a:latin typeface="Söhne"/>
              </a:rPr>
              <a:t> = ['</a:t>
            </a:r>
            <a:r>
              <a:rPr lang="en-IN" sz="2000" b="1" i="0" dirty="0" err="1">
                <a:effectLst/>
                <a:latin typeface="Söhne"/>
              </a:rPr>
              <a:t>skyblue</a:t>
            </a:r>
            <a:r>
              <a:rPr lang="en-IN" sz="2000" b="1" i="0" dirty="0">
                <a:effectLst/>
                <a:latin typeface="Söhne"/>
              </a:rPr>
              <a:t>', '</a:t>
            </a:r>
            <a:r>
              <a:rPr lang="en-IN" sz="2000" b="1" i="0" dirty="0" err="1">
                <a:effectLst/>
                <a:latin typeface="Söhne"/>
              </a:rPr>
              <a:t>lightcoral</a:t>
            </a:r>
            <a:r>
              <a:rPr lang="en-IN" sz="2000" b="1" i="0" dirty="0">
                <a:effectLst/>
                <a:latin typeface="Söhne"/>
              </a:rPr>
              <a:t>']</a:t>
            </a:r>
            <a:r>
              <a:rPr lang="en-IN" sz="2000" b="0" i="0" dirty="0">
                <a:effectLst/>
                <a:latin typeface="Söhne"/>
              </a:rPr>
              <a:t>: Defines custom </a:t>
            </a:r>
            <a:r>
              <a:rPr lang="en-IN" sz="2000" b="0" i="0" dirty="0" err="1">
                <a:effectLst/>
                <a:latin typeface="Söhne"/>
              </a:rPr>
              <a:t>colors</a:t>
            </a:r>
            <a:r>
              <a:rPr lang="en-IN" sz="2000" b="0" i="0" dirty="0">
                <a:effectLst/>
                <a:latin typeface="Söhne"/>
              </a:rPr>
              <a:t> for the pie chart.</a:t>
            </a:r>
          </a:p>
          <a:p>
            <a:pPr algn="l">
              <a:buFont typeface="+mj-lt"/>
              <a:buAutoNum type="arabicPeriod"/>
            </a:pPr>
            <a:r>
              <a:rPr lang="en-IN" sz="2000" b="1" i="0" dirty="0" err="1">
                <a:effectLst/>
                <a:latin typeface="Söhne"/>
              </a:rPr>
              <a:t>df_kru</a:t>
            </a:r>
            <a:r>
              <a:rPr lang="en-IN" sz="2000" b="1" i="0" dirty="0">
                <a:effectLst/>
                <a:latin typeface="Söhne"/>
              </a:rPr>
              <a:t>["physical activity"].</a:t>
            </a:r>
            <a:r>
              <a:rPr lang="en-IN" sz="2000" b="1" i="0" dirty="0" err="1">
                <a:effectLst/>
                <a:latin typeface="Söhne"/>
              </a:rPr>
              <a:t>value_counts</a:t>
            </a:r>
            <a:r>
              <a:rPr lang="en-IN" sz="2000" b="1" i="0" dirty="0">
                <a:effectLst/>
                <a:latin typeface="Söhne"/>
              </a:rPr>
              <a:t>().plot(kind='pie', </a:t>
            </a:r>
            <a:r>
              <a:rPr lang="en-IN" sz="2000" b="1" i="0" dirty="0" err="1">
                <a:effectLst/>
                <a:latin typeface="Söhne"/>
              </a:rPr>
              <a:t>colors</a:t>
            </a:r>
            <a:r>
              <a:rPr lang="en-IN" sz="2000" b="1" i="0" dirty="0">
                <a:effectLst/>
                <a:latin typeface="Söhne"/>
              </a:rPr>
              <a:t>=</a:t>
            </a:r>
            <a:r>
              <a:rPr lang="en-IN" sz="2000" b="1" i="0" dirty="0" err="1">
                <a:effectLst/>
                <a:latin typeface="Söhne"/>
              </a:rPr>
              <a:t>colors</a:t>
            </a:r>
            <a:r>
              <a:rPr lang="en-IN" sz="2000" b="1" i="0" dirty="0">
                <a:effectLst/>
                <a:latin typeface="Söhne"/>
              </a:rPr>
              <a:t>, </a:t>
            </a:r>
            <a:r>
              <a:rPr lang="en-IN" sz="2000" b="1" i="0" dirty="0" err="1">
                <a:effectLst/>
                <a:latin typeface="Söhne"/>
              </a:rPr>
              <a:t>autopct</a:t>
            </a:r>
            <a:r>
              <a:rPr lang="en-IN" sz="2000" b="1" i="0" dirty="0">
                <a:effectLst/>
                <a:latin typeface="Söhne"/>
              </a:rPr>
              <a:t>='%1.1f%%', </a:t>
            </a:r>
            <a:r>
              <a:rPr lang="en-IN" sz="2000" b="1" i="0" dirty="0" err="1">
                <a:effectLst/>
                <a:latin typeface="Söhne"/>
              </a:rPr>
              <a:t>startangle</a:t>
            </a:r>
            <a:r>
              <a:rPr lang="en-IN" sz="2000" b="1" i="0" dirty="0">
                <a:effectLst/>
                <a:latin typeface="Söhne"/>
              </a:rPr>
              <a:t>=90)</a:t>
            </a:r>
            <a:r>
              <a:rPr lang="en-IN" sz="2000" b="0" i="0" dirty="0">
                <a:effectLst/>
                <a:latin typeface="Söhne"/>
              </a:rPr>
              <a:t>: Generates a pie chart representing the distribution of values in the "physical activity" column. The </a:t>
            </a:r>
            <a:r>
              <a:rPr lang="en-IN" sz="2000" b="0" i="0" dirty="0" err="1">
                <a:effectLst/>
                <a:latin typeface="Söhne"/>
              </a:rPr>
              <a:t>colors</a:t>
            </a:r>
            <a:r>
              <a:rPr lang="en-IN" sz="2000" b="0" i="0" dirty="0">
                <a:effectLst/>
                <a:latin typeface="Söhne"/>
              </a:rPr>
              <a:t> parameter specifies the </a:t>
            </a:r>
            <a:r>
              <a:rPr lang="en-IN" sz="2000" b="0" i="0" dirty="0" err="1">
                <a:effectLst/>
                <a:latin typeface="Söhne"/>
              </a:rPr>
              <a:t>color</a:t>
            </a:r>
            <a:r>
              <a:rPr lang="en-IN" sz="2000" b="0" i="0" dirty="0">
                <a:effectLst/>
                <a:latin typeface="Söhne"/>
              </a:rPr>
              <a:t> palette, </a:t>
            </a:r>
            <a:r>
              <a:rPr lang="en-IN" sz="2000" b="0" i="0" dirty="0" err="1">
                <a:effectLst/>
                <a:latin typeface="Söhne"/>
              </a:rPr>
              <a:t>autopct</a:t>
            </a:r>
            <a:r>
              <a:rPr lang="en-IN" sz="2000" b="0" i="0" dirty="0">
                <a:effectLst/>
                <a:latin typeface="Söhne"/>
              </a:rPr>
              <a:t>='%1.1f%%' displays percentage labels, and </a:t>
            </a:r>
            <a:r>
              <a:rPr lang="en-IN" sz="2000" b="0" i="0" dirty="0" err="1">
                <a:effectLst/>
                <a:latin typeface="Söhne"/>
              </a:rPr>
              <a:t>startangle</a:t>
            </a:r>
            <a:r>
              <a:rPr lang="en-IN" sz="2000" b="0" i="0" dirty="0">
                <a:effectLst/>
                <a:latin typeface="Söhne"/>
              </a:rPr>
              <a:t>=90 rotates the chart to start from the top.</a:t>
            </a:r>
          </a:p>
          <a:p>
            <a:pPr algn="l">
              <a:buFont typeface="+mj-lt"/>
              <a:buAutoNum type="arabicPeriod"/>
            </a:pPr>
            <a:r>
              <a:rPr lang="en-IN" sz="2000" b="1" i="0" dirty="0" err="1">
                <a:effectLst/>
                <a:latin typeface="Söhne"/>
              </a:rPr>
              <a:t>plt.axis</a:t>
            </a:r>
            <a:r>
              <a:rPr lang="en-IN" sz="2000" b="1" i="0" dirty="0">
                <a:effectLst/>
                <a:latin typeface="Söhne"/>
              </a:rPr>
              <a:t>('equal')</a:t>
            </a:r>
            <a:r>
              <a:rPr lang="en-IN" sz="2000" b="0" i="0" dirty="0">
                <a:effectLst/>
                <a:latin typeface="Söhne"/>
              </a:rPr>
              <a:t>: Ensures an equal aspect ratio for a circular pie chart.</a:t>
            </a:r>
          </a:p>
          <a:p>
            <a:pPr algn="l">
              <a:buFont typeface="+mj-lt"/>
              <a:buAutoNum type="arabicPeriod"/>
            </a:pPr>
            <a:r>
              <a:rPr lang="en-IN" sz="2000" b="1" i="0" dirty="0" err="1">
                <a:effectLst/>
                <a:latin typeface="Söhne"/>
              </a:rPr>
              <a:t>plt.show</a:t>
            </a:r>
            <a:r>
              <a:rPr lang="en-IN" sz="2000" b="1" i="0" dirty="0">
                <a:effectLst/>
                <a:latin typeface="Söhne"/>
              </a:rPr>
              <a:t>()</a:t>
            </a:r>
            <a:r>
              <a:rPr lang="en-IN" sz="2000" b="0" i="0" dirty="0">
                <a:effectLst/>
                <a:latin typeface="Söhne"/>
              </a:rPr>
              <a:t>: Displays the pie chart</a:t>
            </a:r>
          </a:p>
          <a:p>
            <a:endParaRPr lang="en-US" dirty="0"/>
          </a:p>
        </p:txBody>
      </p:sp>
      <p:pic>
        <p:nvPicPr>
          <p:cNvPr id="5" name="Content Placeholder 4" descr="A computer screen shot of a program code&#10;&#10;Description automatically generated">
            <a:extLst>
              <a:ext uri="{FF2B5EF4-FFF2-40B4-BE49-F238E27FC236}">
                <a16:creationId xmlns:a16="http://schemas.microsoft.com/office/drawing/2014/main" id="{A0F7867A-3B5A-0A0A-9B39-1B69B7F6BCE3}"/>
              </a:ext>
            </a:extLst>
          </p:cNvPr>
          <p:cNvPicPr>
            <a:picLocks noChangeAspect="1"/>
          </p:cNvPicPr>
          <p:nvPr/>
        </p:nvPicPr>
        <p:blipFill>
          <a:blip r:embed="rId3"/>
          <a:stretch>
            <a:fillRect/>
          </a:stretch>
        </p:blipFill>
        <p:spPr>
          <a:xfrm>
            <a:off x="4640459" y="4665393"/>
            <a:ext cx="7019363" cy="1965423"/>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31835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581E571A-E5C0-1AA8-3DB4-8C81ADDDD8A0}"/>
              </a:ext>
            </a:extLst>
          </p:cNvPr>
          <p:cNvSpPr>
            <a:spLocks noGrp="1"/>
          </p:cNvSpPr>
          <p:nvPr>
            <p:ph idx="1"/>
          </p:nvPr>
        </p:nvSpPr>
        <p:spPr>
          <a:xfrm>
            <a:off x="150471" y="1024670"/>
            <a:ext cx="5147730" cy="3637935"/>
          </a:xfrm>
        </p:spPr>
        <p:txBody>
          <a:bodyPr>
            <a:normAutofit/>
          </a:bodyPr>
          <a:lstStyle/>
          <a:p>
            <a:r>
              <a:rPr lang="en-IN" sz="2200" b="0" i="0" dirty="0">
                <a:effectLst/>
                <a:latin typeface="Söhne"/>
              </a:rPr>
              <a:t>The resulting pie chart visually represents the percentage distribution of "Not Active" and "Active" categories in the "physical activity" column. Each segment of the pie corresponds to one category, and the percentage labels indicate the proportion of individuals in each activity status</a:t>
            </a:r>
            <a:endParaRPr lang="en-US" sz="2200" dirty="0"/>
          </a:p>
        </p:txBody>
      </p:sp>
      <p:pic>
        <p:nvPicPr>
          <p:cNvPr id="5" name="Content Placeholder 4" descr="A blue and red pie chart&#10;&#10;Description automatically generated">
            <a:extLst>
              <a:ext uri="{FF2B5EF4-FFF2-40B4-BE49-F238E27FC236}">
                <a16:creationId xmlns:a16="http://schemas.microsoft.com/office/drawing/2014/main" id="{2FBD99D9-55AB-C9CA-F395-2297916A0395}"/>
              </a:ext>
            </a:extLst>
          </p:cNvPr>
          <p:cNvPicPr>
            <a:picLocks noChangeAspect="1"/>
          </p:cNvPicPr>
          <p:nvPr/>
        </p:nvPicPr>
        <p:blipFill>
          <a:blip r:embed="rId3"/>
          <a:stretch>
            <a:fillRect/>
          </a:stretch>
        </p:blipFill>
        <p:spPr>
          <a:xfrm>
            <a:off x="5298201" y="133420"/>
            <a:ext cx="6510243" cy="6314937"/>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2370712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A2D38-C040-3491-DA89-5B2FD7C64483}"/>
              </a:ext>
            </a:extLst>
          </p:cNvPr>
          <p:cNvSpPr>
            <a:spLocks noGrp="1"/>
          </p:cNvSpPr>
          <p:nvPr>
            <p:ph type="title"/>
          </p:nvPr>
        </p:nvSpPr>
        <p:spPr>
          <a:xfrm>
            <a:off x="7865806" y="643463"/>
            <a:ext cx="3706762" cy="1608124"/>
          </a:xfrm>
        </p:spPr>
        <p:txBody>
          <a:bodyPr>
            <a:normAutofit fontScale="90000"/>
          </a:bodyPr>
          <a:lstStyle/>
          <a:p>
            <a:r>
              <a:rPr lang="en-US" dirty="0"/>
              <a:t>Visualization for physical activity and </a:t>
            </a:r>
            <a:r>
              <a:rPr lang="en-US" dirty="0" err="1"/>
              <a:t>cvd</a:t>
            </a:r>
            <a:endParaRPr lang="en-US" dirty="0"/>
          </a:p>
        </p:txBody>
      </p:sp>
      <p:sp>
        <p:nvSpPr>
          <p:cNvPr id="9" name="Content Placeholder 8">
            <a:extLst>
              <a:ext uri="{FF2B5EF4-FFF2-40B4-BE49-F238E27FC236}">
                <a16:creationId xmlns:a16="http://schemas.microsoft.com/office/drawing/2014/main" id="{F885D4AE-C28C-84F9-F302-F31F5467C738}"/>
              </a:ext>
            </a:extLst>
          </p:cNvPr>
          <p:cNvSpPr>
            <a:spLocks noGrp="1"/>
          </p:cNvSpPr>
          <p:nvPr>
            <p:ph idx="1"/>
          </p:nvPr>
        </p:nvSpPr>
        <p:spPr>
          <a:xfrm>
            <a:off x="7373073" y="2251587"/>
            <a:ext cx="4199495" cy="3972232"/>
          </a:xfrm>
        </p:spPr>
        <p:txBody>
          <a:bodyPr>
            <a:normAutofit fontScale="92500"/>
          </a:bodyPr>
          <a:lstStyle/>
          <a:p>
            <a:r>
              <a:rPr lang="en-IN" dirty="0"/>
              <a:t>with </a:t>
            </a:r>
            <a:r>
              <a:rPr lang="en-IN" dirty="0" err="1"/>
              <a:t>sns.axes_style</a:t>
            </a:r>
            <a:r>
              <a:rPr lang="en-IN" dirty="0"/>
              <a:t>('white'):</a:t>
            </a:r>
            <a:r>
              <a:rPr lang="en-IN" b="0" i="0" dirty="0">
                <a:effectLst/>
                <a:latin typeface="Söhne"/>
              </a:rPr>
              <a:t>: This line uses </a:t>
            </a:r>
            <a:r>
              <a:rPr lang="en-IN" b="0" i="0" dirty="0" err="1">
                <a:effectLst/>
                <a:latin typeface="Söhne"/>
              </a:rPr>
              <a:t>Seaborn's</a:t>
            </a:r>
            <a:r>
              <a:rPr lang="en-IN" b="0" i="0" dirty="0">
                <a:effectLst/>
                <a:latin typeface="Söhne"/>
              </a:rPr>
              <a:t> context manager to temporarily set the plotting style to 'white</a:t>
            </a:r>
          </a:p>
          <a:p>
            <a:r>
              <a:rPr lang="en-IN" dirty="0"/>
              <a:t>g = </a:t>
            </a:r>
            <a:r>
              <a:rPr lang="en-IN" dirty="0" err="1"/>
              <a:t>sns.catplot</a:t>
            </a:r>
            <a:r>
              <a:rPr lang="en-IN" dirty="0"/>
              <a:t>(x="physical activity", data=</a:t>
            </a:r>
            <a:r>
              <a:rPr lang="en-IN" dirty="0" err="1"/>
              <a:t>df_kru</a:t>
            </a:r>
            <a:r>
              <a:rPr lang="en-IN" dirty="0"/>
              <a:t>, aspect=1.2, kind='count', hue='cardio', palette="Set2")</a:t>
            </a:r>
            <a:r>
              <a:rPr lang="en-IN" b="0" i="0" dirty="0">
                <a:effectLst/>
                <a:latin typeface="Söhne"/>
              </a:rPr>
              <a:t>: This line creates a categorical plot (</a:t>
            </a:r>
            <a:r>
              <a:rPr lang="en-IN" dirty="0" err="1"/>
              <a:t>catplot</a:t>
            </a:r>
            <a:r>
              <a:rPr lang="en-IN" b="0" i="0" dirty="0">
                <a:effectLst/>
                <a:latin typeface="Söhne"/>
              </a:rPr>
              <a:t>) using Seaborn. It visualizes the distribution of data in the </a:t>
            </a:r>
            <a:r>
              <a:rPr lang="en-IN" b="0" i="0" dirty="0" err="1">
                <a:effectLst/>
                <a:latin typeface="Söhne"/>
              </a:rPr>
              <a:t>DataFrame</a:t>
            </a:r>
            <a:r>
              <a:rPr lang="en-IN" b="0" i="0" dirty="0">
                <a:effectLst/>
                <a:latin typeface="Söhne"/>
              </a:rPr>
              <a:t> </a:t>
            </a:r>
            <a:r>
              <a:rPr lang="en-IN" dirty="0" err="1"/>
              <a:t>df_kru</a:t>
            </a:r>
            <a:r>
              <a:rPr lang="en-IN" b="0" i="0" dirty="0">
                <a:effectLst/>
                <a:latin typeface="Söhne"/>
              </a:rPr>
              <a:t> based on the 'physical activity' column. The plot type is set to 'count,' and it is categorized by the 'cardio' column. The aspect ratio is set to 1.2 for improved proportions, and the </a:t>
            </a:r>
            <a:r>
              <a:rPr lang="en-IN" b="0" i="0" dirty="0" err="1">
                <a:effectLst/>
                <a:latin typeface="Söhne"/>
              </a:rPr>
              <a:t>color</a:t>
            </a:r>
            <a:r>
              <a:rPr lang="en-IN" b="0" i="0" dirty="0">
                <a:effectLst/>
                <a:latin typeface="Söhne"/>
              </a:rPr>
              <a:t> palette is specified as "Set2.</a:t>
            </a:r>
            <a:endParaRPr lang="en-IN" dirty="0">
              <a:latin typeface="Söhne"/>
            </a:endParaRPr>
          </a:p>
        </p:txBody>
      </p:sp>
      <p:pic>
        <p:nvPicPr>
          <p:cNvPr id="5" name="Content Placeholder 4" descr="A computer code with red and black text&#10;&#10;Description automatically generated">
            <a:extLst>
              <a:ext uri="{FF2B5EF4-FFF2-40B4-BE49-F238E27FC236}">
                <a16:creationId xmlns:a16="http://schemas.microsoft.com/office/drawing/2014/main" id="{B70C58EE-0609-96EA-BBDD-C0E5685407E7}"/>
              </a:ext>
            </a:extLst>
          </p:cNvPr>
          <p:cNvPicPr>
            <a:picLocks noChangeAspect="1"/>
          </p:cNvPicPr>
          <p:nvPr/>
        </p:nvPicPr>
        <p:blipFill>
          <a:blip r:embed="rId3"/>
          <a:stretch>
            <a:fillRect/>
          </a:stretch>
        </p:blipFill>
        <p:spPr>
          <a:xfrm>
            <a:off x="0" y="2251587"/>
            <a:ext cx="7541342" cy="1379575"/>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41388002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C05F07B4-CB2C-4FC4-5334-92CF0C08A941}"/>
              </a:ext>
            </a:extLst>
          </p:cNvPr>
          <p:cNvSpPr>
            <a:spLocks noGrp="1"/>
          </p:cNvSpPr>
          <p:nvPr>
            <p:ph idx="1"/>
          </p:nvPr>
        </p:nvSpPr>
        <p:spPr>
          <a:xfrm>
            <a:off x="7865806" y="2251587"/>
            <a:ext cx="3706762" cy="3972232"/>
          </a:xfrm>
        </p:spPr>
        <p:txBody>
          <a:bodyPr>
            <a:normAutofit/>
          </a:bodyPr>
          <a:lstStyle/>
          <a:p>
            <a:pPr algn="l">
              <a:buFont typeface="Arial" panose="020B0604020202020204" pitchFamily="34" charset="0"/>
              <a:buChar char="•"/>
            </a:pPr>
            <a:r>
              <a:rPr lang="en-IN" b="0" i="0" dirty="0">
                <a:effectLst/>
                <a:latin typeface="Söhne"/>
              </a:rPr>
              <a:t>The plot shows two bars for each physical activity category, distinguished by the "cardio" variable's hue. Different </a:t>
            </a:r>
            <a:r>
              <a:rPr lang="en-IN" b="0" i="0" dirty="0" err="1">
                <a:effectLst/>
                <a:latin typeface="Söhne"/>
              </a:rPr>
              <a:t>colors</a:t>
            </a:r>
            <a:r>
              <a:rPr lang="en-IN" b="0" i="0" dirty="0">
                <a:effectLst/>
                <a:latin typeface="Söhne"/>
              </a:rPr>
              <a:t> represent the presence or absence of cardiovascular disease.</a:t>
            </a:r>
          </a:p>
          <a:p>
            <a:pPr algn="l">
              <a:buFont typeface="Arial" panose="020B0604020202020204" pitchFamily="34" charset="0"/>
              <a:buChar char="•"/>
            </a:pPr>
            <a:r>
              <a:rPr lang="en-IN" b="0" i="0" dirty="0">
                <a:effectLst/>
                <a:latin typeface="Söhne"/>
              </a:rPr>
              <a:t>The y-axis indicates the number of patients in each category</a:t>
            </a:r>
          </a:p>
          <a:p>
            <a:endParaRPr lang="en-US" dirty="0"/>
          </a:p>
        </p:txBody>
      </p:sp>
      <p:pic>
        <p:nvPicPr>
          <p:cNvPr id="5" name="Content Placeholder 4" descr="A graph of different colored squares&#10;&#10;Description automatically generated">
            <a:extLst>
              <a:ext uri="{FF2B5EF4-FFF2-40B4-BE49-F238E27FC236}">
                <a16:creationId xmlns:a16="http://schemas.microsoft.com/office/drawing/2014/main" id="{F38FB617-79B4-25FA-E771-BFE4D1326E17}"/>
              </a:ext>
            </a:extLst>
          </p:cNvPr>
          <p:cNvPicPr>
            <a:picLocks noChangeAspect="1"/>
          </p:cNvPicPr>
          <p:nvPr/>
        </p:nvPicPr>
        <p:blipFill>
          <a:blip r:embed="rId3"/>
          <a:stretch>
            <a:fillRect/>
          </a:stretch>
        </p:blipFill>
        <p:spPr>
          <a:xfrm>
            <a:off x="643464" y="829692"/>
            <a:ext cx="6897878" cy="5207897"/>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3127869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43871D-FDDF-97DE-8143-592824878C01}"/>
              </a:ext>
            </a:extLst>
          </p:cNvPr>
          <p:cNvSpPr>
            <a:spLocks noGrp="1"/>
          </p:cNvSpPr>
          <p:nvPr>
            <p:ph idx="1"/>
          </p:nvPr>
        </p:nvSpPr>
        <p:spPr/>
        <p:txBody>
          <a:bodyPr/>
          <a:lstStyle/>
          <a:p>
            <a:endParaRPr lang="en-US"/>
          </a:p>
        </p:txBody>
      </p:sp>
      <p:pic>
        <p:nvPicPr>
          <p:cNvPr id="4" name="Content Placeholder 4" descr="A screenshot of a screen&#10;&#10;Description automatically generated">
            <a:extLst>
              <a:ext uri="{FF2B5EF4-FFF2-40B4-BE49-F238E27FC236}">
                <a16:creationId xmlns:a16="http://schemas.microsoft.com/office/drawing/2014/main" id="{57B624CB-1DEB-43B6-64E7-C51D15C1B708}"/>
              </a:ext>
            </a:extLst>
          </p:cNvPr>
          <p:cNvPicPr>
            <a:picLocks noChangeAspect="1"/>
          </p:cNvPicPr>
          <p:nvPr/>
        </p:nvPicPr>
        <p:blipFill>
          <a:blip r:embed="rId2"/>
          <a:stretch>
            <a:fillRect/>
          </a:stretch>
        </p:blipFill>
        <p:spPr>
          <a:xfrm>
            <a:off x="685801" y="1066800"/>
            <a:ext cx="10009415" cy="4432161"/>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7432809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06532-B98D-41E0-899B-DED3A6C39195}"/>
              </a:ext>
            </a:extLst>
          </p:cNvPr>
          <p:cNvSpPr>
            <a:spLocks noGrp="1"/>
          </p:cNvSpPr>
          <p:nvPr>
            <p:ph type="title"/>
          </p:nvPr>
        </p:nvSpPr>
        <p:spPr>
          <a:xfrm>
            <a:off x="983849" y="609600"/>
            <a:ext cx="9833378" cy="1456267"/>
          </a:xfrm>
        </p:spPr>
        <p:txBody>
          <a:bodyPr/>
          <a:lstStyle/>
          <a:p>
            <a:r>
              <a:rPr lang="en-US" u="sng" dirty="0"/>
              <a:t>OUTLIERS</a:t>
            </a:r>
          </a:p>
        </p:txBody>
      </p:sp>
      <p:pic>
        <p:nvPicPr>
          <p:cNvPr id="5" name="Content Placeholder 4" descr="A screenshot of a computer code&#10;&#10;Description automatically generated">
            <a:extLst>
              <a:ext uri="{FF2B5EF4-FFF2-40B4-BE49-F238E27FC236}">
                <a16:creationId xmlns:a16="http://schemas.microsoft.com/office/drawing/2014/main" id="{C98F023A-568B-2E32-2D44-8D425AED300C}"/>
              </a:ext>
            </a:extLst>
          </p:cNvPr>
          <p:cNvPicPr>
            <a:picLocks noGrp="1" noChangeAspect="1"/>
          </p:cNvPicPr>
          <p:nvPr>
            <p:ph idx="1"/>
          </p:nvPr>
        </p:nvPicPr>
        <p:blipFill>
          <a:blip r:embed="rId2"/>
          <a:stretch>
            <a:fillRect/>
          </a:stretch>
        </p:blipFill>
        <p:spPr>
          <a:xfrm>
            <a:off x="685800" y="2745792"/>
            <a:ext cx="10131425" cy="2441154"/>
          </a:xfrm>
        </p:spPr>
      </p:pic>
    </p:spTree>
    <p:extLst>
      <p:ext uri="{BB962C8B-B14F-4D97-AF65-F5344CB8AC3E}">
        <p14:creationId xmlns:p14="http://schemas.microsoft.com/office/powerpoint/2010/main" val="11276930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1B959-C4FA-F6FD-6A81-C8697C6B81F6}"/>
              </a:ext>
            </a:extLst>
          </p:cNvPr>
          <p:cNvSpPr>
            <a:spLocks noGrp="1"/>
          </p:cNvSpPr>
          <p:nvPr>
            <p:ph type="title"/>
          </p:nvPr>
        </p:nvSpPr>
        <p:spPr>
          <a:xfrm>
            <a:off x="71377" y="57222"/>
            <a:ext cx="12049245" cy="1456267"/>
          </a:xfrm>
        </p:spPr>
        <p:txBody>
          <a:bodyPr/>
          <a:lstStyle/>
          <a:p>
            <a:r>
              <a:rPr lang="en-US" u="sng" dirty="0"/>
              <a:t>VISUALIZATION OF DISTRIBUTION OF SYSTOLIC BLOOD PRESSURE</a:t>
            </a:r>
          </a:p>
        </p:txBody>
      </p:sp>
      <p:pic>
        <p:nvPicPr>
          <p:cNvPr id="9" name="Content Placeholder 8" descr="A computer screen shot of a computer code&#10;&#10;Description automatically generated">
            <a:extLst>
              <a:ext uri="{FF2B5EF4-FFF2-40B4-BE49-F238E27FC236}">
                <a16:creationId xmlns:a16="http://schemas.microsoft.com/office/drawing/2014/main" id="{9468A9E2-8FC9-0900-A09F-B48970C022CF}"/>
              </a:ext>
            </a:extLst>
          </p:cNvPr>
          <p:cNvPicPr>
            <a:picLocks noGrp="1" noChangeAspect="1"/>
          </p:cNvPicPr>
          <p:nvPr>
            <p:ph idx="1"/>
          </p:nvPr>
        </p:nvPicPr>
        <p:blipFill>
          <a:blip r:embed="rId2"/>
          <a:stretch>
            <a:fillRect/>
          </a:stretch>
        </p:blipFill>
        <p:spPr>
          <a:xfrm>
            <a:off x="247751" y="2374603"/>
            <a:ext cx="6274584" cy="1669917"/>
          </a:xfrm>
        </p:spPr>
      </p:pic>
      <p:sp>
        <p:nvSpPr>
          <p:cNvPr id="10" name="TextBox 9">
            <a:extLst>
              <a:ext uri="{FF2B5EF4-FFF2-40B4-BE49-F238E27FC236}">
                <a16:creationId xmlns:a16="http://schemas.microsoft.com/office/drawing/2014/main" id="{401A6EA1-8264-383A-262E-C026946F0E1E}"/>
              </a:ext>
            </a:extLst>
          </p:cNvPr>
          <p:cNvSpPr txBox="1"/>
          <p:nvPr/>
        </p:nvSpPr>
        <p:spPr>
          <a:xfrm>
            <a:off x="6698708" y="1066352"/>
            <a:ext cx="4354476" cy="5509200"/>
          </a:xfrm>
          <a:prstGeom prst="rect">
            <a:avLst/>
          </a:prstGeom>
          <a:noFill/>
        </p:spPr>
        <p:txBody>
          <a:bodyPr wrap="square" rtlCol="0">
            <a:spAutoFit/>
          </a:bodyPr>
          <a:lstStyle/>
          <a:p>
            <a:pPr algn="l">
              <a:buFont typeface="+mj-lt"/>
              <a:buAutoNum type="arabicPeriod"/>
            </a:pPr>
            <a:r>
              <a:rPr lang="en-IN" sz="2200" b="1" i="0" dirty="0" err="1">
                <a:effectLst/>
                <a:latin typeface="Söhne"/>
              </a:rPr>
              <a:t>sns.violinplot</a:t>
            </a:r>
            <a:r>
              <a:rPr lang="en-IN" sz="2200" b="1" i="0" dirty="0">
                <a:effectLst/>
                <a:latin typeface="Söhne"/>
              </a:rPr>
              <a:t>(y=</a:t>
            </a:r>
            <a:r>
              <a:rPr lang="en-IN" sz="2200" b="1" i="0" dirty="0" err="1">
                <a:effectLst/>
                <a:latin typeface="Söhne"/>
              </a:rPr>
              <a:t>df_outlier_new</a:t>
            </a:r>
            <a:r>
              <a:rPr lang="en-IN" sz="2200" b="1" i="0" dirty="0">
                <a:effectLst/>
                <a:latin typeface="Söhne"/>
              </a:rPr>
              <a:t>["</a:t>
            </a:r>
            <a:r>
              <a:rPr lang="en-IN" sz="2200" b="1" i="0" dirty="0" err="1">
                <a:effectLst/>
                <a:latin typeface="Söhne"/>
              </a:rPr>
              <a:t>ap_hi</a:t>
            </a:r>
            <a:r>
              <a:rPr lang="en-IN" sz="2200" b="1" i="0" dirty="0">
                <a:effectLst/>
                <a:latin typeface="Söhne"/>
              </a:rPr>
              <a:t>"])</a:t>
            </a:r>
            <a:r>
              <a:rPr lang="en-IN" sz="2200" b="0" i="0" dirty="0">
                <a:effectLst/>
                <a:latin typeface="Söhne"/>
              </a:rPr>
              <a:t>: Generates a violin plot using Seaborn. The '</a:t>
            </a:r>
            <a:r>
              <a:rPr lang="en-IN" sz="2200" b="0" i="0" dirty="0" err="1">
                <a:effectLst/>
                <a:latin typeface="Söhne"/>
              </a:rPr>
              <a:t>ap_hi</a:t>
            </a:r>
            <a:r>
              <a:rPr lang="en-IN" sz="2200" b="0" i="0" dirty="0">
                <a:effectLst/>
                <a:latin typeface="Söhne"/>
              </a:rPr>
              <a:t>' column values from the </a:t>
            </a:r>
            <a:r>
              <a:rPr lang="en-IN" sz="2200" b="0" i="0" dirty="0" err="1">
                <a:effectLst/>
                <a:latin typeface="Söhne"/>
              </a:rPr>
              <a:t>DataFrame</a:t>
            </a:r>
            <a:r>
              <a:rPr lang="en-IN" sz="2200" b="0" i="0" dirty="0">
                <a:effectLst/>
                <a:latin typeface="Söhne"/>
              </a:rPr>
              <a:t> </a:t>
            </a:r>
            <a:r>
              <a:rPr lang="en-IN" sz="2200" b="0" i="0" dirty="0" err="1">
                <a:effectLst/>
                <a:latin typeface="Söhne"/>
              </a:rPr>
              <a:t>df_outlier_new</a:t>
            </a:r>
            <a:r>
              <a:rPr lang="en-IN" sz="2200" b="0" i="0" dirty="0">
                <a:effectLst/>
                <a:latin typeface="Söhne"/>
              </a:rPr>
              <a:t> are represented on the y-axis. A violin plot displays the distribution of the data, providing insights into its shape, spread, and central tendency.</a:t>
            </a:r>
          </a:p>
          <a:p>
            <a:pPr algn="l">
              <a:buFont typeface="+mj-lt"/>
              <a:buAutoNum type="arabicPeriod"/>
            </a:pPr>
            <a:r>
              <a:rPr lang="en-IN" sz="2200" b="1" i="0" dirty="0" err="1">
                <a:effectLst/>
                <a:latin typeface="Söhne"/>
              </a:rPr>
              <a:t>plt.title</a:t>
            </a:r>
            <a:r>
              <a:rPr lang="en-IN" sz="2200" b="1" i="0" dirty="0">
                <a:effectLst/>
                <a:latin typeface="Söhne"/>
              </a:rPr>
              <a:t>("Distribution of Systolic Blood Pressure")</a:t>
            </a:r>
            <a:r>
              <a:rPr lang="en-IN" sz="2200" b="0" i="0" dirty="0">
                <a:effectLst/>
                <a:latin typeface="Söhne"/>
              </a:rPr>
              <a:t>: Adds a title to the plot, specifying that the visual representation is illustrating the distribution of systolic blood pressure.</a:t>
            </a:r>
          </a:p>
          <a:p>
            <a:pPr algn="l">
              <a:buFont typeface="+mj-lt"/>
              <a:buAutoNum type="arabicPeriod"/>
            </a:pPr>
            <a:r>
              <a:rPr lang="en-IN" sz="2200" b="1" i="0" dirty="0" err="1">
                <a:effectLst/>
                <a:latin typeface="Söhne"/>
              </a:rPr>
              <a:t>plt.show</a:t>
            </a:r>
            <a:r>
              <a:rPr lang="en-IN" sz="2200" b="1" i="0" dirty="0">
                <a:effectLst/>
                <a:latin typeface="Söhne"/>
              </a:rPr>
              <a:t>()</a:t>
            </a:r>
            <a:r>
              <a:rPr lang="en-IN" sz="2200" b="0" i="0" dirty="0">
                <a:effectLst/>
                <a:latin typeface="Söhne"/>
              </a:rPr>
              <a:t>: Displays the plot</a:t>
            </a:r>
            <a:r>
              <a:rPr lang="en-IN" sz="2200" b="0" i="0" dirty="0">
                <a:solidFill>
                  <a:srgbClr val="374151"/>
                </a:solidFill>
                <a:effectLst/>
                <a:latin typeface="Söhne"/>
              </a:rPr>
              <a:t>.</a:t>
            </a:r>
          </a:p>
        </p:txBody>
      </p:sp>
    </p:spTree>
    <p:extLst>
      <p:ext uri="{BB962C8B-B14F-4D97-AF65-F5344CB8AC3E}">
        <p14:creationId xmlns:p14="http://schemas.microsoft.com/office/powerpoint/2010/main" val="28133679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DBA66224-DFAC-59F3-2AEC-9BB9C0E54416}"/>
              </a:ext>
            </a:extLst>
          </p:cNvPr>
          <p:cNvSpPr>
            <a:spLocks noGrp="1"/>
          </p:cNvSpPr>
          <p:nvPr>
            <p:ph idx="1"/>
          </p:nvPr>
        </p:nvSpPr>
        <p:spPr>
          <a:xfrm>
            <a:off x="6395340" y="1418209"/>
            <a:ext cx="5147730" cy="3637935"/>
          </a:xfrm>
        </p:spPr>
        <p:txBody>
          <a:bodyPr>
            <a:normAutofit/>
          </a:bodyPr>
          <a:lstStyle/>
          <a:p>
            <a:r>
              <a:rPr lang="en-IN" sz="2200" b="0" i="0" dirty="0">
                <a:effectLst/>
                <a:latin typeface="Söhne"/>
              </a:rPr>
              <a:t>The resulting violin plot illustrates the distribution of systolic blood pressure. The plot includes a mirrored kernel density estimation on each side, offering a view of the data's probability density at different values. This type of plot is particularly useful for visualizing the shape and distribution of a dataset, including the presence of multiple modes or unusual patterns</a:t>
            </a:r>
            <a:r>
              <a:rPr lang="en-IN" sz="2200" b="0" i="0" dirty="0">
                <a:solidFill>
                  <a:srgbClr val="374151"/>
                </a:solidFill>
                <a:effectLst/>
                <a:latin typeface="Söhne"/>
              </a:rPr>
              <a:t>.</a:t>
            </a:r>
            <a:endParaRPr lang="en-US" sz="2200" dirty="0"/>
          </a:p>
        </p:txBody>
      </p:sp>
      <p:pic>
        <p:nvPicPr>
          <p:cNvPr id="5" name="Content Placeholder 4" descr="A diagram of a blood pressure&#10;&#10;Description automatically generated">
            <a:extLst>
              <a:ext uri="{FF2B5EF4-FFF2-40B4-BE49-F238E27FC236}">
                <a16:creationId xmlns:a16="http://schemas.microsoft.com/office/drawing/2014/main" id="{A027DA65-CF0C-46A7-4143-C51C6FBDF52E}"/>
              </a:ext>
            </a:extLst>
          </p:cNvPr>
          <p:cNvPicPr>
            <a:picLocks noChangeAspect="1"/>
          </p:cNvPicPr>
          <p:nvPr/>
        </p:nvPicPr>
        <p:blipFill>
          <a:blip r:embed="rId3"/>
          <a:stretch>
            <a:fillRect/>
          </a:stretch>
        </p:blipFill>
        <p:spPr>
          <a:xfrm>
            <a:off x="648930" y="683760"/>
            <a:ext cx="5447070" cy="5161099"/>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6840639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49C1E-6CFE-98FC-9501-A2503028C7B1}"/>
              </a:ext>
            </a:extLst>
          </p:cNvPr>
          <p:cNvSpPr>
            <a:spLocks noGrp="1"/>
          </p:cNvSpPr>
          <p:nvPr>
            <p:ph type="title"/>
          </p:nvPr>
        </p:nvSpPr>
        <p:spPr>
          <a:xfrm>
            <a:off x="150471" y="609600"/>
            <a:ext cx="11945073" cy="1456267"/>
          </a:xfrm>
        </p:spPr>
        <p:txBody>
          <a:bodyPr/>
          <a:lstStyle/>
          <a:p>
            <a:r>
              <a:rPr lang="en-US" u="sng" dirty="0"/>
              <a:t>VISUALIZATION OF DISTRIBUTION OF DIASTOLIC BLOOD PRESSURE</a:t>
            </a:r>
          </a:p>
        </p:txBody>
      </p:sp>
      <p:pic>
        <p:nvPicPr>
          <p:cNvPr id="5" name="Content Placeholder 4" descr="A close-up of a text&#10;&#10;Description automatically generated">
            <a:extLst>
              <a:ext uri="{FF2B5EF4-FFF2-40B4-BE49-F238E27FC236}">
                <a16:creationId xmlns:a16="http://schemas.microsoft.com/office/drawing/2014/main" id="{62C6070F-D279-0564-9195-383C88737760}"/>
              </a:ext>
            </a:extLst>
          </p:cNvPr>
          <p:cNvPicPr>
            <a:picLocks noGrp="1" noChangeAspect="1"/>
          </p:cNvPicPr>
          <p:nvPr>
            <p:ph idx="1"/>
          </p:nvPr>
        </p:nvPicPr>
        <p:blipFill>
          <a:blip r:embed="rId2"/>
          <a:stretch>
            <a:fillRect/>
          </a:stretch>
        </p:blipFill>
        <p:spPr>
          <a:xfrm>
            <a:off x="150471" y="3098267"/>
            <a:ext cx="5410200" cy="1544153"/>
          </a:xfrm>
        </p:spPr>
      </p:pic>
      <p:sp>
        <p:nvSpPr>
          <p:cNvPr id="6" name="TextBox 5">
            <a:extLst>
              <a:ext uri="{FF2B5EF4-FFF2-40B4-BE49-F238E27FC236}">
                <a16:creationId xmlns:a16="http://schemas.microsoft.com/office/drawing/2014/main" id="{6E115034-900F-2126-AEF1-70F8147944E3}"/>
              </a:ext>
            </a:extLst>
          </p:cNvPr>
          <p:cNvSpPr txBox="1"/>
          <p:nvPr/>
        </p:nvSpPr>
        <p:spPr>
          <a:xfrm>
            <a:off x="5686231" y="1792852"/>
            <a:ext cx="6355298" cy="4154984"/>
          </a:xfrm>
          <a:prstGeom prst="rect">
            <a:avLst/>
          </a:prstGeom>
          <a:noFill/>
        </p:spPr>
        <p:txBody>
          <a:bodyPr wrap="square" rtlCol="0">
            <a:spAutoFit/>
          </a:bodyPr>
          <a:lstStyle/>
          <a:p>
            <a:pPr algn="l">
              <a:buFont typeface="+mj-lt"/>
              <a:buAutoNum type="arabicPeriod"/>
            </a:pPr>
            <a:r>
              <a:rPr lang="en-IN" sz="2200" b="1" i="0" dirty="0" err="1">
                <a:effectLst/>
                <a:latin typeface="Söhne"/>
              </a:rPr>
              <a:t>sns.violinplot</a:t>
            </a:r>
            <a:r>
              <a:rPr lang="en-IN" sz="2200" b="1" i="0" dirty="0">
                <a:effectLst/>
                <a:latin typeface="Söhne"/>
              </a:rPr>
              <a:t>(y=</a:t>
            </a:r>
            <a:r>
              <a:rPr lang="en-IN" sz="2200" b="1" i="0" dirty="0" err="1">
                <a:effectLst/>
                <a:latin typeface="Söhne"/>
              </a:rPr>
              <a:t>df_outlier_new</a:t>
            </a:r>
            <a:r>
              <a:rPr lang="en-IN" sz="2200" b="1" i="0" dirty="0">
                <a:effectLst/>
                <a:latin typeface="Söhne"/>
              </a:rPr>
              <a:t>["</a:t>
            </a:r>
            <a:r>
              <a:rPr lang="en-IN" sz="2200" b="1" i="0" dirty="0" err="1">
                <a:effectLst/>
                <a:latin typeface="Söhne"/>
              </a:rPr>
              <a:t>ap_lo</a:t>
            </a:r>
            <a:r>
              <a:rPr lang="en-IN" sz="2200" b="1" i="0" dirty="0">
                <a:effectLst/>
                <a:latin typeface="Söhne"/>
              </a:rPr>
              <a:t>"])</a:t>
            </a:r>
            <a:r>
              <a:rPr lang="en-IN" sz="2200" b="0" i="0" dirty="0">
                <a:effectLst/>
                <a:latin typeface="Söhne"/>
              </a:rPr>
              <a:t>: Generates a violin plot using Seaborn. The '</a:t>
            </a:r>
            <a:r>
              <a:rPr lang="en-IN" sz="2200" b="0" i="0" dirty="0" err="1">
                <a:effectLst/>
                <a:latin typeface="Söhne"/>
              </a:rPr>
              <a:t>ap_lo</a:t>
            </a:r>
            <a:r>
              <a:rPr lang="en-IN" sz="2200" b="0" i="0" dirty="0">
                <a:effectLst/>
                <a:latin typeface="Söhne"/>
              </a:rPr>
              <a:t>' column values from the </a:t>
            </a:r>
            <a:r>
              <a:rPr lang="en-IN" sz="2200" b="0" i="0" dirty="0" err="1">
                <a:effectLst/>
                <a:latin typeface="Söhne"/>
              </a:rPr>
              <a:t>DataFrame</a:t>
            </a:r>
            <a:r>
              <a:rPr lang="en-IN" sz="2200" b="0" i="0" dirty="0">
                <a:effectLst/>
                <a:latin typeface="Söhne"/>
              </a:rPr>
              <a:t> </a:t>
            </a:r>
            <a:r>
              <a:rPr lang="en-IN" sz="2200" b="0" i="0" dirty="0" err="1">
                <a:effectLst/>
                <a:latin typeface="Söhne"/>
              </a:rPr>
              <a:t>df_outlier_new</a:t>
            </a:r>
            <a:r>
              <a:rPr lang="en-IN" sz="2200" b="0" i="0" dirty="0">
                <a:effectLst/>
                <a:latin typeface="Söhne"/>
              </a:rPr>
              <a:t> are represented on the y-axis. Similar to the previous explanation, a violin plot provides insights into the distribution of data, including its shape and central tendency.</a:t>
            </a:r>
          </a:p>
          <a:p>
            <a:pPr algn="l">
              <a:buFont typeface="+mj-lt"/>
              <a:buAutoNum type="arabicPeriod"/>
            </a:pPr>
            <a:r>
              <a:rPr lang="en-IN" sz="2200" b="1" i="0" dirty="0" err="1">
                <a:effectLst/>
                <a:latin typeface="Söhne"/>
              </a:rPr>
              <a:t>plt.title</a:t>
            </a:r>
            <a:r>
              <a:rPr lang="en-IN" sz="2200" b="1" i="0" dirty="0">
                <a:effectLst/>
                <a:latin typeface="Söhne"/>
              </a:rPr>
              <a:t>("Distribution of Diastolic Blood Pressure")</a:t>
            </a:r>
            <a:r>
              <a:rPr lang="en-IN" sz="2200" b="0" i="0" dirty="0">
                <a:effectLst/>
                <a:latin typeface="Söhne"/>
              </a:rPr>
              <a:t>: Adds a title to the plot, indicating that the visual representation is illustrating the distribution of diastolic blood pressure.</a:t>
            </a:r>
          </a:p>
          <a:p>
            <a:pPr algn="l">
              <a:buFont typeface="+mj-lt"/>
              <a:buAutoNum type="arabicPeriod"/>
            </a:pPr>
            <a:r>
              <a:rPr lang="en-IN" sz="2200" b="1" i="0" dirty="0" err="1">
                <a:effectLst/>
                <a:latin typeface="Söhne"/>
              </a:rPr>
              <a:t>plt.show</a:t>
            </a:r>
            <a:r>
              <a:rPr lang="en-IN" sz="2200" b="1" i="0" dirty="0">
                <a:effectLst/>
                <a:latin typeface="Söhne"/>
              </a:rPr>
              <a:t>()</a:t>
            </a:r>
            <a:r>
              <a:rPr lang="en-IN" sz="2200" b="0" i="0" dirty="0">
                <a:effectLst/>
                <a:latin typeface="Söhne"/>
              </a:rPr>
              <a:t>: Displays the plot</a:t>
            </a:r>
          </a:p>
        </p:txBody>
      </p:sp>
    </p:spTree>
    <p:extLst>
      <p:ext uri="{BB962C8B-B14F-4D97-AF65-F5344CB8AC3E}">
        <p14:creationId xmlns:p14="http://schemas.microsoft.com/office/powerpoint/2010/main" val="23765904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5" name="Picture 4" descr="Hands-on top of each other">
            <a:extLst>
              <a:ext uri="{FF2B5EF4-FFF2-40B4-BE49-F238E27FC236}">
                <a16:creationId xmlns:a16="http://schemas.microsoft.com/office/drawing/2014/main" id="{665F0622-F660-37B5-A68C-442978022C9A}"/>
              </a:ext>
            </a:extLst>
          </p:cNvPr>
          <p:cNvPicPr>
            <a:picLocks noChangeAspect="1"/>
          </p:cNvPicPr>
          <p:nvPr/>
        </p:nvPicPr>
        <p:blipFill rotWithShape="1">
          <a:blip r:embed="rId3">
            <a:alphaModFix amt="20000"/>
          </a:blip>
          <a:srcRect l="22222" r="1" b="1"/>
          <a:stretch/>
        </p:blipFill>
        <p:spPr>
          <a:xfrm>
            <a:off x="6350" y="-23680"/>
            <a:ext cx="12191980" cy="6857990"/>
          </a:xfrm>
          <a:prstGeom prst="rect">
            <a:avLst/>
          </a:prstGeom>
        </p:spPr>
      </p:pic>
      <p:sp>
        <p:nvSpPr>
          <p:cNvPr id="3" name="Content Placeholder 2">
            <a:extLst>
              <a:ext uri="{FF2B5EF4-FFF2-40B4-BE49-F238E27FC236}">
                <a16:creationId xmlns:a16="http://schemas.microsoft.com/office/drawing/2014/main" id="{57F7D6EA-4EE0-4337-5091-9C139D09B75C}"/>
              </a:ext>
            </a:extLst>
          </p:cNvPr>
          <p:cNvSpPr>
            <a:spLocks noGrp="1"/>
          </p:cNvSpPr>
          <p:nvPr>
            <p:ph idx="1"/>
          </p:nvPr>
        </p:nvSpPr>
        <p:spPr>
          <a:xfrm>
            <a:off x="685801" y="1357313"/>
            <a:ext cx="10131425" cy="4433887"/>
          </a:xfrm>
        </p:spPr>
        <p:txBody>
          <a:bodyPr>
            <a:normAutofit lnSpcReduction="10000"/>
          </a:bodyPr>
          <a:lstStyle/>
          <a:p>
            <a:pPr marL="0" indent="0">
              <a:lnSpc>
                <a:spcPct val="90000"/>
              </a:lnSpc>
              <a:buNone/>
            </a:pPr>
            <a:r>
              <a:rPr lang="en-US" sz="2200" dirty="0"/>
              <a:t>Instead of jumping straight to predictions, EDA allows us to:</a:t>
            </a:r>
          </a:p>
          <a:p>
            <a:pPr marL="0" indent="0">
              <a:lnSpc>
                <a:spcPct val="90000"/>
              </a:lnSpc>
              <a:buNone/>
            </a:pPr>
            <a:endParaRPr lang="en-US" sz="2200" dirty="0"/>
          </a:p>
          <a:p>
            <a:pPr marL="0" indent="0">
              <a:lnSpc>
                <a:spcPct val="90000"/>
              </a:lnSpc>
              <a:buNone/>
            </a:pPr>
            <a:r>
              <a:rPr lang="en-US" sz="2200" dirty="0"/>
              <a:t>Understand the Data: What does our dataset look like? What kind of information does it hold?</a:t>
            </a:r>
          </a:p>
          <a:p>
            <a:pPr marL="0" indent="0">
              <a:lnSpc>
                <a:spcPct val="90000"/>
              </a:lnSpc>
              <a:buNone/>
            </a:pPr>
            <a:r>
              <a:rPr lang="en-US" sz="2200" dirty="0"/>
              <a:t>Identify Relationships :Are  certain factors connected to a higher risk of CVD? EDA helps</a:t>
            </a:r>
          </a:p>
          <a:p>
            <a:pPr marL="0" indent="0">
              <a:lnSpc>
                <a:spcPct val="90000"/>
              </a:lnSpc>
              <a:buNone/>
            </a:pPr>
            <a:r>
              <a:rPr lang="en-US" sz="2200" dirty="0"/>
              <a:t> us explore relationships between different variables, like age, lifestyle, and medical</a:t>
            </a:r>
          </a:p>
          <a:p>
            <a:pPr marL="0" indent="0">
              <a:lnSpc>
                <a:spcPct val="90000"/>
              </a:lnSpc>
              <a:buNone/>
            </a:pPr>
            <a:r>
              <a:rPr lang="en-US" sz="2200" dirty="0"/>
              <a:t> results.</a:t>
            </a:r>
          </a:p>
          <a:p>
            <a:pPr marL="0" indent="0">
              <a:lnSpc>
                <a:spcPct val="90000"/>
              </a:lnSpc>
              <a:buNone/>
            </a:pPr>
            <a:endParaRPr lang="en-US" sz="2200" dirty="0"/>
          </a:p>
          <a:p>
            <a:pPr marL="0" indent="0">
              <a:lnSpc>
                <a:spcPct val="90000"/>
              </a:lnSpc>
              <a:buNone/>
            </a:pPr>
            <a:r>
              <a:rPr lang="en-US" sz="2200" dirty="0"/>
              <a:t>Handle Missing  Data : Sometimes, our data might be incomplete. EDA helps us figure</a:t>
            </a:r>
          </a:p>
          <a:p>
            <a:pPr marL="0" indent="0">
              <a:lnSpc>
                <a:spcPct val="90000"/>
              </a:lnSpc>
              <a:buNone/>
            </a:pPr>
            <a:r>
              <a:rPr lang="en-US" sz="2200" dirty="0"/>
              <a:t> out how to deal with missing information, ensuring our predictions are as accurate as</a:t>
            </a:r>
          </a:p>
          <a:p>
            <a:pPr marL="0" indent="0">
              <a:lnSpc>
                <a:spcPct val="90000"/>
              </a:lnSpc>
              <a:buNone/>
            </a:pPr>
            <a:r>
              <a:rPr lang="en-US" sz="2200" dirty="0"/>
              <a:t> possible.</a:t>
            </a:r>
          </a:p>
          <a:p>
            <a:pPr>
              <a:lnSpc>
                <a:spcPct val="90000"/>
              </a:lnSpc>
            </a:pPr>
            <a:endParaRPr lang="en-US" sz="1400" dirty="0"/>
          </a:p>
        </p:txBody>
      </p:sp>
    </p:spTree>
    <p:extLst>
      <p:ext uri="{BB962C8B-B14F-4D97-AF65-F5344CB8AC3E}">
        <p14:creationId xmlns:p14="http://schemas.microsoft.com/office/powerpoint/2010/main" val="23640308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diagram of a blood pressure&#10;&#10;Description automatically generated">
            <a:extLst>
              <a:ext uri="{FF2B5EF4-FFF2-40B4-BE49-F238E27FC236}">
                <a16:creationId xmlns:a16="http://schemas.microsoft.com/office/drawing/2014/main" id="{01D37222-4B97-2647-6551-FB42449CA113}"/>
              </a:ext>
            </a:extLst>
          </p:cNvPr>
          <p:cNvPicPr>
            <a:picLocks noGrp="1" noChangeAspect="1"/>
          </p:cNvPicPr>
          <p:nvPr>
            <p:ph idx="1"/>
          </p:nvPr>
        </p:nvPicPr>
        <p:blipFill>
          <a:blip r:embed="rId2"/>
          <a:stretch>
            <a:fillRect/>
          </a:stretch>
        </p:blipFill>
        <p:spPr>
          <a:xfrm>
            <a:off x="328486" y="565747"/>
            <a:ext cx="5979717" cy="5726505"/>
          </a:xfrm>
        </p:spPr>
      </p:pic>
      <p:sp>
        <p:nvSpPr>
          <p:cNvPr id="6" name="TextBox 5">
            <a:extLst>
              <a:ext uri="{FF2B5EF4-FFF2-40B4-BE49-F238E27FC236}">
                <a16:creationId xmlns:a16="http://schemas.microsoft.com/office/drawing/2014/main" id="{A4EEB0D2-4CE3-DDAB-7758-7CAA5212DD48}"/>
              </a:ext>
            </a:extLst>
          </p:cNvPr>
          <p:cNvSpPr txBox="1"/>
          <p:nvPr/>
        </p:nvSpPr>
        <p:spPr>
          <a:xfrm>
            <a:off x="6655443" y="1516284"/>
            <a:ext cx="4559888" cy="3139321"/>
          </a:xfrm>
          <a:prstGeom prst="rect">
            <a:avLst/>
          </a:prstGeom>
          <a:noFill/>
        </p:spPr>
        <p:txBody>
          <a:bodyPr wrap="square" rtlCol="0">
            <a:spAutoFit/>
          </a:bodyPr>
          <a:lstStyle/>
          <a:p>
            <a:r>
              <a:rPr lang="en-IN" sz="2200" b="0" i="0" dirty="0">
                <a:effectLst/>
                <a:latin typeface="Söhne"/>
              </a:rPr>
              <a:t>The resulting violin plot visually represents the distribution of diastolic blood pressure. The plot includes mirrored kernel density estimation on each side, offering insights into the probability density at different values. This type of plot helps in understanding the spread and shape of the diastolic blood pressure data</a:t>
            </a:r>
            <a:endParaRPr lang="en-US" sz="2200" dirty="0"/>
          </a:p>
        </p:txBody>
      </p:sp>
    </p:spTree>
    <p:extLst>
      <p:ext uri="{BB962C8B-B14F-4D97-AF65-F5344CB8AC3E}">
        <p14:creationId xmlns:p14="http://schemas.microsoft.com/office/powerpoint/2010/main" val="24486833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5F85B-62B9-26B6-4600-A3704E106BDC}"/>
              </a:ext>
            </a:extLst>
          </p:cNvPr>
          <p:cNvSpPr>
            <a:spLocks noGrp="1"/>
          </p:cNvSpPr>
          <p:nvPr>
            <p:ph type="title"/>
          </p:nvPr>
        </p:nvSpPr>
        <p:spPr>
          <a:xfrm>
            <a:off x="7865806" y="643463"/>
            <a:ext cx="3706762" cy="1608124"/>
          </a:xfrm>
        </p:spPr>
        <p:txBody>
          <a:bodyPr>
            <a:normAutofit fontScale="90000"/>
          </a:bodyPr>
          <a:lstStyle/>
          <a:p>
            <a:r>
              <a:rPr lang="en-US" dirty="0"/>
              <a:t>Categorizing the blood pressure</a:t>
            </a:r>
          </a:p>
        </p:txBody>
      </p:sp>
      <p:pic>
        <p:nvPicPr>
          <p:cNvPr id="5" name="Content Placeholder 4" descr="A screenshot of a computer&#10;&#10;Description automatically generated">
            <a:extLst>
              <a:ext uri="{FF2B5EF4-FFF2-40B4-BE49-F238E27FC236}">
                <a16:creationId xmlns:a16="http://schemas.microsoft.com/office/drawing/2014/main" id="{2A080645-645B-5CBB-C01B-F4F5196B2266}"/>
              </a:ext>
            </a:extLst>
          </p:cNvPr>
          <p:cNvPicPr>
            <a:picLocks noChangeAspect="1"/>
          </p:cNvPicPr>
          <p:nvPr/>
        </p:nvPicPr>
        <p:blipFill>
          <a:blip r:embed="rId3"/>
          <a:stretch>
            <a:fillRect/>
          </a:stretch>
        </p:blipFill>
        <p:spPr>
          <a:xfrm>
            <a:off x="619432" y="470625"/>
            <a:ext cx="6897878" cy="5162731"/>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9" name="Content Placeholder 8">
            <a:extLst>
              <a:ext uri="{FF2B5EF4-FFF2-40B4-BE49-F238E27FC236}">
                <a16:creationId xmlns:a16="http://schemas.microsoft.com/office/drawing/2014/main" id="{61A6722D-BE24-109E-A8DA-8939001200F8}"/>
              </a:ext>
            </a:extLst>
          </p:cNvPr>
          <p:cNvSpPr>
            <a:spLocks noGrp="1"/>
          </p:cNvSpPr>
          <p:nvPr>
            <p:ph idx="1"/>
          </p:nvPr>
        </p:nvSpPr>
        <p:spPr>
          <a:xfrm>
            <a:off x="7865806" y="2251587"/>
            <a:ext cx="3706762" cy="3972232"/>
          </a:xfrm>
        </p:spPr>
        <p:txBody>
          <a:bodyPr>
            <a:normAutofit/>
          </a:bodyPr>
          <a:lstStyle/>
          <a:p>
            <a:r>
              <a:rPr lang="en-IN" sz="1800" b="0" i="1" u="sng" strike="noStrike" dirty="0">
                <a:solidFill>
                  <a:srgbClr val="1155CC"/>
                </a:solidFill>
                <a:effectLst/>
                <a:latin typeface="Arial" panose="020B0604020202020204" pitchFamily="34" charset="0"/>
                <a:hlinkClick r:id="rId4"/>
              </a:rPr>
              <a:t>https://www.heart.org/en/health-topics/high-blood-pressure</a:t>
            </a:r>
            <a:endParaRPr lang="en-US" dirty="0"/>
          </a:p>
        </p:txBody>
      </p:sp>
    </p:spTree>
    <p:extLst>
      <p:ext uri="{BB962C8B-B14F-4D97-AF65-F5344CB8AC3E}">
        <p14:creationId xmlns:p14="http://schemas.microsoft.com/office/powerpoint/2010/main" val="9994664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4A627-8355-34BF-7365-44F9A02C363F}"/>
              </a:ext>
            </a:extLst>
          </p:cNvPr>
          <p:cNvSpPr>
            <a:spLocks noGrp="1"/>
          </p:cNvSpPr>
          <p:nvPr>
            <p:ph type="title"/>
          </p:nvPr>
        </p:nvSpPr>
        <p:spPr>
          <a:xfrm>
            <a:off x="670914" y="123463"/>
            <a:ext cx="10131425" cy="1456267"/>
          </a:xfrm>
        </p:spPr>
        <p:txBody>
          <a:bodyPr/>
          <a:lstStyle/>
          <a:p>
            <a:pPr algn="ctr"/>
            <a:r>
              <a:rPr lang="en-US" b="1" u="sng" dirty="0"/>
              <a:t>CATEGORIZATION OF BLOOD PRESSURE</a:t>
            </a:r>
          </a:p>
        </p:txBody>
      </p:sp>
      <p:pic>
        <p:nvPicPr>
          <p:cNvPr id="5" name="Content Placeholder 4" descr="A computer code on a white background&#10;&#10;Description automatically generated">
            <a:extLst>
              <a:ext uri="{FF2B5EF4-FFF2-40B4-BE49-F238E27FC236}">
                <a16:creationId xmlns:a16="http://schemas.microsoft.com/office/drawing/2014/main" id="{2648CEBF-2F36-6FBD-FC06-7877EB621D18}"/>
              </a:ext>
            </a:extLst>
          </p:cNvPr>
          <p:cNvPicPr>
            <a:picLocks noGrp="1" noChangeAspect="1"/>
          </p:cNvPicPr>
          <p:nvPr>
            <p:ph idx="1"/>
          </p:nvPr>
        </p:nvPicPr>
        <p:blipFill>
          <a:blip r:embed="rId2"/>
          <a:stretch>
            <a:fillRect/>
          </a:stretch>
        </p:blipFill>
        <p:spPr>
          <a:xfrm>
            <a:off x="379351" y="2733789"/>
            <a:ext cx="5252545" cy="1955873"/>
          </a:xfrm>
        </p:spPr>
      </p:pic>
      <p:sp>
        <p:nvSpPr>
          <p:cNvPr id="8" name="TextBox 7">
            <a:extLst>
              <a:ext uri="{FF2B5EF4-FFF2-40B4-BE49-F238E27FC236}">
                <a16:creationId xmlns:a16="http://schemas.microsoft.com/office/drawing/2014/main" id="{DB41009B-7F7A-8407-5D68-4CD66B9A52E0}"/>
              </a:ext>
            </a:extLst>
          </p:cNvPr>
          <p:cNvSpPr txBox="1"/>
          <p:nvPr/>
        </p:nvSpPr>
        <p:spPr>
          <a:xfrm>
            <a:off x="5841357" y="1462068"/>
            <a:ext cx="5971292" cy="5170646"/>
          </a:xfrm>
          <a:prstGeom prst="rect">
            <a:avLst/>
          </a:prstGeom>
          <a:noFill/>
        </p:spPr>
        <p:txBody>
          <a:bodyPr wrap="square" rtlCol="0">
            <a:spAutoFit/>
          </a:bodyPr>
          <a:lstStyle/>
          <a:p>
            <a:pPr algn="l">
              <a:buFont typeface="+mj-lt"/>
              <a:buAutoNum type="arabicPeriod"/>
            </a:pPr>
            <a:r>
              <a:rPr lang="en-IN" sz="2200" b="1" i="0" dirty="0" err="1">
                <a:effectLst/>
                <a:latin typeface="Söhne"/>
              </a:rPr>
              <a:t>df_kru</a:t>
            </a:r>
            <a:r>
              <a:rPr lang="en-IN" sz="2200" b="1" i="0" dirty="0">
                <a:effectLst/>
                <a:latin typeface="Söhne"/>
              </a:rPr>
              <a:t>["blood </a:t>
            </a:r>
            <a:r>
              <a:rPr lang="en-IN" sz="2200" b="1" i="0" dirty="0" err="1">
                <a:effectLst/>
                <a:latin typeface="Söhne"/>
              </a:rPr>
              <a:t>pressure_category</a:t>
            </a:r>
            <a:r>
              <a:rPr lang="en-IN" sz="2200" b="1" i="0" dirty="0">
                <a:effectLst/>
                <a:latin typeface="Söhne"/>
              </a:rPr>
              <a:t>"].</a:t>
            </a:r>
            <a:r>
              <a:rPr lang="en-IN" sz="2200" b="1" i="0" dirty="0" err="1">
                <a:effectLst/>
                <a:latin typeface="Söhne"/>
              </a:rPr>
              <a:t>value_counts</a:t>
            </a:r>
            <a:r>
              <a:rPr lang="en-IN" sz="2200" b="1" i="0" dirty="0">
                <a:effectLst/>
                <a:latin typeface="Söhne"/>
              </a:rPr>
              <a:t>().plot(kind='pie', </a:t>
            </a:r>
            <a:r>
              <a:rPr lang="en-IN" sz="2200" b="1" i="0" dirty="0" err="1">
                <a:effectLst/>
                <a:latin typeface="Söhne"/>
              </a:rPr>
              <a:t>autopct</a:t>
            </a:r>
            <a:r>
              <a:rPr lang="en-IN" sz="2200" b="1" i="0" dirty="0">
                <a:effectLst/>
                <a:latin typeface="Söhne"/>
              </a:rPr>
              <a:t>='%1.1f%%', </a:t>
            </a:r>
            <a:r>
              <a:rPr lang="en-IN" sz="2200" b="1" i="0" dirty="0" err="1">
                <a:effectLst/>
                <a:latin typeface="Söhne"/>
              </a:rPr>
              <a:t>startangle</a:t>
            </a:r>
            <a:r>
              <a:rPr lang="en-IN" sz="2200" b="1" i="0" dirty="0">
                <a:effectLst/>
                <a:latin typeface="Söhne"/>
              </a:rPr>
              <a:t>=20, </a:t>
            </a:r>
            <a:r>
              <a:rPr lang="en-IN" sz="2200" b="1" i="0" dirty="0" err="1">
                <a:effectLst/>
                <a:latin typeface="Söhne"/>
              </a:rPr>
              <a:t>colors</a:t>
            </a:r>
            <a:r>
              <a:rPr lang="en-IN" sz="2200" b="1" i="0" dirty="0">
                <a:effectLst/>
                <a:latin typeface="Söhne"/>
              </a:rPr>
              <a:t>=['#66b3ff', '#99ff99', '#ffcc99', '#ff9999', '#c2c2f0'])</a:t>
            </a:r>
            <a:r>
              <a:rPr lang="en-IN" sz="2200" b="0" i="0" dirty="0">
                <a:effectLst/>
                <a:latin typeface="Söhne"/>
              </a:rPr>
              <a:t>: Creates a pie chart using the </a:t>
            </a:r>
            <a:r>
              <a:rPr lang="en-IN" sz="2200" b="0" i="0" dirty="0" err="1">
                <a:effectLst/>
                <a:latin typeface="Söhne"/>
              </a:rPr>
              <a:t>value_counts</a:t>
            </a:r>
            <a:r>
              <a:rPr lang="en-IN" sz="2200" b="0" i="0" dirty="0">
                <a:effectLst/>
                <a:latin typeface="Söhne"/>
              </a:rPr>
              <a:t>() function to count the occurrences of each unique value in the 'blood </a:t>
            </a:r>
            <a:r>
              <a:rPr lang="en-IN" sz="2200" b="0" i="0" dirty="0" err="1">
                <a:effectLst/>
                <a:latin typeface="Söhne"/>
              </a:rPr>
              <a:t>pressure_category</a:t>
            </a:r>
            <a:r>
              <a:rPr lang="en-IN" sz="2200" b="0" i="0" dirty="0">
                <a:effectLst/>
                <a:latin typeface="Söhne"/>
              </a:rPr>
              <a:t>' column. The </a:t>
            </a:r>
            <a:r>
              <a:rPr lang="en-IN" sz="2200" b="0" i="0" dirty="0" err="1">
                <a:effectLst/>
                <a:latin typeface="Söhne"/>
              </a:rPr>
              <a:t>autopct</a:t>
            </a:r>
            <a:r>
              <a:rPr lang="en-IN" sz="2200" b="0" i="0" dirty="0">
                <a:effectLst/>
                <a:latin typeface="Söhne"/>
              </a:rPr>
              <a:t>='%1.1f%%' displays percentage labels on each wedge, and </a:t>
            </a:r>
            <a:r>
              <a:rPr lang="en-IN" sz="2200" b="0" i="0" dirty="0" err="1">
                <a:effectLst/>
                <a:latin typeface="Söhne"/>
              </a:rPr>
              <a:t>startangle</a:t>
            </a:r>
            <a:r>
              <a:rPr lang="en-IN" sz="2200" b="0" i="0" dirty="0">
                <a:effectLst/>
                <a:latin typeface="Söhne"/>
              </a:rPr>
              <a:t>=20 sets the initial angle of the chart. Custom </a:t>
            </a:r>
            <a:r>
              <a:rPr lang="en-IN" sz="2200" b="0" i="0" dirty="0" err="1">
                <a:effectLst/>
                <a:latin typeface="Söhne"/>
              </a:rPr>
              <a:t>colors</a:t>
            </a:r>
            <a:r>
              <a:rPr lang="en-IN" sz="2200" b="0" i="0" dirty="0">
                <a:effectLst/>
                <a:latin typeface="Söhne"/>
              </a:rPr>
              <a:t> are defined for different categories.</a:t>
            </a:r>
          </a:p>
          <a:p>
            <a:pPr algn="l">
              <a:buFont typeface="+mj-lt"/>
              <a:buAutoNum type="arabicPeriod"/>
            </a:pPr>
            <a:r>
              <a:rPr lang="en-IN" sz="2200" b="1" i="0" dirty="0" err="1">
                <a:effectLst/>
                <a:latin typeface="Söhne"/>
              </a:rPr>
              <a:t>plt.axis</a:t>
            </a:r>
            <a:r>
              <a:rPr lang="en-IN" sz="2200" b="1" i="0" dirty="0">
                <a:effectLst/>
                <a:latin typeface="Söhne"/>
              </a:rPr>
              <a:t>('equal')</a:t>
            </a:r>
            <a:r>
              <a:rPr lang="en-IN" sz="2200" b="0" i="0" dirty="0">
                <a:effectLst/>
                <a:latin typeface="Söhne"/>
              </a:rPr>
              <a:t>: Ensures an equal aspect ratio, making sure the pie chart is drawn as a circle.</a:t>
            </a:r>
          </a:p>
          <a:p>
            <a:pPr algn="l">
              <a:buFont typeface="+mj-lt"/>
              <a:buAutoNum type="arabicPeriod"/>
            </a:pPr>
            <a:r>
              <a:rPr lang="en-IN" sz="2200" b="1" i="0" dirty="0" err="1">
                <a:effectLst/>
                <a:latin typeface="Söhne"/>
              </a:rPr>
              <a:t>plt.show</a:t>
            </a:r>
            <a:r>
              <a:rPr lang="en-IN" sz="2200" b="1" i="0" dirty="0">
                <a:effectLst/>
                <a:latin typeface="Söhne"/>
              </a:rPr>
              <a:t>()</a:t>
            </a:r>
            <a:r>
              <a:rPr lang="en-IN" sz="2200" b="0" i="0" dirty="0">
                <a:effectLst/>
                <a:latin typeface="Söhne"/>
              </a:rPr>
              <a:t>: Displays the generated pie chart.</a:t>
            </a:r>
          </a:p>
        </p:txBody>
      </p:sp>
    </p:spTree>
    <p:extLst>
      <p:ext uri="{BB962C8B-B14F-4D97-AF65-F5344CB8AC3E}">
        <p14:creationId xmlns:p14="http://schemas.microsoft.com/office/powerpoint/2010/main" val="3632813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94264-3EE0-6864-2A6A-8BA3AFB20C20}"/>
              </a:ext>
            </a:extLst>
          </p:cNvPr>
          <p:cNvSpPr>
            <a:spLocks noGrp="1"/>
          </p:cNvSpPr>
          <p:nvPr>
            <p:ph type="title"/>
          </p:nvPr>
        </p:nvSpPr>
        <p:spPr>
          <a:xfrm>
            <a:off x="7865806" y="643463"/>
            <a:ext cx="3130143" cy="768648"/>
          </a:xfrm>
        </p:spPr>
        <p:txBody>
          <a:bodyPr>
            <a:normAutofit/>
          </a:bodyPr>
          <a:lstStyle/>
          <a:p>
            <a:r>
              <a:rPr lang="en-US" dirty="0"/>
              <a:t>PIE CHART </a:t>
            </a:r>
          </a:p>
        </p:txBody>
      </p:sp>
      <p:sp>
        <p:nvSpPr>
          <p:cNvPr id="9" name="Content Placeholder 8">
            <a:extLst>
              <a:ext uri="{FF2B5EF4-FFF2-40B4-BE49-F238E27FC236}">
                <a16:creationId xmlns:a16="http://schemas.microsoft.com/office/drawing/2014/main" id="{2691DFF9-D20B-981E-7287-B9EE8A5B6501}"/>
              </a:ext>
            </a:extLst>
          </p:cNvPr>
          <p:cNvSpPr>
            <a:spLocks noGrp="1"/>
          </p:cNvSpPr>
          <p:nvPr>
            <p:ph idx="1"/>
          </p:nvPr>
        </p:nvSpPr>
        <p:spPr>
          <a:xfrm>
            <a:off x="7384648" y="1626554"/>
            <a:ext cx="4187920" cy="3972232"/>
          </a:xfrm>
        </p:spPr>
        <p:txBody>
          <a:bodyPr>
            <a:noAutofit/>
          </a:bodyPr>
          <a:lstStyle/>
          <a:p>
            <a:br>
              <a:rPr lang="en-IN" sz="2200" dirty="0"/>
            </a:br>
            <a:r>
              <a:rPr lang="en-IN" sz="2200" b="0" i="0" dirty="0">
                <a:effectLst/>
                <a:latin typeface="Söhne"/>
              </a:rPr>
              <a:t>The provided code generates a pie chart to visually represent the distribution of blood pressure categories in the </a:t>
            </a:r>
            <a:r>
              <a:rPr lang="en-IN" sz="2200" b="0" i="0" dirty="0" err="1">
                <a:effectLst/>
                <a:latin typeface="Söhne"/>
              </a:rPr>
              <a:t>DataFrame</a:t>
            </a:r>
            <a:r>
              <a:rPr lang="en-IN" sz="2200" b="0" i="0" dirty="0">
                <a:effectLst/>
                <a:latin typeface="Söhne"/>
              </a:rPr>
              <a:t> </a:t>
            </a:r>
            <a:r>
              <a:rPr lang="en-IN" sz="2200" dirty="0" err="1"/>
              <a:t>df_kru</a:t>
            </a:r>
            <a:r>
              <a:rPr lang="en-IN" sz="2200" b="0" i="0" dirty="0">
                <a:effectLst/>
                <a:latin typeface="Söhne"/>
              </a:rPr>
              <a:t>. The chart utilizes custom </a:t>
            </a:r>
            <a:r>
              <a:rPr lang="en-IN" sz="2200" b="0" i="0" dirty="0" err="1">
                <a:effectLst/>
                <a:latin typeface="Söhne"/>
              </a:rPr>
              <a:t>colors</a:t>
            </a:r>
            <a:r>
              <a:rPr lang="en-IN" sz="2200" b="0" i="0" dirty="0">
                <a:effectLst/>
                <a:latin typeface="Söhne"/>
              </a:rPr>
              <a:t>, percentage labels, and an equal aspect ratio for clear visualization. Each wedge in the pie chart corresponds to a specific blood pressure category, with the size of the wedge indicating the proportion of that category in the dataset</a:t>
            </a:r>
            <a:endParaRPr lang="en-US" sz="2200" dirty="0"/>
          </a:p>
        </p:txBody>
      </p:sp>
      <p:pic>
        <p:nvPicPr>
          <p:cNvPr id="5" name="Content Placeholder 4" descr="A pie chart with numbers and symbols&#10;&#10;Description automatically generated">
            <a:extLst>
              <a:ext uri="{FF2B5EF4-FFF2-40B4-BE49-F238E27FC236}">
                <a16:creationId xmlns:a16="http://schemas.microsoft.com/office/drawing/2014/main" id="{55256059-52EF-42A3-0460-8340C07354A1}"/>
              </a:ext>
            </a:extLst>
          </p:cNvPr>
          <p:cNvPicPr>
            <a:picLocks noChangeAspect="1"/>
          </p:cNvPicPr>
          <p:nvPr/>
        </p:nvPicPr>
        <p:blipFill>
          <a:blip r:embed="rId3"/>
          <a:stretch>
            <a:fillRect/>
          </a:stretch>
        </p:blipFill>
        <p:spPr>
          <a:xfrm>
            <a:off x="800158" y="643463"/>
            <a:ext cx="6584490" cy="558035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3808973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computer code with text&#10;&#10;Description automatically generated">
            <a:extLst>
              <a:ext uri="{FF2B5EF4-FFF2-40B4-BE49-F238E27FC236}">
                <a16:creationId xmlns:a16="http://schemas.microsoft.com/office/drawing/2014/main" id="{AA299341-E05C-9EE0-7F38-D407B9177404}"/>
              </a:ext>
            </a:extLst>
          </p:cNvPr>
          <p:cNvPicPr>
            <a:picLocks noGrp="1" noChangeAspect="1"/>
          </p:cNvPicPr>
          <p:nvPr>
            <p:ph idx="1"/>
          </p:nvPr>
        </p:nvPicPr>
        <p:blipFill>
          <a:blip r:embed="rId2"/>
          <a:stretch>
            <a:fillRect/>
          </a:stretch>
        </p:blipFill>
        <p:spPr>
          <a:xfrm>
            <a:off x="2025568" y="260216"/>
            <a:ext cx="7280477" cy="2822049"/>
          </a:xfrm>
        </p:spPr>
      </p:pic>
      <p:sp>
        <p:nvSpPr>
          <p:cNvPr id="6" name="TextBox 5">
            <a:extLst>
              <a:ext uri="{FF2B5EF4-FFF2-40B4-BE49-F238E27FC236}">
                <a16:creationId xmlns:a16="http://schemas.microsoft.com/office/drawing/2014/main" id="{BEE0DB3D-9AEC-EE84-A4CC-2B61DE0905FF}"/>
              </a:ext>
            </a:extLst>
          </p:cNvPr>
          <p:cNvSpPr txBox="1"/>
          <p:nvPr/>
        </p:nvSpPr>
        <p:spPr>
          <a:xfrm>
            <a:off x="185194" y="3119909"/>
            <a:ext cx="11447363" cy="3477875"/>
          </a:xfrm>
          <a:prstGeom prst="rect">
            <a:avLst/>
          </a:prstGeom>
          <a:noFill/>
        </p:spPr>
        <p:txBody>
          <a:bodyPr wrap="square" rtlCol="0">
            <a:spAutoFit/>
          </a:bodyPr>
          <a:lstStyle/>
          <a:p>
            <a:pPr algn="l">
              <a:buFont typeface="Arial" panose="020B0604020202020204" pitchFamily="34" charset="0"/>
              <a:buChar char="•"/>
            </a:pPr>
            <a:r>
              <a:rPr lang="en-IN" sz="2000" b="1" i="0" dirty="0">
                <a:effectLst/>
                <a:latin typeface="Söhne"/>
              </a:rPr>
              <a:t>with </a:t>
            </a:r>
            <a:r>
              <a:rPr lang="en-IN" sz="2000" b="1" i="0" dirty="0" err="1">
                <a:effectLst/>
                <a:latin typeface="Söhne"/>
              </a:rPr>
              <a:t>sns.axes_style</a:t>
            </a:r>
            <a:r>
              <a:rPr lang="en-IN" sz="2000" b="1" i="0" dirty="0">
                <a:effectLst/>
                <a:latin typeface="Söhne"/>
              </a:rPr>
              <a:t>('white'):</a:t>
            </a:r>
            <a:r>
              <a:rPr lang="en-IN" sz="2000" b="0" i="0" dirty="0">
                <a:effectLst/>
                <a:latin typeface="Söhne"/>
              </a:rPr>
              <a:t>: Sets a white background style for the plot, enhancing visual clarity.</a:t>
            </a:r>
          </a:p>
          <a:p>
            <a:pPr algn="l">
              <a:buFont typeface="Arial" panose="020B0604020202020204" pitchFamily="34" charset="0"/>
              <a:buChar char="•"/>
            </a:pPr>
            <a:r>
              <a:rPr lang="en-IN" sz="2000" b="1" i="0" dirty="0">
                <a:effectLst/>
                <a:latin typeface="Söhne"/>
              </a:rPr>
              <a:t>g = </a:t>
            </a:r>
            <a:r>
              <a:rPr lang="en-IN" sz="2000" b="1" i="0" dirty="0" err="1">
                <a:effectLst/>
                <a:latin typeface="Söhne"/>
              </a:rPr>
              <a:t>sns.catplot</a:t>
            </a:r>
            <a:r>
              <a:rPr lang="en-IN" sz="2000" b="1" i="0" dirty="0">
                <a:effectLst/>
                <a:latin typeface="Söhne"/>
              </a:rPr>
              <a:t>(...)</a:t>
            </a:r>
            <a:r>
              <a:rPr lang="en-IN" sz="2000" b="0" i="0" dirty="0">
                <a:effectLst/>
                <a:latin typeface="Söhne"/>
              </a:rPr>
              <a:t>: Creates a grouped bar chart (count plot) using Seaborn.</a:t>
            </a:r>
          </a:p>
          <a:p>
            <a:pPr marL="742950" lvl="1" indent="-285750" algn="l">
              <a:buFont typeface="Arial" panose="020B0604020202020204" pitchFamily="34" charset="0"/>
              <a:buChar char="•"/>
            </a:pPr>
            <a:r>
              <a:rPr lang="en-IN" sz="2000" b="1" i="0" dirty="0">
                <a:effectLst/>
                <a:latin typeface="Söhne"/>
              </a:rPr>
              <a:t>x="blood </a:t>
            </a:r>
            <a:r>
              <a:rPr lang="en-IN" sz="2000" b="1" i="0" dirty="0" err="1">
                <a:effectLst/>
                <a:latin typeface="Söhne"/>
              </a:rPr>
              <a:t>pressure_category</a:t>
            </a:r>
            <a:r>
              <a:rPr lang="en-IN" sz="2000" b="1" i="0" dirty="0">
                <a:effectLst/>
                <a:latin typeface="Söhne"/>
              </a:rPr>
              <a:t>"</a:t>
            </a:r>
            <a:r>
              <a:rPr lang="en-IN" sz="2000" b="0" i="0" dirty="0">
                <a:effectLst/>
                <a:latin typeface="Söhne"/>
              </a:rPr>
              <a:t>: Represents blood pressure categories on the x-axis.</a:t>
            </a:r>
          </a:p>
          <a:p>
            <a:pPr marL="742950" lvl="1" indent="-285750" algn="l">
              <a:buFont typeface="Arial" panose="020B0604020202020204" pitchFamily="34" charset="0"/>
              <a:buChar char="•"/>
            </a:pPr>
            <a:r>
              <a:rPr lang="en-IN" sz="2000" b="1" i="0" dirty="0">
                <a:effectLst/>
                <a:latin typeface="Söhne"/>
              </a:rPr>
              <a:t>data=</a:t>
            </a:r>
            <a:r>
              <a:rPr lang="en-IN" sz="2000" b="1" i="0" dirty="0" err="1">
                <a:effectLst/>
                <a:latin typeface="Söhne"/>
              </a:rPr>
              <a:t>df_kru</a:t>
            </a:r>
            <a:r>
              <a:rPr lang="en-IN" sz="2000" b="0" i="0" dirty="0">
                <a:effectLst/>
                <a:latin typeface="Söhne"/>
              </a:rPr>
              <a:t>: Uses data from the </a:t>
            </a:r>
            <a:r>
              <a:rPr lang="en-IN" sz="2000" b="0" i="0" dirty="0" err="1">
                <a:effectLst/>
                <a:latin typeface="Söhne"/>
              </a:rPr>
              <a:t>DataFrame</a:t>
            </a:r>
            <a:r>
              <a:rPr lang="en-IN" sz="2000" b="0" i="0" dirty="0">
                <a:effectLst/>
                <a:latin typeface="Söhne"/>
              </a:rPr>
              <a:t> </a:t>
            </a:r>
            <a:r>
              <a:rPr lang="en-IN" sz="2000" b="0" i="0" dirty="0" err="1">
                <a:effectLst/>
                <a:latin typeface="Söhne"/>
              </a:rPr>
              <a:t>df_kru</a:t>
            </a:r>
            <a:r>
              <a:rPr lang="en-IN" sz="2000" b="0" i="0" dirty="0">
                <a:effectLst/>
                <a:latin typeface="Söhne"/>
              </a:rPr>
              <a:t>.</a:t>
            </a:r>
          </a:p>
          <a:p>
            <a:pPr marL="742950" lvl="1" indent="-285750" algn="l">
              <a:buFont typeface="Arial" panose="020B0604020202020204" pitchFamily="34" charset="0"/>
              <a:buChar char="•"/>
            </a:pPr>
            <a:r>
              <a:rPr lang="en-IN" sz="2000" b="1" i="0" dirty="0">
                <a:effectLst/>
                <a:latin typeface="Söhne"/>
              </a:rPr>
              <a:t>aspect=4.0</a:t>
            </a:r>
            <a:r>
              <a:rPr lang="en-IN" sz="2000" b="0" i="0" dirty="0">
                <a:effectLst/>
                <a:latin typeface="Söhne"/>
              </a:rPr>
              <a:t>: Adjusts the aspect ratio for better visualization.</a:t>
            </a:r>
          </a:p>
          <a:p>
            <a:pPr marL="742950" lvl="1" indent="-285750" algn="l">
              <a:buFont typeface="Arial" panose="020B0604020202020204" pitchFamily="34" charset="0"/>
              <a:buChar char="•"/>
            </a:pPr>
            <a:r>
              <a:rPr lang="en-IN" sz="2000" b="1" i="0" dirty="0">
                <a:effectLst/>
                <a:latin typeface="Söhne"/>
              </a:rPr>
              <a:t>kind='count'</a:t>
            </a:r>
            <a:r>
              <a:rPr lang="en-IN" sz="2000" b="0" i="0" dirty="0">
                <a:effectLst/>
                <a:latin typeface="Söhne"/>
              </a:rPr>
              <a:t>: Specifies a count plot.</a:t>
            </a:r>
          </a:p>
          <a:p>
            <a:pPr marL="742950" lvl="1" indent="-285750" algn="l">
              <a:buFont typeface="Arial" panose="020B0604020202020204" pitchFamily="34" charset="0"/>
              <a:buChar char="•"/>
            </a:pPr>
            <a:r>
              <a:rPr lang="en-IN" sz="2000" b="1" i="0" dirty="0">
                <a:effectLst/>
                <a:latin typeface="Söhne"/>
              </a:rPr>
              <a:t>hue='cardio'</a:t>
            </a:r>
            <a:r>
              <a:rPr lang="en-IN" sz="2000" b="0" i="0" dirty="0">
                <a:effectLst/>
                <a:latin typeface="Söhne"/>
              </a:rPr>
              <a:t>: </a:t>
            </a:r>
            <a:r>
              <a:rPr lang="en-IN" sz="2000" b="0" i="0" dirty="0" err="1">
                <a:effectLst/>
                <a:latin typeface="Söhne"/>
              </a:rPr>
              <a:t>Colors</a:t>
            </a:r>
            <a:r>
              <a:rPr lang="en-IN" sz="2000" b="0" i="0" dirty="0">
                <a:effectLst/>
                <a:latin typeface="Söhne"/>
              </a:rPr>
              <a:t> segments based on the presence or absence of cardiovascular disease.</a:t>
            </a:r>
          </a:p>
          <a:p>
            <a:pPr marL="742950" lvl="1" indent="-285750" algn="l">
              <a:buFont typeface="Arial" panose="020B0604020202020204" pitchFamily="34" charset="0"/>
              <a:buChar char="•"/>
            </a:pPr>
            <a:r>
              <a:rPr lang="en-IN" sz="2000" b="1" i="0" dirty="0">
                <a:effectLst/>
                <a:latin typeface="Söhne"/>
              </a:rPr>
              <a:t>palette="Set1"</a:t>
            </a:r>
            <a:r>
              <a:rPr lang="en-IN" sz="2000" b="0" i="0" dirty="0">
                <a:effectLst/>
                <a:latin typeface="Söhne"/>
              </a:rPr>
              <a:t>: Chooses a </a:t>
            </a:r>
            <a:r>
              <a:rPr lang="en-IN" sz="2000" b="0" i="0" dirty="0" err="1">
                <a:effectLst/>
                <a:latin typeface="Söhne"/>
              </a:rPr>
              <a:t>color</a:t>
            </a:r>
            <a:r>
              <a:rPr lang="en-IN" sz="2000" b="0" i="0" dirty="0">
                <a:effectLst/>
                <a:latin typeface="Söhne"/>
              </a:rPr>
              <a:t> palette for the plot.</a:t>
            </a:r>
          </a:p>
          <a:p>
            <a:pPr marL="742950" lvl="1" indent="-285750" algn="l">
              <a:buFont typeface="Arial" panose="020B0604020202020204" pitchFamily="34" charset="0"/>
              <a:buChar char="•"/>
            </a:pPr>
            <a:r>
              <a:rPr lang="en-IN" sz="2000" b="1" i="0" dirty="0">
                <a:effectLst/>
                <a:latin typeface="Söhne"/>
              </a:rPr>
              <a:t>order=["Normal", "Elevated", ...]</a:t>
            </a:r>
            <a:r>
              <a:rPr lang="en-IN" sz="2000" b="0" i="0" dirty="0">
                <a:effectLst/>
                <a:latin typeface="Söhne"/>
              </a:rPr>
              <a:t>: Defines the order of blood pressure categories on the x-axis.</a:t>
            </a:r>
          </a:p>
          <a:p>
            <a:pPr algn="l">
              <a:buFont typeface="Arial" panose="020B0604020202020204" pitchFamily="34" charset="0"/>
              <a:buChar char="•"/>
            </a:pPr>
            <a:r>
              <a:rPr lang="en-IN" sz="2000" b="1" i="0" dirty="0" err="1">
                <a:effectLst/>
                <a:latin typeface="Söhne"/>
              </a:rPr>
              <a:t>g.set_ylabels</a:t>
            </a:r>
            <a:r>
              <a:rPr lang="en-IN" sz="2000" b="1" i="0" dirty="0">
                <a:effectLst/>
                <a:latin typeface="Söhne"/>
              </a:rPr>
              <a:t>('Number of Patients')</a:t>
            </a:r>
            <a:r>
              <a:rPr lang="en-IN" sz="2000" b="0" i="0" dirty="0">
                <a:effectLst/>
                <a:latin typeface="Söhne"/>
              </a:rPr>
              <a:t>: Adds a y-axis label indicating the count of patients.</a:t>
            </a:r>
          </a:p>
          <a:p>
            <a:pPr algn="l">
              <a:buFont typeface="Arial" panose="020B0604020202020204" pitchFamily="34" charset="0"/>
              <a:buChar char="•"/>
            </a:pPr>
            <a:r>
              <a:rPr lang="en-IN" sz="2000" b="1" i="0" dirty="0" err="1">
                <a:effectLst/>
                <a:latin typeface="Söhne"/>
              </a:rPr>
              <a:t>plt.show</a:t>
            </a:r>
            <a:r>
              <a:rPr lang="en-IN" sz="2000" b="1" i="0" dirty="0">
                <a:effectLst/>
                <a:latin typeface="Söhne"/>
              </a:rPr>
              <a:t>()</a:t>
            </a:r>
            <a:r>
              <a:rPr lang="en-IN" sz="2000" b="0" i="0" dirty="0">
                <a:effectLst/>
                <a:latin typeface="Söhne"/>
              </a:rPr>
              <a:t>: Displays the created categorical plot</a:t>
            </a:r>
          </a:p>
        </p:txBody>
      </p:sp>
    </p:spTree>
    <p:extLst>
      <p:ext uri="{BB962C8B-B14F-4D97-AF65-F5344CB8AC3E}">
        <p14:creationId xmlns:p14="http://schemas.microsoft.com/office/powerpoint/2010/main" val="32328375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06726EEB-310B-DB37-41B0-C42B72817A5D}"/>
              </a:ext>
            </a:extLst>
          </p:cNvPr>
          <p:cNvSpPr>
            <a:spLocks noGrp="1"/>
          </p:cNvSpPr>
          <p:nvPr>
            <p:ph idx="1"/>
          </p:nvPr>
        </p:nvSpPr>
        <p:spPr>
          <a:xfrm>
            <a:off x="342133" y="1689904"/>
            <a:ext cx="2933502" cy="3972232"/>
          </a:xfrm>
        </p:spPr>
        <p:txBody>
          <a:bodyPr>
            <a:normAutofit/>
          </a:bodyPr>
          <a:lstStyle/>
          <a:p>
            <a:r>
              <a:rPr lang="en-IN" sz="2200" b="0" i="0" dirty="0">
                <a:effectLst/>
                <a:latin typeface="Söhne"/>
              </a:rPr>
              <a:t>The resulting plot is a grouped bar chart where each bar represents the count of patients in different blood pressure categories, segmented by the presence or absence of cardiovascular disease</a:t>
            </a:r>
            <a:endParaRPr lang="en-US" sz="2200" dirty="0"/>
          </a:p>
        </p:txBody>
      </p:sp>
      <p:pic>
        <p:nvPicPr>
          <p:cNvPr id="5" name="Content Placeholder 4" descr="A graph with red and blue bars&#10;&#10;Description automatically generated">
            <a:extLst>
              <a:ext uri="{FF2B5EF4-FFF2-40B4-BE49-F238E27FC236}">
                <a16:creationId xmlns:a16="http://schemas.microsoft.com/office/drawing/2014/main" id="{E4806BEB-5452-D532-4AB9-52FD57AA7F94}"/>
              </a:ext>
            </a:extLst>
          </p:cNvPr>
          <p:cNvPicPr>
            <a:picLocks noChangeAspect="1"/>
          </p:cNvPicPr>
          <p:nvPr/>
        </p:nvPicPr>
        <p:blipFill>
          <a:blip r:embed="rId3"/>
          <a:stretch>
            <a:fillRect/>
          </a:stretch>
        </p:blipFill>
        <p:spPr>
          <a:xfrm>
            <a:off x="3507129" y="662831"/>
            <a:ext cx="8560779" cy="5532337"/>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4345959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computer screen shot of a code&#10;&#10;Description automatically generated">
            <a:extLst>
              <a:ext uri="{FF2B5EF4-FFF2-40B4-BE49-F238E27FC236}">
                <a16:creationId xmlns:a16="http://schemas.microsoft.com/office/drawing/2014/main" id="{353A97E3-A4AB-5103-B400-4C53DA71FB8B}"/>
              </a:ext>
            </a:extLst>
          </p:cNvPr>
          <p:cNvPicPr>
            <a:picLocks noGrp="1" noChangeAspect="1"/>
          </p:cNvPicPr>
          <p:nvPr>
            <p:ph idx="1"/>
          </p:nvPr>
        </p:nvPicPr>
        <p:blipFill>
          <a:blip r:embed="rId2"/>
          <a:stretch>
            <a:fillRect/>
          </a:stretch>
        </p:blipFill>
        <p:spPr>
          <a:xfrm>
            <a:off x="2465408" y="4343019"/>
            <a:ext cx="6794340" cy="2103039"/>
          </a:xfrm>
        </p:spPr>
      </p:pic>
      <p:sp>
        <p:nvSpPr>
          <p:cNvPr id="6" name="TextBox 5">
            <a:extLst>
              <a:ext uri="{FF2B5EF4-FFF2-40B4-BE49-F238E27FC236}">
                <a16:creationId xmlns:a16="http://schemas.microsoft.com/office/drawing/2014/main" id="{68172FF4-260F-3E64-1C5A-DF0089F83337}"/>
              </a:ext>
            </a:extLst>
          </p:cNvPr>
          <p:cNvSpPr txBox="1"/>
          <p:nvPr/>
        </p:nvSpPr>
        <p:spPr>
          <a:xfrm>
            <a:off x="208344" y="1074791"/>
            <a:ext cx="11574684" cy="3170099"/>
          </a:xfrm>
          <a:prstGeom prst="rect">
            <a:avLst/>
          </a:prstGeom>
          <a:noFill/>
        </p:spPr>
        <p:txBody>
          <a:bodyPr wrap="square" rtlCol="0">
            <a:spAutoFit/>
          </a:bodyPr>
          <a:lstStyle/>
          <a:p>
            <a:pPr algn="l">
              <a:buFont typeface="Arial" panose="020B0604020202020204" pitchFamily="34" charset="0"/>
              <a:buChar char="•"/>
            </a:pPr>
            <a:r>
              <a:rPr lang="en-IN" sz="2000" b="1" i="0" dirty="0">
                <a:effectLst/>
                <a:latin typeface="Söhne"/>
              </a:rPr>
              <a:t>with </a:t>
            </a:r>
            <a:r>
              <a:rPr lang="en-IN" sz="2000" b="1" i="0" dirty="0" err="1">
                <a:effectLst/>
                <a:latin typeface="Söhne"/>
              </a:rPr>
              <a:t>sns.axes_style</a:t>
            </a:r>
            <a:r>
              <a:rPr lang="en-IN" sz="2000" b="1" i="0" dirty="0">
                <a:effectLst/>
                <a:latin typeface="Söhne"/>
              </a:rPr>
              <a:t>('white'):</a:t>
            </a:r>
            <a:r>
              <a:rPr lang="en-IN" sz="2000" b="0" i="0" dirty="0">
                <a:effectLst/>
                <a:latin typeface="Söhne"/>
              </a:rPr>
              <a:t>: Sets a white background style for the plot, improving visual clarity.</a:t>
            </a:r>
          </a:p>
          <a:p>
            <a:pPr algn="l">
              <a:buFont typeface="Arial" panose="020B0604020202020204" pitchFamily="34" charset="0"/>
              <a:buChar char="•"/>
            </a:pPr>
            <a:r>
              <a:rPr lang="en-IN" sz="2000" b="1" i="0" dirty="0">
                <a:effectLst/>
                <a:latin typeface="Söhne"/>
              </a:rPr>
              <a:t>g = </a:t>
            </a:r>
            <a:r>
              <a:rPr lang="en-IN" sz="2000" b="1" i="0" dirty="0" err="1">
                <a:effectLst/>
                <a:latin typeface="Söhne"/>
              </a:rPr>
              <a:t>sns.catplot</a:t>
            </a:r>
            <a:r>
              <a:rPr lang="en-IN" sz="2000" b="1" i="0" dirty="0">
                <a:effectLst/>
                <a:latin typeface="Söhne"/>
              </a:rPr>
              <a:t>(...)</a:t>
            </a:r>
            <a:r>
              <a:rPr lang="en-IN" sz="2000" b="0" i="0" dirty="0">
                <a:effectLst/>
                <a:latin typeface="Söhne"/>
              </a:rPr>
              <a:t>: Creates a grouped bar chart (count plot) using Seaborn.</a:t>
            </a:r>
          </a:p>
          <a:p>
            <a:pPr marL="742950" lvl="1" indent="-285750" algn="l">
              <a:buFont typeface="Arial" panose="020B0604020202020204" pitchFamily="34" charset="0"/>
              <a:buChar char="•"/>
            </a:pPr>
            <a:r>
              <a:rPr lang="en-IN" sz="2000" b="1" i="0" dirty="0">
                <a:effectLst/>
                <a:latin typeface="Söhne"/>
              </a:rPr>
              <a:t>x="cholesterol"</a:t>
            </a:r>
            <a:r>
              <a:rPr lang="en-IN" sz="2000" b="0" i="0" dirty="0">
                <a:effectLst/>
                <a:latin typeface="Söhne"/>
              </a:rPr>
              <a:t>: Represents cholesterol levels on the x-axis.</a:t>
            </a:r>
          </a:p>
          <a:p>
            <a:pPr marL="742950" lvl="1" indent="-285750" algn="l">
              <a:buFont typeface="Arial" panose="020B0604020202020204" pitchFamily="34" charset="0"/>
              <a:buChar char="•"/>
            </a:pPr>
            <a:r>
              <a:rPr lang="en-IN" sz="2000" b="1" i="0" dirty="0">
                <a:effectLst/>
                <a:latin typeface="Söhne"/>
              </a:rPr>
              <a:t>data=</a:t>
            </a:r>
            <a:r>
              <a:rPr lang="en-IN" sz="2000" b="1" i="0" dirty="0" err="1">
                <a:effectLst/>
                <a:latin typeface="Söhne"/>
              </a:rPr>
              <a:t>df_kru</a:t>
            </a:r>
            <a:r>
              <a:rPr lang="en-IN" sz="2000" b="0" i="0" dirty="0">
                <a:effectLst/>
                <a:latin typeface="Söhne"/>
              </a:rPr>
              <a:t>: Utilizes data from the </a:t>
            </a:r>
            <a:r>
              <a:rPr lang="en-IN" sz="2000" b="0" i="0" dirty="0" err="1">
                <a:effectLst/>
                <a:latin typeface="Söhne"/>
              </a:rPr>
              <a:t>DataFrame</a:t>
            </a:r>
            <a:r>
              <a:rPr lang="en-IN" sz="2000" b="0" i="0" dirty="0">
                <a:effectLst/>
                <a:latin typeface="Söhne"/>
              </a:rPr>
              <a:t> </a:t>
            </a:r>
            <a:r>
              <a:rPr lang="en-IN" sz="2000" b="0" i="0" dirty="0" err="1">
                <a:effectLst/>
                <a:latin typeface="Söhne"/>
              </a:rPr>
              <a:t>df_kru</a:t>
            </a:r>
            <a:r>
              <a:rPr lang="en-IN" sz="2000" b="0" i="0" dirty="0">
                <a:effectLst/>
                <a:latin typeface="Söhne"/>
              </a:rPr>
              <a:t>.</a:t>
            </a:r>
          </a:p>
          <a:p>
            <a:pPr marL="742950" lvl="1" indent="-285750" algn="l">
              <a:buFont typeface="Arial" panose="020B0604020202020204" pitchFamily="34" charset="0"/>
              <a:buChar char="•"/>
            </a:pPr>
            <a:r>
              <a:rPr lang="en-IN" sz="2000" b="1" i="0" dirty="0">
                <a:effectLst/>
                <a:latin typeface="Söhne"/>
              </a:rPr>
              <a:t>aspect=4.0</a:t>
            </a:r>
            <a:r>
              <a:rPr lang="en-IN" sz="2000" b="0" i="0" dirty="0">
                <a:effectLst/>
                <a:latin typeface="Söhne"/>
              </a:rPr>
              <a:t>: Adjusts the aspect ratio for better visualization.</a:t>
            </a:r>
          </a:p>
          <a:p>
            <a:pPr marL="742950" lvl="1" indent="-285750" algn="l">
              <a:buFont typeface="Arial" panose="020B0604020202020204" pitchFamily="34" charset="0"/>
              <a:buChar char="•"/>
            </a:pPr>
            <a:r>
              <a:rPr lang="en-IN" sz="2000" b="1" i="0" dirty="0">
                <a:effectLst/>
                <a:latin typeface="Söhne"/>
              </a:rPr>
              <a:t>kind='count'</a:t>
            </a:r>
            <a:r>
              <a:rPr lang="en-IN" sz="2000" b="0" i="0" dirty="0">
                <a:effectLst/>
                <a:latin typeface="Söhne"/>
              </a:rPr>
              <a:t>: Specifies a count plot.</a:t>
            </a:r>
          </a:p>
          <a:p>
            <a:pPr marL="742950" lvl="1" indent="-285750" algn="l">
              <a:buFont typeface="Arial" panose="020B0604020202020204" pitchFamily="34" charset="0"/>
              <a:buChar char="•"/>
            </a:pPr>
            <a:r>
              <a:rPr lang="en-IN" sz="2000" b="1" i="0" dirty="0">
                <a:effectLst/>
                <a:latin typeface="Söhne"/>
              </a:rPr>
              <a:t>hue='cardio'</a:t>
            </a:r>
            <a:r>
              <a:rPr lang="en-IN" sz="2000" b="0" i="0" dirty="0">
                <a:effectLst/>
                <a:latin typeface="Söhne"/>
              </a:rPr>
              <a:t>: </a:t>
            </a:r>
            <a:r>
              <a:rPr lang="en-IN" sz="2000" b="0" i="0" dirty="0" err="1">
                <a:effectLst/>
                <a:latin typeface="Söhne"/>
              </a:rPr>
              <a:t>Colors</a:t>
            </a:r>
            <a:r>
              <a:rPr lang="en-IN" sz="2000" b="0" i="0" dirty="0">
                <a:effectLst/>
                <a:latin typeface="Söhne"/>
              </a:rPr>
              <a:t> segments based on the presence or absence of cardiovascular disease.</a:t>
            </a:r>
          </a:p>
          <a:p>
            <a:pPr marL="742950" lvl="1" indent="-285750" algn="l">
              <a:buFont typeface="Arial" panose="020B0604020202020204" pitchFamily="34" charset="0"/>
              <a:buChar char="•"/>
            </a:pPr>
            <a:r>
              <a:rPr lang="en-IN" sz="2000" b="1" i="0" dirty="0">
                <a:effectLst/>
                <a:latin typeface="Söhne"/>
              </a:rPr>
              <a:t>palette="Set2"</a:t>
            </a:r>
            <a:r>
              <a:rPr lang="en-IN" sz="2000" b="0" i="0" dirty="0">
                <a:effectLst/>
                <a:latin typeface="Söhne"/>
              </a:rPr>
              <a:t>: Chooses a </a:t>
            </a:r>
            <a:r>
              <a:rPr lang="en-IN" sz="2000" b="0" i="0" dirty="0" err="1">
                <a:effectLst/>
                <a:latin typeface="Söhne"/>
              </a:rPr>
              <a:t>color</a:t>
            </a:r>
            <a:r>
              <a:rPr lang="en-IN" sz="2000" b="0" i="0" dirty="0">
                <a:effectLst/>
                <a:latin typeface="Söhne"/>
              </a:rPr>
              <a:t> palette for the plot.</a:t>
            </a:r>
          </a:p>
          <a:p>
            <a:pPr algn="l">
              <a:buFont typeface="Arial" panose="020B0604020202020204" pitchFamily="34" charset="0"/>
              <a:buChar char="•"/>
            </a:pPr>
            <a:r>
              <a:rPr lang="en-IN" sz="2000" b="1" i="0" dirty="0" err="1">
                <a:effectLst/>
                <a:latin typeface="Söhne"/>
              </a:rPr>
              <a:t>g.set_ylabels</a:t>
            </a:r>
            <a:r>
              <a:rPr lang="en-IN" sz="2000" b="1" i="0" dirty="0">
                <a:effectLst/>
                <a:latin typeface="Söhne"/>
              </a:rPr>
              <a:t>('Number of Patients')</a:t>
            </a:r>
            <a:r>
              <a:rPr lang="en-IN" sz="2000" b="0" i="0" dirty="0">
                <a:effectLst/>
                <a:latin typeface="Söhne"/>
              </a:rPr>
              <a:t>: Adds a y-axis label indicating the count of patients.</a:t>
            </a:r>
          </a:p>
          <a:p>
            <a:pPr algn="l">
              <a:buFont typeface="Arial" panose="020B0604020202020204" pitchFamily="34" charset="0"/>
              <a:buChar char="•"/>
            </a:pPr>
            <a:r>
              <a:rPr lang="en-IN" sz="2000" b="1" i="0" dirty="0" err="1">
                <a:effectLst/>
                <a:latin typeface="Söhne"/>
              </a:rPr>
              <a:t>plt.show</a:t>
            </a:r>
            <a:r>
              <a:rPr lang="en-IN" sz="2000" b="1" i="0" dirty="0">
                <a:effectLst/>
                <a:latin typeface="Söhne"/>
              </a:rPr>
              <a:t>()</a:t>
            </a:r>
            <a:r>
              <a:rPr lang="en-IN" sz="2000" b="0" i="0" dirty="0">
                <a:effectLst/>
                <a:latin typeface="Söhne"/>
              </a:rPr>
              <a:t>: Displays the created categorical plot</a:t>
            </a:r>
          </a:p>
        </p:txBody>
      </p:sp>
      <p:sp>
        <p:nvSpPr>
          <p:cNvPr id="7" name="TextBox 6">
            <a:extLst>
              <a:ext uri="{FF2B5EF4-FFF2-40B4-BE49-F238E27FC236}">
                <a16:creationId xmlns:a16="http://schemas.microsoft.com/office/drawing/2014/main" id="{B632763B-F86D-684B-3809-BD6FCD4EE554}"/>
              </a:ext>
            </a:extLst>
          </p:cNvPr>
          <p:cNvSpPr txBox="1"/>
          <p:nvPr/>
        </p:nvSpPr>
        <p:spPr>
          <a:xfrm>
            <a:off x="2835797" y="391887"/>
            <a:ext cx="10475089" cy="584775"/>
          </a:xfrm>
          <a:prstGeom prst="rect">
            <a:avLst/>
          </a:prstGeom>
          <a:noFill/>
        </p:spPr>
        <p:txBody>
          <a:bodyPr wrap="square" rtlCol="0">
            <a:spAutoFit/>
          </a:bodyPr>
          <a:lstStyle/>
          <a:p>
            <a:r>
              <a:rPr lang="en-US" sz="3200" b="1" u="sng" dirty="0"/>
              <a:t>VISUALIZATION FOR CHOLESTROL</a:t>
            </a:r>
          </a:p>
        </p:txBody>
      </p:sp>
    </p:spTree>
    <p:extLst>
      <p:ext uri="{BB962C8B-B14F-4D97-AF65-F5344CB8AC3E}">
        <p14:creationId xmlns:p14="http://schemas.microsoft.com/office/powerpoint/2010/main" val="6487501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62D4FF09-CC83-662D-45DE-47B3CE2D5FB8}"/>
              </a:ext>
            </a:extLst>
          </p:cNvPr>
          <p:cNvSpPr>
            <a:spLocks noGrp="1"/>
          </p:cNvSpPr>
          <p:nvPr>
            <p:ph idx="1"/>
          </p:nvPr>
        </p:nvSpPr>
        <p:spPr>
          <a:xfrm>
            <a:off x="7865805" y="787078"/>
            <a:ext cx="4029971" cy="5436741"/>
          </a:xfrm>
        </p:spPr>
        <p:txBody>
          <a:bodyPr>
            <a:normAutofit/>
          </a:bodyPr>
          <a:lstStyle/>
          <a:p>
            <a:r>
              <a:rPr lang="en-IN" sz="2200" b="0" i="0" dirty="0">
                <a:effectLst/>
                <a:latin typeface="Söhne"/>
              </a:rPr>
              <a:t>The resulting plot is a grouped bar chart where each bar represents the count of patients in different cholesterol levels, segmented by the presence or absence of cardiovascular disease.</a:t>
            </a:r>
          </a:p>
          <a:p>
            <a:endParaRPr lang="en-US" dirty="0"/>
          </a:p>
        </p:txBody>
      </p:sp>
      <p:pic>
        <p:nvPicPr>
          <p:cNvPr id="5" name="Content Placeholder 4" descr="A graph with a number of colored squares&#10;&#10;Description automatically generated with medium confidence">
            <a:extLst>
              <a:ext uri="{FF2B5EF4-FFF2-40B4-BE49-F238E27FC236}">
                <a16:creationId xmlns:a16="http://schemas.microsoft.com/office/drawing/2014/main" id="{13000D9C-C032-6E17-38E1-57CF3B913222}"/>
              </a:ext>
            </a:extLst>
          </p:cNvPr>
          <p:cNvPicPr>
            <a:picLocks noChangeAspect="1"/>
          </p:cNvPicPr>
          <p:nvPr/>
        </p:nvPicPr>
        <p:blipFill>
          <a:blip r:embed="rId3"/>
          <a:stretch>
            <a:fillRect/>
          </a:stretch>
        </p:blipFill>
        <p:spPr>
          <a:xfrm>
            <a:off x="296223" y="463348"/>
            <a:ext cx="7739406" cy="5931303"/>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41642457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10350-2F7B-2D62-CF83-8FC561247CAF}"/>
              </a:ext>
            </a:extLst>
          </p:cNvPr>
          <p:cNvSpPr>
            <a:spLocks noGrp="1"/>
          </p:cNvSpPr>
          <p:nvPr>
            <p:ph type="title"/>
          </p:nvPr>
        </p:nvSpPr>
        <p:spPr/>
        <p:txBody>
          <a:bodyPr/>
          <a:lstStyle/>
          <a:p>
            <a:pPr algn="ctr"/>
            <a:r>
              <a:rPr lang="en-US" dirty="0"/>
              <a:t>		</a:t>
            </a:r>
            <a:r>
              <a:rPr lang="en-US" b="1" u="sng" dirty="0"/>
              <a:t>CONCLUSION</a:t>
            </a:r>
          </a:p>
        </p:txBody>
      </p:sp>
      <p:sp>
        <p:nvSpPr>
          <p:cNvPr id="3" name="Content Placeholder 2">
            <a:extLst>
              <a:ext uri="{FF2B5EF4-FFF2-40B4-BE49-F238E27FC236}">
                <a16:creationId xmlns:a16="http://schemas.microsoft.com/office/drawing/2014/main" id="{C7202741-1DAC-B69C-1C28-0A412F935A03}"/>
              </a:ext>
            </a:extLst>
          </p:cNvPr>
          <p:cNvSpPr>
            <a:spLocks noGrp="1"/>
          </p:cNvSpPr>
          <p:nvPr>
            <p:ph idx="1"/>
          </p:nvPr>
        </p:nvSpPr>
        <p:spPr>
          <a:xfrm>
            <a:off x="685801" y="1678329"/>
            <a:ext cx="10131425" cy="5266480"/>
          </a:xfrm>
        </p:spPr>
        <p:txBody>
          <a:bodyPr>
            <a:normAutofit/>
          </a:bodyPr>
          <a:lstStyle/>
          <a:p>
            <a:pPr rtl="0">
              <a:spcBef>
                <a:spcPts val="0"/>
              </a:spcBef>
              <a:spcAft>
                <a:spcPts val="1000"/>
              </a:spcAft>
            </a:pPr>
            <a:br>
              <a:rPr lang="en-IN" sz="1900" b="0" dirty="0">
                <a:effectLst/>
              </a:rPr>
            </a:br>
            <a:r>
              <a:rPr lang="en-IN" sz="1900" b="0" u="none" strike="noStrike" dirty="0">
                <a:effectLst/>
                <a:latin typeface="Noto Sans" panose="020B0502040504020204" pitchFamily="34" charset="0"/>
                <a:ea typeface="Noto Sans" panose="020B0502040504020204" pitchFamily="34" charset="0"/>
                <a:cs typeface="Noto Sans" panose="020B0502040504020204" pitchFamily="34" charset="0"/>
              </a:rPr>
              <a:t>The exploratory data analysis (EDA) conducted on the cardiovascular disease dataset revealed insightful patterns and correlations, particularly through visualizations such as bar charts, pie charts, donut charts. The identified relationships between age groups and cardiovascular disease presence showcased the potential of age as a significant factor in disease prevalence. The distinct patterns observed, where certain age groups exhibited higher rates of cardiovascular disease, provide valuable insights for further investigation and intervention strategies.</a:t>
            </a:r>
            <a:endParaRPr lang="en-IN" sz="1900" b="0" dirty="0">
              <a:effectLst/>
              <a:latin typeface="Noto Sans" panose="020B0502040504020204" pitchFamily="34" charset="0"/>
              <a:ea typeface="Noto Sans" panose="020B0502040504020204" pitchFamily="34" charset="0"/>
              <a:cs typeface="Noto Sans" panose="020B0502040504020204" pitchFamily="34" charset="0"/>
            </a:endParaRPr>
          </a:p>
          <a:p>
            <a:pPr rtl="0">
              <a:spcBef>
                <a:spcPts val="0"/>
              </a:spcBef>
              <a:spcAft>
                <a:spcPts val="1000"/>
              </a:spcAft>
            </a:pPr>
            <a:r>
              <a:rPr lang="en-IN" sz="1900" b="0" u="none" strike="noStrike" dirty="0">
                <a:effectLst/>
                <a:latin typeface="Noto Sans" panose="020B0502040504020204" pitchFamily="34" charset="0"/>
                <a:ea typeface="Noto Sans" panose="020B0502040504020204" pitchFamily="34" charset="0"/>
                <a:cs typeface="Noto Sans" panose="020B0502040504020204" pitchFamily="34" charset="0"/>
              </a:rPr>
              <a:t>The EDA on BMI condition, cholesterol, and blood pressure underscores their significant associations with cardiovascular disease. Abnormal BMI, elevated cholesterol levels, and higher blood pressure contribute to increased cardiovascular risk. Monitoring these factors is crucial for preventive healthcare. Lifestyle interventions, regular screenings, and effective management are key in mitigating cardiovascular risks. Further research in these areas can enhance preventive strategies and improve overall cardiovascular health outcomes</a:t>
            </a:r>
            <a:endParaRPr lang="en-IN" sz="1900" b="0" dirty="0">
              <a:effectLst/>
              <a:latin typeface="Noto Sans" panose="020B0502040504020204" pitchFamily="34" charset="0"/>
              <a:ea typeface="Noto Sans" panose="020B0502040504020204" pitchFamily="34" charset="0"/>
              <a:cs typeface="Noto Sans" panose="020B0502040504020204" pitchFamily="34" charset="0"/>
            </a:endParaRPr>
          </a:p>
          <a:p>
            <a:br>
              <a:rPr lang="en-IN" dirty="0"/>
            </a:br>
            <a:endParaRPr lang="en-US" dirty="0"/>
          </a:p>
        </p:txBody>
      </p:sp>
    </p:spTree>
    <p:extLst>
      <p:ext uri="{BB962C8B-B14F-4D97-AF65-F5344CB8AC3E}">
        <p14:creationId xmlns:p14="http://schemas.microsoft.com/office/powerpoint/2010/main" val="23046043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5" name="Picture 4" descr="Close-up unopened pill packets">
            <a:extLst>
              <a:ext uri="{FF2B5EF4-FFF2-40B4-BE49-F238E27FC236}">
                <a16:creationId xmlns:a16="http://schemas.microsoft.com/office/drawing/2014/main" id="{B1430447-A111-0559-5162-7DF25B94E1A5}"/>
              </a:ext>
            </a:extLst>
          </p:cNvPr>
          <p:cNvPicPr>
            <a:picLocks noChangeAspect="1"/>
          </p:cNvPicPr>
          <p:nvPr/>
        </p:nvPicPr>
        <p:blipFill rotWithShape="1">
          <a:blip r:embed="rId3"/>
          <a:srcRect l="16820" r="10768"/>
          <a:stretch/>
        </p:blipFill>
        <p:spPr>
          <a:xfrm>
            <a:off x="20" y="975"/>
            <a:ext cx="7552924" cy="6858000"/>
          </a:xfrm>
          <a:prstGeom prst="rect">
            <a:avLst/>
          </a:prstGeom>
        </p:spPr>
      </p:pic>
      <p:sp>
        <p:nvSpPr>
          <p:cNvPr id="3" name="Content Placeholder 2">
            <a:extLst>
              <a:ext uri="{FF2B5EF4-FFF2-40B4-BE49-F238E27FC236}">
                <a16:creationId xmlns:a16="http://schemas.microsoft.com/office/drawing/2014/main" id="{B320BEC9-AC88-04E7-5B0D-03A0C3EF464A}"/>
              </a:ext>
            </a:extLst>
          </p:cNvPr>
          <p:cNvSpPr>
            <a:spLocks noGrp="1"/>
          </p:cNvSpPr>
          <p:nvPr>
            <p:ph idx="1"/>
          </p:nvPr>
        </p:nvSpPr>
        <p:spPr>
          <a:xfrm>
            <a:off x="7720315" y="185195"/>
            <a:ext cx="3875403" cy="6672805"/>
          </a:xfrm>
        </p:spPr>
        <p:txBody>
          <a:bodyPr>
            <a:normAutofit lnSpcReduction="10000"/>
          </a:bodyPr>
          <a:lstStyle/>
          <a:p>
            <a:pPr>
              <a:lnSpc>
                <a:spcPct val="90000"/>
              </a:lnSpc>
              <a:buFont typeface="Arial" panose="020B0604020202020204" pitchFamily="34" charset="0"/>
              <a:buChar char="•"/>
            </a:pPr>
            <a:r>
              <a:rPr lang="en-IN" sz="1600" i="0" dirty="0">
                <a:effectLst/>
                <a:latin typeface="Noto Sans" panose="020B0502040504020204" pitchFamily="34" charset="0"/>
                <a:ea typeface="Noto Sans" panose="020B0502040504020204" pitchFamily="34" charset="0"/>
                <a:cs typeface="Noto Sans" panose="020B0502040504020204" pitchFamily="34" charset="0"/>
              </a:rPr>
              <a:t>KEY FACTS-</a:t>
            </a:r>
          </a:p>
          <a:p>
            <a:pPr>
              <a:lnSpc>
                <a:spcPct val="90000"/>
              </a:lnSpc>
              <a:buFont typeface="Arial" panose="020B0604020202020204" pitchFamily="34" charset="0"/>
              <a:buChar char="•"/>
            </a:pPr>
            <a:r>
              <a:rPr lang="en-IN" sz="1600" i="0" dirty="0">
                <a:effectLst/>
                <a:latin typeface="Noto Sans" panose="020B0502040504020204" pitchFamily="34" charset="0"/>
                <a:ea typeface="Noto Sans" panose="020B0502040504020204" pitchFamily="34" charset="0"/>
                <a:cs typeface="Noto Sans" panose="020B0502040504020204" pitchFamily="34" charset="0"/>
              </a:rPr>
              <a:t>Cardiovascular diseases (CVDs) are the leading cause of death globally.</a:t>
            </a:r>
          </a:p>
          <a:p>
            <a:pPr>
              <a:lnSpc>
                <a:spcPct val="90000"/>
              </a:lnSpc>
              <a:buFont typeface="Arial" panose="020B0604020202020204" pitchFamily="34" charset="0"/>
              <a:buChar char="•"/>
            </a:pPr>
            <a:r>
              <a:rPr lang="en-IN" sz="1600" i="0" dirty="0">
                <a:effectLst/>
                <a:latin typeface="Noto Sans" panose="020B0502040504020204" pitchFamily="34" charset="0"/>
                <a:ea typeface="Noto Sans" panose="020B0502040504020204" pitchFamily="34" charset="0"/>
                <a:cs typeface="Noto Sans" panose="020B0502040504020204" pitchFamily="34" charset="0"/>
              </a:rPr>
              <a:t>An estimated 17.9 million people died from CVDs in 2019, representing 32% of all global deaths. Of these deaths, 85% were due to heart attack and stroke.</a:t>
            </a:r>
          </a:p>
          <a:p>
            <a:pPr>
              <a:lnSpc>
                <a:spcPct val="90000"/>
              </a:lnSpc>
              <a:buFont typeface="Arial" panose="020B0604020202020204" pitchFamily="34" charset="0"/>
              <a:buChar char="•"/>
            </a:pPr>
            <a:r>
              <a:rPr lang="en-IN" sz="1600" i="0" dirty="0">
                <a:effectLst/>
                <a:latin typeface="Noto Sans" panose="020B0502040504020204" pitchFamily="34" charset="0"/>
                <a:ea typeface="Noto Sans" panose="020B0502040504020204" pitchFamily="34" charset="0"/>
                <a:cs typeface="Noto Sans" panose="020B0502040504020204" pitchFamily="34" charset="0"/>
              </a:rPr>
              <a:t>Over three quarters of CVD deaths take place in low- and middle-income countries.</a:t>
            </a:r>
          </a:p>
          <a:p>
            <a:pPr>
              <a:lnSpc>
                <a:spcPct val="90000"/>
              </a:lnSpc>
              <a:buFont typeface="Arial" panose="020B0604020202020204" pitchFamily="34" charset="0"/>
              <a:buChar char="•"/>
            </a:pPr>
            <a:r>
              <a:rPr lang="en-IN" sz="1600" i="0" dirty="0">
                <a:effectLst/>
                <a:latin typeface="Noto Sans" panose="020B0502040504020204" pitchFamily="34" charset="0"/>
                <a:ea typeface="Noto Sans" panose="020B0502040504020204" pitchFamily="34" charset="0"/>
                <a:cs typeface="Noto Sans" panose="020B0502040504020204" pitchFamily="34" charset="0"/>
              </a:rPr>
              <a:t>Out of the 17 million premature deaths (under the age of 70) due to noncommunicable diseases in 2019, 38% were caused by CVDs.</a:t>
            </a:r>
          </a:p>
          <a:p>
            <a:pPr>
              <a:lnSpc>
                <a:spcPct val="90000"/>
              </a:lnSpc>
              <a:buFont typeface="Arial" panose="020B0604020202020204" pitchFamily="34" charset="0"/>
              <a:buChar char="•"/>
            </a:pPr>
            <a:r>
              <a:rPr lang="en-IN" sz="1600" i="0" dirty="0">
                <a:effectLst/>
                <a:latin typeface="Noto Sans" panose="020B0502040504020204" pitchFamily="34" charset="0"/>
                <a:ea typeface="Noto Sans" panose="020B0502040504020204" pitchFamily="34" charset="0"/>
                <a:cs typeface="Noto Sans" panose="020B0502040504020204" pitchFamily="34" charset="0"/>
              </a:rPr>
              <a:t>Most cardiovascular diseases can be prevented by addressing behavioural risk factors such as tobacco use, unhealthy diet and obesity, physical inactivity and harmful use of alcohol.</a:t>
            </a:r>
          </a:p>
          <a:p>
            <a:pPr>
              <a:lnSpc>
                <a:spcPct val="90000"/>
              </a:lnSpc>
              <a:buFont typeface="Arial" panose="020B0604020202020204" pitchFamily="34" charset="0"/>
              <a:buChar char="•"/>
            </a:pPr>
            <a:r>
              <a:rPr lang="en-IN" sz="1600" i="0" dirty="0">
                <a:effectLst/>
                <a:latin typeface="Noto Sans" panose="020B0502040504020204" pitchFamily="34" charset="0"/>
                <a:ea typeface="Noto Sans" panose="020B0502040504020204" pitchFamily="34" charset="0"/>
                <a:cs typeface="Noto Sans" panose="020B0502040504020204" pitchFamily="34" charset="0"/>
              </a:rPr>
              <a:t>It is important to detect cardiovascular disease as early as possible so that management with counselling and medicines can begin.</a:t>
            </a:r>
          </a:p>
          <a:p>
            <a:pPr>
              <a:lnSpc>
                <a:spcPct val="90000"/>
              </a:lnSpc>
            </a:pPr>
            <a:endParaRPr lang="en-US" sz="1000" dirty="0"/>
          </a:p>
        </p:txBody>
      </p:sp>
    </p:spTree>
    <p:extLst>
      <p:ext uri="{BB962C8B-B14F-4D97-AF65-F5344CB8AC3E}">
        <p14:creationId xmlns:p14="http://schemas.microsoft.com/office/powerpoint/2010/main" val="1496885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391CE-22E1-5580-4275-28A8D1D1E29F}"/>
              </a:ext>
            </a:extLst>
          </p:cNvPr>
          <p:cNvSpPr>
            <a:spLocks noGrp="1"/>
          </p:cNvSpPr>
          <p:nvPr>
            <p:ph type="title"/>
          </p:nvPr>
        </p:nvSpPr>
        <p:spPr>
          <a:xfrm>
            <a:off x="141789" y="-829195"/>
            <a:ext cx="3659389" cy="4557849"/>
          </a:xfrm>
        </p:spPr>
        <p:txBody>
          <a:bodyPr>
            <a:normAutofit/>
          </a:bodyPr>
          <a:lstStyle/>
          <a:p>
            <a:pPr algn="r"/>
            <a:r>
              <a:rPr lang="en-US" dirty="0"/>
              <a:t>WHAT ARE CARDIOVASCULAR DISEASES?</a:t>
            </a:r>
          </a:p>
        </p:txBody>
      </p:sp>
      <p:sp>
        <p:nvSpPr>
          <p:cNvPr id="3" name="Content Placeholder 2">
            <a:extLst>
              <a:ext uri="{FF2B5EF4-FFF2-40B4-BE49-F238E27FC236}">
                <a16:creationId xmlns:a16="http://schemas.microsoft.com/office/drawing/2014/main" id="{4FFA9742-707A-E79A-45CB-F2BBC9FCE233}"/>
              </a:ext>
            </a:extLst>
          </p:cNvPr>
          <p:cNvSpPr>
            <a:spLocks noGrp="1"/>
          </p:cNvSpPr>
          <p:nvPr>
            <p:ph idx="1"/>
          </p:nvPr>
        </p:nvSpPr>
        <p:spPr>
          <a:xfrm>
            <a:off x="3958542" y="1150076"/>
            <a:ext cx="7547659" cy="4557849"/>
          </a:xfrm>
        </p:spPr>
        <p:txBody>
          <a:bodyPr>
            <a:noAutofit/>
          </a:bodyPr>
          <a:lstStyle/>
          <a:p>
            <a:pPr>
              <a:lnSpc>
                <a:spcPct val="90000"/>
              </a:lnSpc>
            </a:pPr>
            <a:r>
              <a:rPr lang="en-IN" sz="2000" b="0" i="0" dirty="0">
                <a:effectLst/>
                <a:latin typeface="Noto Sans" panose="020B0502040504020204" pitchFamily="34" charset="0"/>
              </a:rPr>
              <a:t>Cardiovascular diseases (CVDs) are a group of disorders of the heart and blood vessels. They include:</a:t>
            </a:r>
          </a:p>
          <a:p>
            <a:pPr>
              <a:lnSpc>
                <a:spcPct val="90000"/>
              </a:lnSpc>
              <a:buFont typeface="Arial" panose="020B0604020202020204" pitchFamily="34" charset="0"/>
              <a:buChar char="•"/>
            </a:pPr>
            <a:r>
              <a:rPr lang="en-IN" sz="2000" dirty="0">
                <a:latin typeface="Noto Sans" panose="020B0502040504020204" pitchFamily="34" charset="0"/>
              </a:rPr>
              <a:t>C</a:t>
            </a:r>
            <a:r>
              <a:rPr lang="en-IN" sz="2000" b="0" i="0" dirty="0">
                <a:effectLst/>
                <a:latin typeface="Noto Sans" panose="020B0502040504020204" pitchFamily="34" charset="0"/>
              </a:rPr>
              <a:t>oronary heart disease – a disease of the blood vessels supplying the heart muscle;</a:t>
            </a:r>
          </a:p>
          <a:p>
            <a:pPr>
              <a:lnSpc>
                <a:spcPct val="90000"/>
              </a:lnSpc>
              <a:buFont typeface="Arial" panose="020B0604020202020204" pitchFamily="34" charset="0"/>
              <a:buChar char="•"/>
            </a:pPr>
            <a:r>
              <a:rPr lang="en-IN" sz="2000" dirty="0">
                <a:latin typeface="Noto Sans" panose="020B0502040504020204" pitchFamily="34" charset="0"/>
              </a:rPr>
              <a:t>C</a:t>
            </a:r>
            <a:r>
              <a:rPr lang="en-IN" sz="2000" b="0" i="0" dirty="0">
                <a:effectLst/>
                <a:latin typeface="Noto Sans" panose="020B0502040504020204" pitchFamily="34" charset="0"/>
              </a:rPr>
              <a:t>erebrovascular disease – a disease of the blood vessels supplying the brain;</a:t>
            </a:r>
          </a:p>
          <a:p>
            <a:pPr>
              <a:lnSpc>
                <a:spcPct val="90000"/>
              </a:lnSpc>
              <a:buFont typeface="Arial" panose="020B0604020202020204" pitchFamily="34" charset="0"/>
              <a:buChar char="•"/>
            </a:pPr>
            <a:r>
              <a:rPr lang="en-IN" sz="2000" dirty="0">
                <a:latin typeface="Noto Sans" panose="020B0502040504020204" pitchFamily="34" charset="0"/>
              </a:rPr>
              <a:t>P</a:t>
            </a:r>
            <a:r>
              <a:rPr lang="en-IN" sz="2000" b="0" i="0" dirty="0">
                <a:effectLst/>
                <a:latin typeface="Noto Sans" panose="020B0502040504020204" pitchFamily="34" charset="0"/>
              </a:rPr>
              <a:t>eripheral arterial disease – a disease of blood vessels supplying the arms and legs;</a:t>
            </a:r>
          </a:p>
          <a:p>
            <a:pPr>
              <a:lnSpc>
                <a:spcPct val="90000"/>
              </a:lnSpc>
              <a:buFont typeface="Arial" panose="020B0604020202020204" pitchFamily="34" charset="0"/>
              <a:buChar char="•"/>
            </a:pPr>
            <a:r>
              <a:rPr lang="en-IN" sz="2000" dirty="0">
                <a:latin typeface="Noto Sans" panose="020B0502040504020204" pitchFamily="34" charset="0"/>
              </a:rPr>
              <a:t>R</a:t>
            </a:r>
            <a:r>
              <a:rPr lang="en-IN" sz="2000" b="0" i="0" dirty="0">
                <a:effectLst/>
                <a:latin typeface="Noto Sans" panose="020B0502040504020204" pitchFamily="34" charset="0"/>
              </a:rPr>
              <a:t>heumatic heart disease – damage to the heart muscle and heart valves from rheumatic fever, caused by streptococcal bacteria;</a:t>
            </a:r>
          </a:p>
          <a:p>
            <a:pPr>
              <a:lnSpc>
                <a:spcPct val="90000"/>
              </a:lnSpc>
              <a:buFont typeface="Arial" panose="020B0604020202020204" pitchFamily="34" charset="0"/>
              <a:buChar char="•"/>
            </a:pPr>
            <a:r>
              <a:rPr lang="en-IN" sz="2000" dirty="0">
                <a:latin typeface="Noto Sans" panose="020B0502040504020204" pitchFamily="34" charset="0"/>
              </a:rPr>
              <a:t>C</a:t>
            </a:r>
            <a:r>
              <a:rPr lang="en-IN" sz="2000" b="0" i="0" dirty="0">
                <a:effectLst/>
                <a:latin typeface="Noto Sans" panose="020B0502040504020204" pitchFamily="34" charset="0"/>
              </a:rPr>
              <a:t>ongenital heart disease – birth defects that affect the normal development and functioning of the heart caused by malformations of the heart structure from birth; and</a:t>
            </a:r>
          </a:p>
          <a:p>
            <a:pPr>
              <a:lnSpc>
                <a:spcPct val="90000"/>
              </a:lnSpc>
              <a:buFont typeface="Arial" panose="020B0604020202020204" pitchFamily="34" charset="0"/>
              <a:buChar char="•"/>
            </a:pPr>
            <a:r>
              <a:rPr lang="en-IN" sz="2000" dirty="0">
                <a:latin typeface="Noto Sans" panose="020B0502040504020204" pitchFamily="34" charset="0"/>
              </a:rPr>
              <a:t>D</a:t>
            </a:r>
            <a:r>
              <a:rPr lang="en-IN" sz="2000" b="0" i="0" dirty="0">
                <a:effectLst/>
                <a:latin typeface="Noto Sans" panose="020B0502040504020204" pitchFamily="34" charset="0"/>
              </a:rPr>
              <a:t>eep vein thrombosis and pulmonary embolism – blood clots in the leg veins, which can dislodge and move to the heart and lungs.</a:t>
            </a:r>
            <a:br>
              <a:rPr lang="en-IN" sz="2000" dirty="0"/>
            </a:br>
            <a:endParaRPr lang="en-US" sz="2000" dirty="0"/>
          </a:p>
        </p:txBody>
      </p:sp>
    </p:spTree>
    <p:extLst>
      <p:ext uri="{BB962C8B-B14F-4D97-AF65-F5344CB8AC3E}">
        <p14:creationId xmlns:p14="http://schemas.microsoft.com/office/powerpoint/2010/main" val="35846836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Graph on document with pen">
            <a:extLst>
              <a:ext uri="{FF2B5EF4-FFF2-40B4-BE49-F238E27FC236}">
                <a16:creationId xmlns:a16="http://schemas.microsoft.com/office/drawing/2014/main" id="{2AB44398-2977-FA83-F049-75C6AEA758BF}"/>
              </a:ext>
            </a:extLst>
          </p:cNvPr>
          <p:cNvPicPr>
            <a:picLocks noChangeAspect="1"/>
          </p:cNvPicPr>
          <p:nvPr/>
        </p:nvPicPr>
        <p:blipFill rotWithShape="1">
          <a:blip r:embed="rId2">
            <a:alphaModFix amt="25000"/>
          </a:blip>
          <a:srcRect t="1510" b="14220"/>
          <a:stretch/>
        </p:blipFill>
        <p:spPr>
          <a:xfrm>
            <a:off x="20" y="10"/>
            <a:ext cx="12191980" cy="6857990"/>
          </a:xfrm>
          <a:prstGeom prst="rect">
            <a:avLst/>
          </a:prstGeom>
        </p:spPr>
      </p:pic>
      <p:sp>
        <p:nvSpPr>
          <p:cNvPr id="2" name="Title 1">
            <a:extLst>
              <a:ext uri="{FF2B5EF4-FFF2-40B4-BE49-F238E27FC236}">
                <a16:creationId xmlns:a16="http://schemas.microsoft.com/office/drawing/2014/main" id="{38889159-E731-2171-DC00-04A5CBD857C7}"/>
              </a:ext>
            </a:extLst>
          </p:cNvPr>
          <p:cNvSpPr>
            <a:spLocks noGrp="1"/>
          </p:cNvSpPr>
          <p:nvPr>
            <p:ph type="title"/>
          </p:nvPr>
        </p:nvSpPr>
        <p:spPr>
          <a:xfrm>
            <a:off x="500606" y="169762"/>
            <a:ext cx="10131425" cy="1456267"/>
          </a:xfrm>
        </p:spPr>
        <p:txBody>
          <a:bodyPr>
            <a:normAutofit/>
          </a:bodyPr>
          <a:lstStyle/>
          <a:p>
            <a:pPr algn="ctr"/>
            <a:r>
              <a:rPr lang="en-US" b="1" u="sng" cap="none" dirty="0"/>
              <a:t>INTRODUCTION</a:t>
            </a:r>
            <a:endParaRPr lang="en-US" b="1" u="sng" dirty="0"/>
          </a:p>
        </p:txBody>
      </p:sp>
      <p:sp>
        <p:nvSpPr>
          <p:cNvPr id="3" name="Content Placeholder 2">
            <a:extLst>
              <a:ext uri="{FF2B5EF4-FFF2-40B4-BE49-F238E27FC236}">
                <a16:creationId xmlns:a16="http://schemas.microsoft.com/office/drawing/2014/main" id="{D1B3A343-BAA8-A768-64B8-5AFD898D398A}"/>
              </a:ext>
            </a:extLst>
          </p:cNvPr>
          <p:cNvSpPr>
            <a:spLocks noGrp="1"/>
          </p:cNvSpPr>
          <p:nvPr>
            <p:ph idx="1"/>
          </p:nvPr>
        </p:nvSpPr>
        <p:spPr>
          <a:xfrm>
            <a:off x="685801" y="1388963"/>
            <a:ext cx="10131425" cy="4402238"/>
          </a:xfrm>
        </p:spPr>
        <p:txBody>
          <a:bodyPr>
            <a:normAutofit/>
          </a:bodyPr>
          <a:lstStyle/>
          <a:p>
            <a:r>
              <a:rPr lang="en-US" sz="2200" dirty="0"/>
              <a:t>Heart problems are a big health issue around the world, causing a lot of sickness and death. To tackle this, we want to use data to figure out the things that make heart problems more likely, see the patterns in the information, and find ways to stop them before they happen. Our project is all about exploring the data we have, like going on a journey through a treasure trove of information, to understand why heart problems happen and find clues to prevent them. We're looking for hidden details in the data that can tell us why heart problems are common and how we can stop them from affecting people.</a:t>
            </a:r>
          </a:p>
          <a:p>
            <a:endParaRPr lang="en-US" dirty="0"/>
          </a:p>
        </p:txBody>
      </p:sp>
    </p:spTree>
    <p:extLst>
      <p:ext uri="{BB962C8B-B14F-4D97-AF65-F5344CB8AC3E}">
        <p14:creationId xmlns:p14="http://schemas.microsoft.com/office/powerpoint/2010/main" val="34870794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36444-2391-AB13-C4AC-23C37774151F}"/>
              </a:ext>
            </a:extLst>
          </p:cNvPr>
          <p:cNvSpPr>
            <a:spLocks noGrp="1"/>
          </p:cNvSpPr>
          <p:nvPr>
            <p:ph type="title"/>
          </p:nvPr>
        </p:nvSpPr>
        <p:spPr/>
        <p:txBody>
          <a:bodyPr/>
          <a:lstStyle/>
          <a:p>
            <a:pPr algn="ctr"/>
            <a:r>
              <a:rPr lang="en-US" u="sng" dirty="0"/>
              <a:t>DATA DESCRIPTION</a:t>
            </a:r>
          </a:p>
        </p:txBody>
      </p:sp>
      <p:sp>
        <p:nvSpPr>
          <p:cNvPr id="3" name="Content Placeholder 2">
            <a:extLst>
              <a:ext uri="{FF2B5EF4-FFF2-40B4-BE49-F238E27FC236}">
                <a16:creationId xmlns:a16="http://schemas.microsoft.com/office/drawing/2014/main" id="{41E3B729-439A-CFB1-2CA9-ACDCA7CF6095}"/>
              </a:ext>
            </a:extLst>
          </p:cNvPr>
          <p:cNvSpPr>
            <a:spLocks noGrp="1"/>
          </p:cNvSpPr>
          <p:nvPr>
            <p:ph idx="1"/>
          </p:nvPr>
        </p:nvSpPr>
        <p:spPr/>
        <p:txBody>
          <a:bodyPr>
            <a:normAutofit fontScale="92500" lnSpcReduction="20000"/>
          </a:bodyPr>
          <a:lstStyle/>
          <a:p>
            <a:pPr marL="0" indent="0">
              <a:buNone/>
            </a:pPr>
            <a:r>
              <a:rPr lang="en-US" sz="2400" dirty="0"/>
              <a:t>FEATURES-</a:t>
            </a:r>
          </a:p>
          <a:p>
            <a:pPr marL="0" indent="0">
              <a:buNone/>
            </a:pPr>
            <a:r>
              <a:rPr lang="en-US" sz="2400" dirty="0"/>
              <a:t>Age | Objective Feature | age | int (days)</a:t>
            </a:r>
          </a:p>
          <a:p>
            <a:pPr marL="0" indent="0">
              <a:buNone/>
            </a:pPr>
            <a:r>
              <a:rPr lang="en-US" sz="2400" dirty="0"/>
              <a:t>Height | Objective Feature | height | int (cm) |</a:t>
            </a:r>
          </a:p>
          <a:p>
            <a:pPr marL="0" indent="0">
              <a:buNone/>
            </a:pPr>
            <a:r>
              <a:rPr lang="en-US" sz="2400" dirty="0"/>
              <a:t>Weight | Objective Feature | weight | float (kg) |</a:t>
            </a:r>
          </a:p>
          <a:p>
            <a:pPr marL="0" indent="0">
              <a:buNone/>
            </a:pPr>
            <a:r>
              <a:rPr lang="en-US" sz="2400" dirty="0"/>
              <a:t>Systolic blood pressure | Examination Feature | </a:t>
            </a:r>
            <a:r>
              <a:rPr lang="en-US" sz="2400" dirty="0" err="1"/>
              <a:t>ap_hi</a:t>
            </a:r>
            <a:r>
              <a:rPr lang="en-US" sz="2400" dirty="0"/>
              <a:t> | int |</a:t>
            </a:r>
          </a:p>
          <a:p>
            <a:pPr marL="0" indent="0">
              <a:buNone/>
            </a:pPr>
            <a:r>
              <a:rPr lang="en-US" sz="2400" dirty="0"/>
              <a:t>Diastolic blood pressure | Examination Feature | </a:t>
            </a:r>
            <a:r>
              <a:rPr lang="en-US" sz="2400" dirty="0" err="1"/>
              <a:t>ap_lo</a:t>
            </a:r>
            <a:r>
              <a:rPr lang="en-US" sz="2400" dirty="0"/>
              <a:t> | int |</a:t>
            </a:r>
          </a:p>
          <a:p>
            <a:pPr marL="0" indent="0">
              <a:buNone/>
            </a:pPr>
            <a:r>
              <a:rPr lang="en-US" sz="2400" dirty="0"/>
              <a:t>Cholesterol | Examination Feature | cholesterol | 1: normal, 2: high, 3: very high</a:t>
            </a:r>
          </a:p>
          <a:p>
            <a:pPr marL="0" indent="0">
              <a:buNone/>
            </a:pPr>
            <a:r>
              <a:rPr lang="en-US" sz="2400" dirty="0"/>
              <a:t>Physical activity | Subjective Feature | active | binary |</a:t>
            </a:r>
          </a:p>
          <a:p>
            <a:pPr marL="0" indent="0">
              <a:buNone/>
            </a:pPr>
            <a:r>
              <a:rPr lang="en-US" sz="2400" dirty="0"/>
              <a:t>Presence or absence of cardiovascular disease | Target Variable | cardio | binary |</a:t>
            </a:r>
          </a:p>
          <a:p>
            <a:pPr marL="0" indent="0">
              <a:buNone/>
            </a:pPr>
            <a:endParaRPr lang="en-US" dirty="0"/>
          </a:p>
          <a:p>
            <a:endParaRPr lang="en-US" dirty="0"/>
          </a:p>
        </p:txBody>
      </p:sp>
    </p:spTree>
    <p:extLst>
      <p:ext uri="{BB962C8B-B14F-4D97-AF65-F5344CB8AC3E}">
        <p14:creationId xmlns:p14="http://schemas.microsoft.com/office/powerpoint/2010/main" val="26781025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637B1-A3CA-056D-8291-710706301529}"/>
              </a:ext>
            </a:extLst>
          </p:cNvPr>
          <p:cNvSpPr>
            <a:spLocks noGrp="1"/>
          </p:cNvSpPr>
          <p:nvPr>
            <p:ph type="title"/>
          </p:nvPr>
        </p:nvSpPr>
        <p:spPr>
          <a:xfrm>
            <a:off x="685801" y="609601"/>
            <a:ext cx="10131425" cy="457200"/>
          </a:xfrm>
        </p:spPr>
        <p:txBody>
          <a:bodyPr>
            <a:normAutofit fontScale="90000"/>
          </a:bodyPr>
          <a:lstStyle/>
          <a:p>
            <a:r>
              <a:rPr lang="en-US" u="sng" dirty="0"/>
              <a:t>Tools and libraries USED FOR THIS PROJECT</a:t>
            </a:r>
          </a:p>
        </p:txBody>
      </p:sp>
      <p:sp>
        <p:nvSpPr>
          <p:cNvPr id="3" name="Content Placeholder 2">
            <a:extLst>
              <a:ext uri="{FF2B5EF4-FFF2-40B4-BE49-F238E27FC236}">
                <a16:creationId xmlns:a16="http://schemas.microsoft.com/office/drawing/2014/main" id="{8D147CCD-CB01-14E0-43AA-8E29A8A8EA8C}"/>
              </a:ext>
            </a:extLst>
          </p:cNvPr>
          <p:cNvSpPr>
            <a:spLocks noGrp="1"/>
          </p:cNvSpPr>
          <p:nvPr>
            <p:ph idx="1"/>
          </p:nvPr>
        </p:nvSpPr>
        <p:spPr>
          <a:xfrm>
            <a:off x="685801" y="1891862"/>
            <a:ext cx="10131425" cy="4204137"/>
          </a:xfrm>
        </p:spPr>
        <p:txBody>
          <a:bodyPr>
            <a:normAutofit fontScale="40000" lnSpcReduction="20000"/>
          </a:bodyPr>
          <a:lstStyle/>
          <a:p>
            <a:pPr marL="0" indent="0">
              <a:buNone/>
            </a:pPr>
            <a:r>
              <a:rPr lang="en-US" sz="6400" dirty="0"/>
              <a:t>TOOLS -  Python</a:t>
            </a:r>
          </a:p>
          <a:p>
            <a:pPr marL="0" indent="0">
              <a:buNone/>
            </a:pPr>
            <a:r>
              <a:rPr lang="en-US" sz="6400" dirty="0"/>
              <a:t>PLATFORM - Collab</a:t>
            </a:r>
          </a:p>
          <a:p>
            <a:pPr marL="0" indent="0">
              <a:buNone/>
            </a:pPr>
            <a:r>
              <a:rPr lang="en-US" sz="6400" dirty="0"/>
              <a:t>LIBRARIES-</a:t>
            </a:r>
          </a:p>
          <a:p>
            <a:pPr marL="0" indent="0">
              <a:buNone/>
            </a:pPr>
            <a:r>
              <a:rPr lang="en-US" sz="6400" dirty="0" err="1"/>
              <a:t>Numpy</a:t>
            </a:r>
            <a:r>
              <a:rPr lang="en-US" sz="6400" dirty="0"/>
              <a:t> - I have used </a:t>
            </a:r>
            <a:r>
              <a:rPr lang="en-US" sz="6400" dirty="0" err="1"/>
              <a:t>Numpy</a:t>
            </a:r>
            <a:r>
              <a:rPr lang="en-US" sz="6400" dirty="0"/>
              <a:t> for the Numerical Computing</a:t>
            </a:r>
          </a:p>
          <a:p>
            <a:pPr marL="0" indent="0">
              <a:buNone/>
            </a:pPr>
            <a:r>
              <a:rPr lang="en-US" sz="6400" dirty="0"/>
              <a:t>Pandas: I have used pandas for Data Manipulation and Analysis</a:t>
            </a:r>
          </a:p>
          <a:p>
            <a:pPr marL="0" indent="0">
              <a:buNone/>
            </a:pPr>
            <a:r>
              <a:rPr lang="en-US" sz="6400" dirty="0"/>
              <a:t>Matplotlib– Used for 2D plotting Library. Key features are line plots, Scatter plots, Customization</a:t>
            </a:r>
          </a:p>
          <a:p>
            <a:pPr marL="0" indent="0">
              <a:buNone/>
            </a:pPr>
            <a:r>
              <a:rPr lang="en-US" sz="6400" dirty="0"/>
              <a:t>Seaborn- sed for Statistical Data visualization. Key features of the seaborn are High level Interface , Specialized  plots,  Stylistic  enhancements.</a:t>
            </a:r>
          </a:p>
          <a:p>
            <a:pPr marL="0" indent="0">
              <a:buNone/>
            </a:pPr>
            <a:r>
              <a:rPr lang="en-US" sz="4800" dirty="0"/>
              <a:t>.</a:t>
            </a:r>
          </a:p>
          <a:p>
            <a:endParaRPr lang="en-US" dirty="0"/>
          </a:p>
        </p:txBody>
      </p:sp>
    </p:spTree>
    <p:extLst>
      <p:ext uri="{BB962C8B-B14F-4D97-AF65-F5344CB8AC3E}">
        <p14:creationId xmlns:p14="http://schemas.microsoft.com/office/powerpoint/2010/main" val="9913972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A74AD-EF06-A97D-3C50-93DB5C839A4A}"/>
              </a:ext>
            </a:extLst>
          </p:cNvPr>
          <p:cNvSpPr>
            <a:spLocks noGrp="1"/>
          </p:cNvSpPr>
          <p:nvPr>
            <p:ph type="title"/>
          </p:nvPr>
        </p:nvSpPr>
        <p:spPr>
          <a:xfrm>
            <a:off x="6717278" y="310259"/>
            <a:ext cx="4099947" cy="1035579"/>
          </a:xfrm>
        </p:spPr>
        <p:txBody>
          <a:bodyPr>
            <a:noAutofit/>
          </a:bodyPr>
          <a:lstStyle/>
          <a:p>
            <a:r>
              <a:rPr lang="en-US" sz="3200" u="sng" dirty="0"/>
              <a:t>DATA  preprocessing</a:t>
            </a:r>
          </a:p>
        </p:txBody>
      </p:sp>
      <p:sp>
        <p:nvSpPr>
          <p:cNvPr id="3" name="Content Placeholder 2">
            <a:extLst>
              <a:ext uri="{FF2B5EF4-FFF2-40B4-BE49-F238E27FC236}">
                <a16:creationId xmlns:a16="http://schemas.microsoft.com/office/drawing/2014/main" id="{3A1B4B42-088F-8CD5-26D1-6A02F5B53208}"/>
              </a:ext>
            </a:extLst>
          </p:cNvPr>
          <p:cNvSpPr>
            <a:spLocks noGrp="1"/>
          </p:cNvSpPr>
          <p:nvPr>
            <p:ph idx="1"/>
          </p:nvPr>
        </p:nvSpPr>
        <p:spPr>
          <a:xfrm>
            <a:off x="6717277" y="1345838"/>
            <a:ext cx="4099947" cy="3649133"/>
          </a:xfrm>
        </p:spPr>
        <p:txBody>
          <a:bodyPr>
            <a:normAutofit/>
          </a:bodyPr>
          <a:lstStyle/>
          <a:p>
            <a:pPr>
              <a:lnSpc>
                <a:spcPct val="90000"/>
              </a:lnSpc>
            </a:pPr>
            <a:r>
              <a:rPr lang="en-US" sz="2000" dirty="0"/>
              <a:t>Dataset loading :</a:t>
            </a:r>
            <a:r>
              <a:rPr lang="en-IN" sz="2000" b="0" i="0" dirty="0">
                <a:effectLst/>
                <a:latin typeface="Inter"/>
              </a:rPr>
              <a:t>There are 70000 entries of patient records.</a:t>
            </a:r>
            <a:endParaRPr lang="en-US" sz="2000" dirty="0"/>
          </a:p>
          <a:p>
            <a:pPr>
              <a:lnSpc>
                <a:spcPct val="90000"/>
              </a:lnSpc>
            </a:pPr>
            <a:r>
              <a:rPr lang="en-US" sz="2000" dirty="0"/>
              <a:t>Missing values:</a:t>
            </a:r>
            <a:r>
              <a:rPr lang="en-IN" sz="2000" b="0" i="0" dirty="0">
                <a:effectLst/>
                <a:latin typeface="Inter"/>
              </a:rPr>
              <a:t>From this we can assume that there is 0 Null values in the dataset</a:t>
            </a:r>
            <a:endParaRPr lang="en-US" sz="2000" dirty="0"/>
          </a:p>
          <a:p>
            <a:pPr>
              <a:lnSpc>
                <a:spcPct val="90000"/>
              </a:lnSpc>
            </a:pPr>
            <a:r>
              <a:rPr lang="en-IN" sz="2000" dirty="0">
                <a:latin typeface="Inter"/>
              </a:rPr>
              <a:t>Duplicate values: </a:t>
            </a:r>
            <a:r>
              <a:rPr lang="en-IN" sz="2000" b="0" i="0" dirty="0">
                <a:effectLst/>
                <a:latin typeface="Inter"/>
              </a:rPr>
              <a:t>There are 0 duplicate values in the dataset.</a:t>
            </a:r>
          </a:p>
          <a:p>
            <a:pPr>
              <a:lnSpc>
                <a:spcPct val="90000"/>
              </a:lnSpc>
            </a:pPr>
            <a:r>
              <a:rPr lang="en-IN" sz="2000" b="0" i="0" dirty="0">
                <a:effectLst/>
                <a:latin typeface="Inter"/>
              </a:rPr>
              <a:t>From this data cleaning process we can conclude that the dataset is good to go for analysing </a:t>
            </a:r>
          </a:p>
          <a:p>
            <a:pPr>
              <a:lnSpc>
                <a:spcPct val="90000"/>
              </a:lnSpc>
            </a:pPr>
            <a:endParaRPr lang="en-US" sz="1700" dirty="0"/>
          </a:p>
        </p:txBody>
      </p:sp>
      <p:pic>
        <p:nvPicPr>
          <p:cNvPr id="6" name="Picture 5" descr="A screenshot of a computer&#10;&#10;Description automatically generated">
            <a:extLst>
              <a:ext uri="{FF2B5EF4-FFF2-40B4-BE49-F238E27FC236}">
                <a16:creationId xmlns:a16="http://schemas.microsoft.com/office/drawing/2014/main" id="{E84896F5-C1FE-3A60-B54D-A99C61C1460A}"/>
              </a:ext>
            </a:extLst>
          </p:cNvPr>
          <p:cNvPicPr>
            <a:picLocks noChangeAspect="1"/>
          </p:cNvPicPr>
          <p:nvPr/>
        </p:nvPicPr>
        <p:blipFill>
          <a:blip r:embed="rId3"/>
          <a:stretch>
            <a:fillRect/>
          </a:stretch>
        </p:blipFill>
        <p:spPr>
          <a:xfrm>
            <a:off x="202324" y="285181"/>
            <a:ext cx="6279725" cy="4801825"/>
          </a:xfrm>
          <a:prstGeom prst="roundRect">
            <a:avLst>
              <a:gd name="adj" fmla="val 6267"/>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40773657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{83C5235C-4A19-5F4B-A1CB-DAF132E489D4}tf10001058</Template>
  <TotalTime>1329</TotalTime>
  <Words>3199</Words>
  <Application>Microsoft Macintosh PowerPoint</Application>
  <PresentationFormat>Widescreen</PresentationFormat>
  <Paragraphs>145</Paragraphs>
  <Slides>38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38</vt:i4>
      </vt:variant>
    </vt:vector>
  </HeadingPairs>
  <TitlesOfParts>
    <vt:vector size="45" baseType="lpstr">
      <vt:lpstr>Arial</vt:lpstr>
      <vt:lpstr>Calibri</vt:lpstr>
      <vt:lpstr>Calibri Light</vt:lpstr>
      <vt:lpstr>Inter</vt:lpstr>
      <vt:lpstr>Noto Sans</vt:lpstr>
      <vt:lpstr>Söhne</vt:lpstr>
      <vt:lpstr>Celestial</vt:lpstr>
      <vt:lpstr>EDA of CARDIOVASCULAR DISEASE</vt:lpstr>
      <vt:lpstr>What is eda?</vt:lpstr>
      <vt:lpstr>PowerPoint Presentation</vt:lpstr>
      <vt:lpstr>PowerPoint Presentation</vt:lpstr>
      <vt:lpstr>WHAT ARE CARDIOVASCULAR DISEASES?</vt:lpstr>
      <vt:lpstr>INTRODUCTION</vt:lpstr>
      <vt:lpstr>DATA DESCRIPTION</vt:lpstr>
      <vt:lpstr>Tools and libraries USED FOR THIS PROJECT</vt:lpstr>
      <vt:lpstr>DATA  preprocessing</vt:lpstr>
      <vt:lpstr>PowerPoint Presentation</vt:lpstr>
      <vt:lpstr>AGE_GROUP VISUALIZATION</vt:lpstr>
      <vt:lpstr>AGE GROUP VISUALIZATION</vt:lpstr>
      <vt:lpstr>PowerPoint Presentation</vt:lpstr>
      <vt:lpstr>PowerPoint Presentation</vt:lpstr>
      <vt:lpstr>Visualization for age_tees and cvd</vt:lpstr>
      <vt:lpstr>PowerPoint Presentation</vt:lpstr>
      <vt:lpstr>VISUALIZATION OF BMI</vt:lpstr>
      <vt:lpstr>DONUT CHART FOR BMI</vt:lpstr>
      <vt:lpstr>VISUALIZATION FOR BMI AND CVD</vt:lpstr>
      <vt:lpstr>PowerPoint Presentation</vt:lpstr>
      <vt:lpstr>VISUALIZATION FOR PHYSICAL ACTIVITY</vt:lpstr>
      <vt:lpstr>PowerPoint Presentation</vt:lpstr>
      <vt:lpstr>Visualization for physical activity and cvd</vt:lpstr>
      <vt:lpstr>PowerPoint Presentation</vt:lpstr>
      <vt:lpstr>PowerPoint Presentation</vt:lpstr>
      <vt:lpstr>OUTLIERS</vt:lpstr>
      <vt:lpstr>VISUALIZATION OF DISTRIBUTION OF SYSTOLIC BLOOD PRESSURE</vt:lpstr>
      <vt:lpstr>PowerPoint Presentation</vt:lpstr>
      <vt:lpstr>VISUALIZATION OF DISTRIBUTION OF DIASTOLIC BLOOD PRESSURE</vt:lpstr>
      <vt:lpstr>PowerPoint Presentation</vt:lpstr>
      <vt:lpstr>Categorizing the blood pressure</vt:lpstr>
      <vt:lpstr>CATEGORIZATION OF BLOOD PRESSURE</vt:lpstr>
      <vt:lpstr>PIE CHART </vt:lpstr>
      <vt:lpstr>PowerPoint Presentation</vt:lpstr>
      <vt:lpstr>PowerPoint Presentation</vt:lpstr>
      <vt:lpstr>PowerPoint Presentation</vt:lpstr>
      <vt:lpstr>PowerPoint Presentation</vt:lpstr>
      <vt:lpstr>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PREDICTION OF CARDIOVASCULAR DISEASE(EDA)</dc:title>
  <dc:creator>Krutika Deshmukh</dc:creator>
  <cp:lastModifiedBy>Krutika Deshmukh</cp:lastModifiedBy>
  <cp:revision>4</cp:revision>
  <dcterms:created xsi:type="dcterms:W3CDTF">2023-11-30T19:59:03Z</dcterms:created>
  <dcterms:modified xsi:type="dcterms:W3CDTF">2023-12-04T20:16:08Z</dcterms:modified>
</cp:coreProperties>
</file>