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9" r:id="rId3"/>
    <p:sldId id="270" r:id="rId4"/>
    <p:sldId id="271" r:id="rId5"/>
    <p:sldId id="257" r:id="rId6"/>
    <p:sldId id="258" r:id="rId7"/>
    <p:sldId id="259" r:id="rId8"/>
    <p:sldId id="272" r:id="rId9"/>
    <p:sldId id="260" r:id="rId10"/>
    <p:sldId id="261" r:id="rId11"/>
    <p:sldId id="262" r:id="rId12"/>
    <p:sldId id="263" r:id="rId13"/>
    <p:sldId id="264" r:id="rId14"/>
    <p:sldId id="265" r:id="rId15"/>
    <p:sldId id="268" r:id="rId16"/>
    <p:sldId id="266" r:id="rId17"/>
    <p:sldId id="267"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17" autoAdjust="0"/>
    <p:restoredTop sz="89666"/>
  </p:normalViewPr>
  <p:slideViewPr>
    <p:cSldViewPr snapToGrid="0">
      <p:cViewPr varScale="1">
        <p:scale>
          <a:sx n="88" d="100"/>
          <a:sy n="88" d="100"/>
        </p:scale>
        <p:origin x="200"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B6196E-37B2-9E48-A688-EE9341633F31}" type="datetimeFigureOut">
              <a:rPr lang="en-US" smtClean="0"/>
              <a:t>12/13/23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898A6-E5DB-1746-A4BB-6CDE6C20714D}" type="slidenum">
              <a:rPr lang="en-US" smtClean="0"/>
              <a:t>‹#›</a:t>
            </a:fld>
            <a:endParaRPr lang="en-US"/>
          </a:p>
        </p:txBody>
      </p:sp>
    </p:spTree>
    <p:extLst>
      <p:ext uri="{BB962C8B-B14F-4D97-AF65-F5344CB8AC3E}">
        <p14:creationId xmlns:p14="http://schemas.microsoft.com/office/powerpoint/2010/main" val="3143714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1898A6-E5DB-1746-A4BB-6CDE6C20714D}" type="slidenum">
              <a:rPr lang="en-US" smtClean="0"/>
              <a:t>2</a:t>
            </a:fld>
            <a:endParaRPr lang="en-US"/>
          </a:p>
        </p:txBody>
      </p:sp>
    </p:spTree>
    <p:extLst>
      <p:ext uri="{BB962C8B-B14F-4D97-AF65-F5344CB8AC3E}">
        <p14:creationId xmlns:p14="http://schemas.microsoft.com/office/powerpoint/2010/main" val="397361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1898A6-E5DB-1746-A4BB-6CDE6C20714D}" type="slidenum">
              <a:rPr lang="en-US" smtClean="0"/>
              <a:t>14</a:t>
            </a:fld>
            <a:endParaRPr lang="en-US"/>
          </a:p>
        </p:txBody>
      </p:sp>
    </p:spTree>
    <p:extLst>
      <p:ext uri="{BB962C8B-B14F-4D97-AF65-F5344CB8AC3E}">
        <p14:creationId xmlns:p14="http://schemas.microsoft.com/office/powerpoint/2010/main" val="1144380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12/13/23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12/13/23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12/13/23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12/13/23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12/13/23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12/13/23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12/13/23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12/13/23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12/13/23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12/13/23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12/13/23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12/13/23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0276A881-C8F7-4106-8A28-1F021E07EB76}"/>
              </a:ext>
            </a:extLst>
          </p:cNvPr>
          <p:cNvSpPr>
            <a:spLocks noGrp="1"/>
          </p:cNvSpPr>
          <p:nvPr>
            <p:ph type="ctrTitle"/>
          </p:nvPr>
        </p:nvSpPr>
        <p:spPr/>
        <p:txBody>
          <a:bodyPr/>
          <a:lstStyle/>
          <a:p>
            <a:r>
              <a:rPr dirty="0"/>
              <a:t>HAP670 project</a:t>
            </a:r>
          </a:p>
        </p:txBody>
      </p:sp>
      <p:sp>
        <p:nvSpPr>
          <p:cNvPr id="5" name="Subtitle 4">
            <a:extLst>
              <a:ext uri="{FF2B5EF4-FFF2-40B4-BE49-F238E27FC236}">
                <a16:creationId xmlns:a16="http://schemas.microsoft.com/office/drawing/2014/main" id="{C95C9F7B-DEB3-0394-8504-59DA65B56154}"/>
              </a:ext>
            </a:extLst>
          </p:cNvPr>
          <p:cNvSpPr>
            <a:spLocks noGrp="1"/>
          </p:cNvSpPr>
          <p:nvPr>
            <p:ph type="subTitle" idx="1"/>
          </p:nvPr>
        </p:nvSpPr>
        <p:spPr/>
        <p:txBody>
          <a:bodyPr/>
          <a:lstStyle/>
          <a:p>
            <a:endParaRPr lang="en-US" dirty="0"/>
          </a:p>
          <a:p>
            <a:r>
              <a:rPr lang="en-US" dirty="0"/>
              <a:t>                                                         </a:t>
            </a:r>
            <a:r>
              <a:rPr lang="en-US" dirty="0" err="1"/>
              <a:t>Krutika</a:t>
            </a:r>
            <a:r>
              <a:rPr lang="en-US" dirty="0"/>
              <a:t> Deshmukh </a:t>
            </a:r>
          </a:p>
          <a:p>
            <a:r>
              <a:rPr lang="en-US" dirty="0"/>
              <a:t>          </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6" name="slide6" descr="PN BY STATE ERR">
            <a:extLst>
              <a:ext uri="{FF2B5EF4-FFF2-40B4-BE49-F238E27FC236}">
                <a16:creationId xmlns:a16="http://schemas.microsoft.com/office/drawing/2014/main" id="{91ECE46A-6EC7-34D0-63C3-2E50F682477E}"/>
              </a:ext>
            </a:extLst>
          </p:cNvPr>
          <p:cNvPicPr>
            <a:picLocks noChangeAspect="1"/>
          </p:cNvPicPr>
          <p:nvPr/>
        </p:nvPicPr>
        <p:blipFill rotWithShape="1">
          <a:blip r:embed="rId2">
            <a:extLst>
              <a:ext uri="{28A0092B-C50C-407E-A947-70E740481C1C}">
                <a14:useLocalDpi xmlns:a14="http://schemas.microsoft.com/office/drawing/2010/main" val="0"/>
              </a:ext>
            </a:extLst>
          </a:blip>
          <a:srcRect r="20033" b="22114"/>
          <a:stretch/>
        </p:blipFill>
        <p:spPr>
          <a:xfrm>
            <a:off x="0" y="1298365"/>
            <a:ext cx="6719443" cy="4359122"/>
          </a:xfrm>
          <a:prstGeom prst="rect">
            <a:avLst/>
          </a:prstGeom>
        </p:spPr>
      </p:pic>
      <p:sp>
        <p:nvSpPr>
          <p:cNvPr id="2" name="TextBox 1">
            <a:extLst>
              <a:ext uri="{FF2B5EF4-FFF2-40B4-BE49-F238E27FC236}">
                <a16:creationId xmlns:a16="http://schemas.microsoft.com/office/drawing/2014/main" id="{D7ADEE73-5F73-F43E-F4D6-A79B7DEED9C6}"/>
              </a:ext>
            </a:extLst>
          </p:cNvPr>
          <p:cNvSpPr txBox="1"/>
          <p:nvPr/>
        </p:nvSpPr>
        <p:spPr>
          <a:xfrm>
            <a:off x="6604001" y="1436914"/>
            <a:ext cx="4967890" cy="4247317"/>
          </a:xfrm>
          <a:prstGeom prst="rect">
            <a:avLst/>
          </a:prstGeom>
          <a:noFill/>
        </p:spPr>
        <p:txBody>
          <a:bodyPr wrap="square" rtlCol="0">
            <a:spAutoFit/>
          </a:bodyPr>
          <a:lstStyle/>
          <a:p>
            <a:r>
              <a:rPr lang="en-US" dirty="0"/>
              <a:t>This map shows the high readmission rate for pneumonia in the different states of the United States. </a:t>
            </a:r>
          </a:p>
          <a:p>
            <a:r>
              <a:rPr lang="en-US" dirty="0"/>
              <a:t>There is an elevated readmission ratio shown by the darker </a:t>
            </a:r>
            <a:r>
              <a:rPr lang="en-US" dirty="0" err="1"/>
              <a:t>colour</a:t>
            </a:r>
            <a:r>
              <a:rPr lang="en-US" dirty="0"/>
              <a:t>. </a:t>
            </a:r>
          </a:p>
          <a:p>
            <a:r>
              <a:rPr lang="en-US" dirty="0"/>
              <a:t>The red-colored states on the map indicate higher readmission rates because their ERR values are larger than one. State-wise, the green states have readmission ratios that are lower since their numbers are fewer than one. </a:t>
            </a:r>
          </a:p>
          <a:p>
            <a:r>
              <a:rPr lang="en-US" dirty="0"/>
              <a:t>The disparities in the high readmission rates for pneumonia among the various states are clearly illustrated by this graphic portrayal.</a:t>
            </a:r>
          </a:p>
          <a:p>
            <a:endParaRPr lang="en-US" dirty="0"/>
          </a:p>
          <a:p>
            <a:endParaRPr lang="en-US" dirty="0"/>
          </a:p>
        </p:txBody>
      </p:sp>
      <p:sp>
        <p:nvSpPr>
          <p:cNvPr id="3" name="TextBox 2">
            <a:extLst>
              <a:ext uri="{FF2B5EF4-FFF2-40B4-BE49-F238E27FC236}">
                <a16:creationId xmlns:a16="http://schemas.microsoft.com/office/drawing/2014/main" id="{9A5A5F3B-3C53-2117-7C40-847B8F93E628}"/>
              </a:ext>
            </a:extLst>
          </p:cNvPr>
          <p:cNvSpPr txBox="1"/>
          <p:nvPr/>
        </p:nvSpPr>
        <p:spPr>
          <a:xfrm>
            <a:off x="3454400" y="116114"/>
            <a:ext cx="3396343" cy="369332"/>
          </a:xfrm>
          <a:prstGeom prst="rect">
            <a:avLst/>
          </a:prstGeom>
          <a:noFill/>
        </p:spPr>
        <p:txBody>
          <a:bodyPr wrap="square" rtlCol="0">
            <a:spAutoFit/>
          </a:bodyPr>
          <a:lstStyle/>
          <a:p>
            <a:r>
              <a:rPr lang="en-US" dirty="0"/>
              <a:t>ERR FOR PNUEMONIA BY STATE</a:t>
            </a:r>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lide7" descr="HIP AND KNEE VS DISCHARGES">
            <a:extLst>
              <a:ext uri="{FF2B5EF4-FFF2-40B4-BE49-F238E27FC236}">
                <a16:creationId xmlns:a16="http://schemas.microsoft.com/office/drawing/2014/main" id="{C6D42CFF-0964-B5EE-3A1B-B10942F35181}"/>
              </a:ext>
            </a:extLst>
          </p:cNvPr>
          <p:cNvPicPr>
            <a:picLocks noChangeAspect="1"/>
          </p:cNvPicPr>
          <p:nvPr/>
        </p:nvPicPr>
        <p:blipFill rotWithShape="1">
          <a:blip r:embed="rId2">
            <a:extLst>
              <a:ext uri="{28A0092B-C50C-407E-A947-70E740481C1C}">
                <a14:useLocalDpi xmlns:a14="http://schemas.microsoft.com/office/drawing/2010/main" val="0"/>
              </a:ext>
            </a:extLst>
          </a:blip>
          <a:srcRect l="1114" t="-5617" r="18804" b="5617"/>
          <a:stretch/>
        </p:blipFill>
        <p:spPr>
          <a:xfrm>
            <a:off x="647576" y="0"/>
            <a:ext cx="5216197" cy="5943600"/>
          </a:xfrm>
          <a:prstGeom prst="rect">
            <a:avLst/>
          </a:prstGeom>
        </p:spPr>
      </p:pic>
      <p:sp>
        <p:nvSpPr>
          <p:cNvPr id="2" name="TextBox 1">
            <a:extLst>
              <a:ext uri="{FF2B5EF4-FFF2-40B4-BE49-F238E27FC236}">
                <a16:creationId xmlns:a16="http://schemas.microsoft.com/office/drawing/2014/main" id="{5EDC8F42-F643-0E19-9F50-5E2904A8B82A}"/>
              </a:ext>
            </a:extLst>
          </p:cNvPr>
          <p:cNvSpPr txBox="1"/>
          <p:nvPr/>
        </p:nvSpPr>
        <p:spPr>
          <a:xfrm>
            <a:off x="6096000" y="696686"/>
            <a:ext cx="5216197" cy="5355312"/>
          </a:xfrm>
          <a:prstGeom prst="rect">
            <a:avLst/>
          </a:prstGeom>
          <a:noFill/>
        </p:spPr>
        <p:txBody>
          <a:bodyPr wrap="square" rtlCol="0">
            <a:spAutoFit/>
          </a:bodyPr>
          <a:lstStyle/>
          <a:p>
            <a:r>
              <a:rPr lang="en-US" dirty="0"/>
              <a:t>This scatter plot shows the correlation between the number of discharges from different hospitals and the high readmission rate. The Y-axis shows the excessive readmission ratio, and the X-axis shows the number of discharges for hip and knee issues. Every dot on the map denotes a different hospital.</a:t>
            </a:r>
          </a:p>
          <a:p>
            <a:endParaRPr lang="en-US" dirty="0"/>
          </a:p>
          <a:p>
            <a:r>
              <a:rPr lang="en-US" dirty="0"/>
              <a:t>Understanding the correlation between the variables represented on the X- and Y-axes is made easier with the help of the trend line. In this case, a clear trend can be seen: the excessive readmission ratio tends to decline as the number of discharges declines.</a:t>
            </a:r>
          </a:p>
          <a:p>
            <a:endParaRPr lang="en-US" dirty="0"/>
          </a:p>
          <a:p>
            <a:r>
              <a:rPr lang="en-US" dirty="0"/>
              <a:t>The red-colored hospitals have readmission rates that are habitually higher than 1. Hospitals highlighted in green, on the other hand, regularly have readmission ratios below 1. The ability to clearly identify hospitals with higher or lower rates of excessive readmission is improved by this color-coded distinction.</a:t>
            </a:r>
          </a:p>
        </p:txBody>
      </p:sp>
      <p:sp>
        <p:nvSpPr>
          <p:cNvPr id="3" name="TextBox 2">
            <a:extLst>
              <a:ext uri="{FF2B5EF4-FFF2-40B4-BE49-F238E27FC236}">
                <a16:creationId xmlns:a16="http://schemas.microsoft.com/office/drawing/2014/main" id="{7F07208D-EAF3-CDF7-85FF-B3C75EA30A91}"/>
              </a:ext>
            </a:extLst>
          </p:cNvPr>
          <p:cNvSpPr txBox="1"/>
          <p:nvPr/>
        </p:nvSpPr>
        <p:spPr>
          <a:xfrm>
            <a:off x="6724478" y="96307"/>
            <a:ext cx="4920341" cy="400110"/>
          </a:xfrm>
          <a:prstGeom prst="rect">
            <a:avLst/>
          </a:prstGeom>
          <a:noFill/>
        </p:spPr>
        <p:txBody>
          <a:bodyPr wrap="square" rtlCol="0">
            <a:spAutoFit/>
          </a:bodyPr>
          <a:lstStyle/>
          <a:p>
            <a:r>
              <a:rPr lang="en-US" sz="2000" dirty="0">
                <a:solidFill>
                  <a:schemeClr val="bg1"/>
                </a:solidFill>
              </a:rPr>
              <a:t>Hip/Knee ERRs vs Number of Discharges​</a:t>
            </a:r>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slide8" descr="PN DISCHARGES">
            <a:extLst>
              <a:ext uri="{FF2B5EF4-FFF2-40B4-BE49-F238E27FC236}">
                <a16:creationId xmlns:a16="http://schemas.microsoft.com/office/drawing/2014/main" id="{A3471108-81A6-D9BA-D7C8-7152C6D50C60}"/>
              </a:ext>
            </a:extLst>
          </p:cNvPr>
          <p:cNvPicPr>
            <a:picLocks noChangeAspect="1"/>
          </p:cNvPicPr>
          <p:nvPr/>
        </p:nvPicPr>
        <p:blipFill rotWithShape="1">
          <a:blip r:embed="rId2">
            <a:extLst>
              <a:ext uri="{28A0092B-C50C-407E-A947-70E740481C1C}">
                <a14:useLocalDpi xmlns:a14="http://schemas.microsoft.com/office/drawing/2010/main" val="0"/>
              </a:ext>
            </a:extLst>
          </a:blip>
          <a:srcRect r="19026" b="5861"/>
          <a:stretch/>
        </p:blipFill>
        <p:spPr>
          <a:xfrm>
            <a:off x="415347" y="631371"/>
            <a:ext cx="5274254" cy="5595257"/>
          </a:xfrm>
          <a:prstGeom prst="rect">
            <a:avLst/>
          </a:prstGeom>
        </p:spPr>
      </p:pic>
      <p:sp>
        <p:nvSpPr>
          <p:cNvPr id="2" name="TextBox 1">
            <a:extLst>
              <a:ext uri="{FF2B5EF4-FFF2-40B4-BE49-F238E27FC236}">
                <a16:creationId xmlns:a16="http://schemas.microsoft.com/office/drawing/2014/main" id="{5B83DA3B-B4B2-83AA-E778-4D6CA3BCF9FF}"/>
              </a:ext>
            </a:extLst>
          </p:cNvPr>
          <p:cNvSpPr txBox="1"/>
          <p:nvPr/>
        </p:nvSpPr>
        <p:spPr>
          <a:xfrm>
            <a:off x="6095999" y="1407885"/>
            <a:ext cx="5965371" cy="5355312"/>
          </a:xfrm>
          <a:prstGeom prst="rect">
            <a:avLst/>
          </a:prstGeom>
          <a:noFill/>
        </p:spPr>
        <p:txBody>
          <a:bodyPr wrap="square" rtlCol="0">
            <a:spAutoFit/>
          </a:bodyPr>
          <a:lstStyle/>
          <a:p>
            <a:r>
              <a:rPr lang="en-IN" dirty="0"/>
              <a:t>The scatter plot illustrates the correlation between the frequency of pneumonia discharges from different hospitals and the Excessive Readmission Ratio. For pneumonia, a linear trend line is clearly visible, indicating that for every unit change in the independent variable (on the x-axis), there is a consistent proportional change in the dependent variable (on the y-axis).</a:t>
            </a:r>
          </a:p>
          <a:p>
            <a:endParaRPr lang="en-IN" dirty="0"/>
          </a:p>
          <a:p>
            <a:r>
              <a:rPr lang="en-IN" dirty="0"/>
              <a:t>A distinct hospital is represented by each dot on the plot. Green dots represent decreased readmission ratios below one, and red dots represent excessive readmission rates above one.</a:t>
            </a:r>
          </a:p>
          <a:p>
            <a:endParaRPr lang="en-IN" dirty="0"/>
          </a:p>
          <a:p>
            <a:r>
              <a:rPr lang="en-IN" dirty="0"/>
              <a:t>The number of discharges is shown on the X-axis, and the values for the excessive readmission ratio are shown on the Y-axis. This graphic illustrates the relationship between the quantity of discharges and the related high readmission rates for pneumonia in various hospitals.</a:t>
            </a:r>
            <a:br>
              <a:rPr lang="en-IN" dirty="0"/>
            </a:br>
            <a:endParaRPr lang="en-US" dirty="0"/>
          </a:p>
        </p:txBody>
      </p:sp>
      <p:sp>
        <p:nvSpPr>
          <p:cNvPr id="3" name="TextBox 2">
            <a:extLst>
              <a:ext uri="{FF2B5EF4-FFF2-40B4-BE49-F238E27FC236}">
                <a16:creationId xmlns:a16="http://schemas.microsoft.com/office/drawing/2014/main" id="{EFDDC235-2ADD-1E27-5FCC-D98DD55EBC5A}"/>
              </a:ext>
            </a:extLst>
          </p:cNvPr>
          <p:cNvSpPr txBox="1"/>
          <p:nvPr/>
        </p:nvSpPr>
        <p:spPr>
          <a:xfrm>
            <a:off x="6545943" y="203200"/>
            <a:ext cx="4407937" cy="646331"/>
          </a:xfrm>
          <a:prstGeom prst="rect">
            <a:avLst/>
          </a:prstGeom>
          <a:noFill/>
        </p:spPr>
        <p:txBody>
          <a:bodyPr wrap="square" rtlCol="0">
            <a:spAutoFit/>
          </a:bodyPr>
          <a:lstStyle/>
          <a:p>
            <a:r>
              <a:rPr lang="en-US" dirty="0">
                <a:solidFill>
                  <a:schemeClr val="bg1"/>
                </a:solidFill>
              </a:rPr>
              <a:t>PNUEMONIA ERR VS NUMBER OF DISCHARGES</a:t>
            </a:r>
          </a:p>
        </p:txBody>
      </p:sp>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slide9" descr="HK VS MORTALITY">
            <a:extLst>
              <a:ext uri="{FF2B5EF4-FFF2-40B4-BE49-F238E27FC236}">
                <a16:creationId xmlns:a16="http://schemas.microsoft.com/office/drawing/2014/main" id="{6006D52F-058E-78B4-F507-4FBDBA116B59}"/>
              </a:ext>
            </a:extLst>
          </p:cNvPr>
          <p:cNvPicPr>
            <a:picLocks noChangeAspect="1"/>
          </p:cNvPicPr>
          <p:nvPr/>
        </p:nvPicPr>
        <p:blipFill rotWithShape="1">
          <a:blip r:embed="rId2">
            <a:extLst>
              <a:ext uri="{28A0092B-C50C-407E-A947-70E740481C1C}">
                <a14:useLocalDpi xmlns:a14="http://schemas.microsoft.com/office/drawing/2010/main" val="0"/>
              </a:ext>
            </a:extLst>
          </a:blip>
          <a:srcRect r="34583" b="13536"/>
          <a:stretch/>
        </p:blipFill>
        <p:spPr>
          <a:xfrm>
            <a:off x="-205592" y="720953"/>
            <a:ext cx="5082391" cy="5416094"/>
          </a:xfrm>
          <a:prstGeom prst="rect">
            <a:avLst/>
          </a:prstGeom>
        </p:spPr>
      </p:pic>
      <p:sp>
        <p:nvSpPr>
          <p:cNvPr id="2" name="TextBox 1">
            <a:extLst>
              <a:ext uri="{FF2B5EF4-FFF2-40B4-BE49-F238E27FC236}">
                <a16:creationId xmlns:a16="http://schemas.microsoft.com/office/drawing/2014/main" id="{43EC4B10-D726-50B6-5342-8C06278B5AE0}"/>
              </a:ext>
            </a:extLst>
          </p:cNvPr>
          <p:cNvSpPr txBox="1"/>
          <p:nvPr/>
        </p:nvSpPr>
        <p:spPr>
          <a:xfrm>
            <a:off x="5082391" y="1436914"/>
            <a:ext cx="6271409" cy="3970318"/>
          </a:xfrm>
          <a:prstGeom prst="rect">
            <a:avLst/>
          </a:prstGeom>
          <a:noFill/>
        </p:spPr>
        <p:txBody>
          <a:bodyPr wrap="square" rtlCol="0">
            <a:spAutoFit/>
          </a:bodyPr>
          <a:lstStyle/>
          <a:p>
            <a:r>
              <a:rPr lang="en-US" dirty="0"/>
              <a:t>Hip and Knee vs </a:t>
            </a:r>
            <a:r>
              <a:rPr lang="en-US" dirty="0" err="1"/>
              <a:t>mortatilty</a:t>
            </a:r>
            <a:r>
              <a:rPr lang="en-US" dirty="0"/>
              <a:t> rates</a:t>
            </a:r>
          </a:p>
          <a:p>
            <a:endParaRPr lang="en-US" dirty="0"/>
          </a:p>
          <a:p>
            <a:r>
              <a:rPr lang="en-US" dirty="0"/>
              <a:t>This bar graph compares hospitals across the country according to their performance in terms of mortality rates and hip/knee excess readmission ratios (ERRs). Hospitals are ranked in relation to the national average as "Above," "Below," or "Same."​</a:t>
            </a:r>
          </a:p>
          <a:p>
            <a:endParaRPr lang="en-US" dirty="0"/>
          </a:p>
          <a:p>
            <a:r>
              <a:rPr lang="en-US" dirty="0"/>
              <a:t>A range of 1.0 is assigned to a constant line.</a:t>
            </a:r>
          </a:p>
          <a:p>
            <a:r>
              <a:rPr lang="en-US" dirty="0"/>
              <a:t>X axis: National Comparison of Mortality.​</a:t>
            </a:r>
          </a:p>
          <a:p>
            <a:endParaRPr lang="en-US" dirty="0"/>
          </a:p>
          <a:p>
            <a:r>
              <a:rPr lang="en-US" dirty="0"/>
              <a:t>Avg HIP/knee excess readmission rates are shown on the Y axis.</a:t>
            </a:r>
          </a:p>
          <a:p>
            <a:endParaRPr lang="en-US" dirty="0"/>
          </a:p>
          <a:p>
            <a:r>
              <a:rPr lang="en-US" dirty="0"/>
              <a:t>This  bar chart makes it easier to quickly evaluate the connection between hospital mortality rates nationwide and hip/knee ERRs</a:t>
            </a:r>
          </a:p>
        </p:txBody>
      </p:sp>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slide10" descr="PN VS TIME">
            <a:extLst>
              <a:ext uri="{FF2B5EF4-FFF2-40B4-BE49-F238E27FC236}">
                <a16:creationId xmlns:a16="http://schemas.microsoft.com/office/drawing/2014/main" id="{422F1682-A0C1-69F2-F58F-517339A31ED6}"/>
              </a:ext>
            </a:extLst>
          </p:cNvPr>
          <p:cNvPicPr>
            <a:picLocks noChangeAspect="1"/>
          </p:cNvPicPr>
          <p:nvPr/>
        </p:nvPicPr>
        <p:blipFill rotWithShape="1">
          <a:blip r:embed="rId3">
            <a:extLst>
              <a:ext uri="{28A0092B-C50C-407E-A947-70E740481C1C}">
                <a14:useLocalDpi xmlns:a14="http://schemas.microsoft.com/office/drawing/2010/main" val="0"/>
              </a:ext>
            </a:extLst>
          </a:blip>
          <a:srcRect l="-1" r="39824" b="15154"/>
          <a:stretch/>
        </p:blipFill>
        <p:spPr>
          <a:xfrm>
            <a:off x="609601" y="480060"/>
            <a:ext cx="4557486" cy="5799909"/>
          </a:xfrm>
          <a:prstGeom prst="rect">
            <a:avLst/>
          </a:prstGeom>
        </p:spPr>
      </p:pic>
      <p:sp>
        <p:nvSpPr>
          <p:cNvPr id="4" name="TextBox 3">
            <a:extLst>
              <a:ext uri="{FF2B5EF4-FFF2-40B4-BE49-F238E27FC236}">
                <a16:creationId xmlns:a16="http://schemas.microsoft.com/office/drawing/2014/main" id="{6BB617A6-B701-3EC5-9CE4-33C6D5E2F013}"/>
              </a:ext>
            </a:extLst>
          </p:cNvPr>
          <p:cNvSpPr txBox="1"/>
          <p:nvPr/>
        </p:nvSpPr>
        <p:spPr>
          <a:xfrm>
            <a:off x="4876800" y="197346"/>
            <a:ext cx="6771895" cy="6740307"/>
          </a:xfrm>
          <a:prstGeom prst="rect">
            <a:avLst/>
          </a:prstGeom>
          <a:noFill/>
        </p:spPr>
        <p:txBody>
          <a:bodyPr wrap="square" rtlCol="0">
            <a:spAutoFit/>
          </a:bodyPr>
          <a:lstStyle/>
          <a:p>
            <a:pPr algn="l"/>
            <a:endParaRPr lang="en-IN" b="0" i="0" dirty="0">
              <a:solidFill>
                <a:srgbClr val="000000"/>
              </a:solidFill>
              <a:effectLst/>
              <a:latin typeface="Söhne"/>
            </a:endParaRPr>
          </a:p>
          <a:p>
            <a:pPr algn="l"/>
            <a:r>
              <a:rPr lang="en-IN" b="0" i="0" dirty="0">
                <a:solidFill>
                  <a:srgbClr val="000000"/>
                </a:solidFill>
                <a:effectLst/>
                <a:latin typeface="Söhne"/>
              </a:rPr>
              <a:t>This bar chart compares hospitals nationwide, illustrating the correlation between Excess Readmission Ratios (ERRs) related to Pneumonia conditions and the Timeliness of Treatment and Care. The hospitals are classified into three categories: 'Above National Average,' 'Below National Average,' and 'Same as National Average' based on their Timeliness performance.</a:t>
            </a:r>
          </a:p>
          <a:p>
            <a:pPr algn="l">
              <a:buFont typeface="Arial" panose="020B0604020202020204" pitchFamily="34" charset="0"/>
              <a:buChar char="•"/>
            </a:pPr>
            <a:r>
              <a:rPr lang="en-IN" b="1" i="0" dirty="0">
                <a:solidFill>
                  <a:srgbClr val="000000"/>
                </a:solidFill>
                <a:effectLst/>
                <a:latin typeface="Söhne"/>
              </a:rPr>
              <a:t>Above National Average:</a:t>
            </a:r>
            <a:endParaRPr lang="en-IN" b="0" i="0" dirty="0">
              <a:solidFill>
                <a:srgbClr val="000000"/>
              </a:solidFill>
              <a:effectLst/>
              <a:latin typeface="Söhne"/>
            </a:endParaRPr>
          </a:p>
          <a:p>
            <a:pPr marL="742950" lvl="1" indent="-285750" algn="l">
              <a:buFont typeface="Arial" panose="020B0604020202020204" pitchFamily="34" charset="0"/>
              <a:buChar char="•"/>
            </a:pPr>
            <a:r>
              <a:rPr lang="en-IN" b="0" i="0" dirty="0">
                <a:solidFill>
                  <a:srgbClr val="000000"/>
                </a:solidFill>
                <a:effectLst/>
                <a:latin typeface="Söhne"/>
              </a:rPr>
              <a:t>Signifies hospitals with ERRs surpassing the national average, suggesting potentially higher readmission rates for PNEUMONIA condition.</a:t>
            </a:r>
          </a:p>
          <a:p>
            <a:pPr algn="l">
              <a:buFont typeface="Arial" panose="020B0604020202020204" pitchFamily="34" charset="0"/>
              <a:buChar char="•"/>
            </a:pPr>
            <a:r>
              <a:rPr lang="en-IN" b="1" i="0" dirty="0">
                <a:solidFill>
                  <a:srgbClr val="000000"/>
                </a:solidFill>
                <a:effectLst/>
                <a:latin typeface="Söhne"/>
              </a:rPr>
              <a:t>Below National Average:</a:t>
            </a:r>
            <a:endParaRPr lang="en-IN" b="0" i="0" dirty="0">
              <a:solidFill>
                <a:srgbClr val="000000"/>
              </a:solidFill>
              <a:effectLst/>
              <a:latin typeface="Söhne"/>
            </a:endParaRPr>
          </a:p>
          <a:p>
            <a:pPr marL="742950" lvl="1" indent="-285750" algn="l">
              <a:buFont typeface="Arial" panose="020B0604020202020204" pitchFamily="34" charset="0"/>
              <a:buChar char="•"/>
            </a:pPr>
            <a:r>
              <a:rPr lang="en-IN" b="0" i="0" dirty="0">
                <a:solidFill>
                  <a:srgbClr val="000000"/>
                </a:solidFill>
                <a:effectLst/>
                <a:latin typeface="Söhne"/>
              </a:rPr>
              <a:t>Represents hospitals with ERRs lower than the national average, indicating superior performance in managing readmissions for PNEUMONIA conditions.</a:t>
            </a:r>
          </a:p>
          <a:p>
            <a:pPr algn="l">
              <a:buFont typeface="Arial" panose="020B0604020202020204" pitchFamily="34" charset="0"/>
              <a:buChar char="•"/>
            </a:pPr>
            <a:r>
              <a:rPr lang="en-IN" b="1" i="0" dirty="0">
                <a:solidFill>
                  <a:srgbClr val="000000"/>
                </a:solidFill>
                <a:effectLst/>
                <a:latin typeface="Söhne"/>
              </a:rPr>
              <a:t>Same as National Average:</a:t>
            </a:r>
            <a:endParaRPr lang="en-IN" b="0" i="0" dirty="0">
              <a:solidFill>
                <a:srgbClr val="000000"/>
              </a:solidFill>
              <a:effectLst/>
              <a:latin typeface="Söhne"/>
            </a:endParaRPr>
          </a:p>
          <a:p>
            <a:pPr marL="742950" lvl="1" indent="-285750" algn="l">
              <a:buFont typeface="Arial" panose="020B0604020202020204" pitchFamily="34" charset="0"/>
              <a:buChar char="•"/>
            </a:pPr>
            <a:r>
              <a:rPr lang="en-IN" b="0" i="0" dirty="0">
                <a:solidFill>
                  <a:srgbClr val="000000"/>
                </a:solidFill>
                <a:effectLst/>
                <a:latin typeface="Söhne"/>
              </a:rPr>
              <a:t>Encompasses hospitals with ERRs aligning closely with the national average.</a:t>
            </a:r>
          </a:p>
          <a:p>
            <a:pPr algn="l"/>
            <a:r>
              <a:rPr lang="en-IN" b="0" i="0" dirty="0">
                <a:solidFill>
                  <a:srgbClr val="000000"/>
                </a:solidFill>
                <a:effectLst/>
                <a:latin typeface="Söhne"/>
              </a:rPr>
              <a:t>This presentation provides a clear visual representation of how different hospitals fare in terms of ERRs for PNEMONIA conditions concerning the timeliness of treatment and care, offering insights into potential variations in readmission rates.</a:t>
            </a:r>
          </a:p>
          <a:p>
            <a:pPr algn="l"/>
            <a:br>
              <a:rPr lang="en-IN" b="0" i="0" dirty="0">
                <a:solidFill>
                  <a:srgbClr val="000000"/>
                </a:solidFill>
                <a:effectLst/>
                <a:latin typeface="Söhne"/>
              </a:rPr>
            </a:br>
            <a:endParaRPr lang="en-IN" b="0" i="0" dirty="0">
              <a:solidFill>
                <a:srgbClr val="000000"/>
              </a:solidFill>
              <a:effectLst/>
              <a:latin typeface="Söhne"/>
            </a:endParaRPr>
          </a:p>
        </p:txBody>
      </p:sp>
      <p:sp>
        <p:nvSpPr>
          <p:cNvPr id="6" name="TextBox 5">
            <a:extLst>
              <a:ext uri="{FF2B5EF4-FFF2-40B4-BE49-F238E27FC236}">
                <a16:creationId xmlns:a16="http://schemas.microsoft.com/office/drawing/2014/main" id="{7E0DB62B-CF0E-2993-1D29-E1A6E9BF9EE1}"/>
              </a:ext>
            </a:extLst>
          </p:cNvPr>
          <p:cNvSpPr txBox="1"/>
          <p:nvPr/>
        </p:nvSpPr>
        <p:spPr>
          <a:xfrm>
            <a:off x="4078515" y="-79653"/>
            <a:ext cx="5471886" cy="646331"/>
          </a:xfrm>
          <a:prstGeom prst="rect">
            <a:avLst/>
          </a:prstGeom>
          <a:noFill/>
        </p:spPr>
        <p:txBody>
          <a:bodyPr wrap="square" rtlCol="0">
            <a:spAutoFit/>
          </a:bodyPr>
          <a:lstStyle/>
          <a:p>
            <a:r>
              <a:rPr lang="en-US" dirty="0"/>
              <a:t>PNEUMONIA VS  TIMELINESS OF CARE NATIONAL COMPARISION</a:t>
            </a:r>
          </a:p>
        </p:txBody>
      </p:sp>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lide13" descr="PATIENT EXP VS PN">
            <a:extLst>
              <a:ext uri="{FF2B5EF4-FFF2-40B4-BE49-F238E27FC236}">
                <a16:creationId xmlns:a16="http://schemas.microsoft.com/office/drawing/2014/main" id="{E3C99843-A951-4DCA-9497-31E879E59218}"/>
              </a:ext>
            </a:extLst>
          </p:cNvPr>
          <p:cNvPicPr>
            <a:picLocks noChangeAspect="1"/>
          </p:cNvPicPr>
          <p:nvPr/>
        </p:nvPicPr>
        <p:blipFill rotWithShape="1">
          <a:blip r:embed="rId2">
            <a:extLst>
              <a:ext uri="{28A0092B-C50C-407E-A947-70E740481C1C}">
                <a14:useLocalDpi xmlns:a14="http://schemas.microsoft.com/office/drawing/2010/main" val="0"/>
              </a:ext>
            </a:extLst>
          </a:blip>
          <a:srcRect l="-5770" t="730" r="42522" b="13817"/>
          <a:stretch/>
        </p:blipFill>
        <p:spPr>
          <a:xfrm>
            <a:off x="0" y="340035"/>
            <a:ext cx="4093029" cy="5860348"/>
          </a:xfrm>
          <a:prstGeom prst="rect">
            <a:avLst/>
          </a:prstGeom>
        </p:spPr>
      </p:pic>
      <p:sp>
        <p:nvSpPr>
          <p:cNvPr id="3" name="TextBox 2">
            <a:extLst>
              <a:ext uri="{FF2B5EF4-FFF2-40B4-BE49-F238E27FC236}">
                <a16:creationId xmlns:a16="http://schemas.microsoft.com/office/drawing/2014/main" id="{437C49E7-480D-5907-068E-29BA46AAA474}"/>
              </a:ext>
            </a:extLst>
          </p:cNvPr>
          <p:cNvSpPr txBox="1"/>
          <p:nvPr/>
        </p:nvSpPr>
        <p:spPr>
          <a:xfrm>
            <a:off x="4528458" y="1399069"/>
            <a:ext cx="7489372" cy="4801314"/>
          </a:xfrm>
          <a:prstGeom prst="rect">
            <a:avLst/>
          </a:prstGeom>
          <a:noFill/>
        </p:spPr>
        <p:txBody>
          <a:bodyPr wrap="square" rtlCol="0">
            <a:spAutoFit/>
          </a:bodyPr>
          <a:lstStyle/>
          <a:p>
            <a:r>
              <a:rPr lang="en-US" dirty="0"/>
              <a:t>This bar graph shows the performance of hospitals across the country in terms of patient experience and excess readmission ratios (ERRs) for pneumonia. Based on patient experience, hospitals are ranked as "Above," "Below," or "Same as National Average."</a:t>
            </a:r>
          </a:p>
          <a:p>
            <a:endParaRPr lang="en-US" dirty="0"/>
          </a:p>
          <a:p>
            <a:r>
              <a:rPr lang="en-US" dirty="0"/>
              <a:t>Above the national average:</a:t>
            </a:r>
          </a:p>
          <a:p>
            <a:endParaRPr lang="en-US" dirty="0"/>
          </a:p>
          <a:p>
            <a:r>
              <a:rPr lang="en-US" dirty="0"/>
              <a:t>elevated readmission rates due to pneumonia, possibly due to high ERRs.</a:t>
            </a:r>
          </a:p>
          <a:p>
            <a:r>
              <a:rPr lang="en-US" dirty="0"/>
              <a:t>Lower than the national average:</a:t>
            </a:r>
          </a:p>
          <a:p>
            <a:endParaRPr lang="en-US" dirty="0"/>
          </a:p>
          <a:p>
            <a:r>
              <a:rPr lang="en-US" dirty="0"/>
              <a:t>Better treatment of pneumonia readmissions is indicated by low ERRs.</a:t>
            </a:r>
          </a:p>
          <a:p>
            <a:r>
              <a:rPr lang="en-US" dirty="0"/>
              <a:t>Comparable to the national average:</a:t>
            </a:r>
          </a:p>
          <a:p>
            <a:r>
              <a:rPr lang="en-US" dirty="0"/>
              <a:t>ERRs are quite similar to the national average.</a:t>
            </a:r>
          </a:p>
          <a:p>
            <a:r>
              <a:rPr lang="en-US" dirty="0"/>
              <a:t>The graph which is improved by a continuous line, gives a clear picture of hospital performance in terms of readmission rates in relation to patient experience quality and rapidly evaluates the relationship between pneumonia ERRs and patient experience nationally.</a:t>
            </a:r>
          </a:p>
        </p:txBody>
      </p:sp>
      <p:sp>
        <p:nvSpPr>
          <p:cNvPr id="4" name="TextBox 3">
            <a:extLst>
              <a:ext uri="{FF2B5EF4-FFF2-40B4-BE49-F238E27FC236}">
                <a16:creationId xmlns:a16="http://schemas.microsoft.com/office/drawing/2014/main" id="{356A6D57-7D6F-AEAC-0D99-32E4EF9629B4}"/>
              </a:ext>
            </a:extLst>
          </p:cNvPr>
          <p:cNvSpPr txBox="1"/>
          <p:nvPr/>
        </p:nvSpPr>
        <p:spPr>
          <a:xfrm>
            <a:off x="4528458" y="0"/>
            <a:ext cx="5950856" cy="646331"/>
          </a:xfrm>
          <a:prstGeom prst="rect">
            <a:avLst/>
          </a:prstGeom>
          <a:noFill/>
        </p:spPr>
        <p:txBody>
          <a:bodyPr wrap="square" rtlCol="0">
            <a:spAutoFit/>
          </a:bodyPr>
          <a:lstStyle/>
          <a:p>
            <a:r>
              <a:rPr lang="en-US" dirty="0"/>
              <a:t>PNEUMONIA VS PATIENT EXPERIENCE NATIONAL COMAPRISION</a:t>
            </a:r>
          </a:p>
        </p:txBody>
      </p:sp>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A88DE0D-C602-34A0-7E08-A9EC35256670}"/>
              </a:ext>
            </a:extLst>
          </p:cNvPr>
          <p:cNvSpPr txBox="1"/>
          <p:nvPr/>
        </p:nvSpPr>
        <p:spPr>
          <a:xfrm>
            <a:off x="4499429" y="885371"/>
            <a:ext cx="6807199" cy="3416320"/>
          </a:xfrm>
          <a:prstGeom prst="rect">
            <a:avLst/>
          </a:prstGeom>
          <a:noFill/>
        </p:spPr>
        <p:txBody>
          <a:bodyPr wrap="square" rtlCol="0">
            <a:spAutoFit/>
          </a:bodyPr>
          <a:lstStyle/>
          <a:p>
            <a:r>
              <a:rPr lang="en-US" dirty="0"/>
              <a:t>This bar graph illustrates a countrywide evaluation of hospitals and highlights the correlation between the Safety metric and Excess Readmission Ratios (ERRs) for pneumonia. In terms of safety, hospitals are </a:t>
            </a:r>
            <a:r>
              <a:rPr lang="en-US" dirty="0" err="1"/>
              <a:t>categorised</a:t>
            </a:r>
            <a:r>
              <a:rPr lang="en-US" dirty="0"/>
              <a:t> as 'Above National Average,' 'Below National Average,' or 'Same as National Average' on the X-axis, and the pneumonia ERR bars align with the Y-axis.</a:t>
            </a:r>
          </a:p>
          <a:p>
            <a:endParaRPr lang="en-US" dirty="0"/>
          </a:p>
          <a:p>
            <a:r>
              <a:rPr lang="en-US" dirty="0"/>
              <a:t>Hospital safety performance is represented by each category on the X-axis, with a constant line representing the national average. This visual aid provides a quick summary of hospital performance in respect to safety criteria and simplifies the analysis of the relationship between pneumonia ERRs and the Safety measure on a nationwide level.</a:t>
            </a:r>
          </a:p>
        </p:txBody>
      </p:sp>
      <p:pic>
        <p:nvPicPr>
          <p:cNvPr id="6" name="Picture 5" descr="A screenshot of a graph&#10;&#10;Description automatically generated">
            <a:extLst>
              <a:ext uri="{FF2B5EF4-FFF2-40B4-BE49-F238E27FC236}">
                <a16:creationId xmlns:a16="http://schemas.microsoft.com/office/drawing/2014/main" id="{E1544D5D-BEA1-9B6B-64A9-14424C53A105}"/>
              </a:ext>
            </a:extLst>
          </p:cNvPr>
          <p:cNvPicPr>
            <a:picLocks noChangeAspect="1"/>
          </p:cNvPicPr>
          <p:nvPr/>
        </p:nvPicPr>
        <p:blipFill rotWithShape="1">
          <a:blip r:embed="rId2">
            <a:extLst>
              <a:ext uri="{28A0092B-C50C-407E-A947-70E740481C1C}">
                <a14:useLocalDpi xmlns:a14="http://schemas.microsoft.com/office/drawing/2010/main" val="0"/>
              </a:ext>
            </a:extLst>
          </a:blip>
          <a:srcRect t="4610" r="31916"/>
          <a:stretch/>
        </p:blipFill>
        <p:spPr>
          <a:xfrm>
            <a:off x="910306" y="752539"/>
            <a:ext cx="2943950" cy="5349354"/>
          </a:xfrm>
          <a:prstGeom prst="rect">
            <a:avLst/>
          </a:prstGeom>
        </p:spPr>
      </p:pic>
      <p:sp>
        <p:nvSpPr>
          <p:cNvPr id="7" name="TextBox 6">
            <a:extLst>
              <a:ext uri="{FF2B5EF4-FFF2-40B4-BE49-F238E27FC236}">
                <a16:creationId xmlns:a16="http://schemas.microsoft.com/office/drawing/2014/main" id="{9B2B1825-8FE8-C2AC-92EA-370E1B9D87EB}"/>
              </a:ext>
            </a:extLst>
          </p:cNvPr>
          <p:cNvSpPr txBox="1"/>
          <p:nvPr/>
        </p:nvSpPr>
        <p:spPr>
          <a:xfrm>
            <a:off x="3585029" y="217714"/>
            <a:ext cx="7445828" cy="369332"/>
          </a:xfrm>
          <a:prstGeom prst="rect">
            <a:avLst/>
          </a:prstGeom>
          <a:noFill/>
        </p:spPr>
        <p:txBody>
          <a:bodyPr wrap="square" rtlCol="0">
            <a:spAutoFit/>
          </a:bodyPr>
          <a:lstStyle/>
          <a:p>
            <a:r>
              <a:rPr lang="en-US" dirty="0"/>
              <a:t>PNEUMONIA VS  SAFETY OF CARE NATIONAL COMAPRISION</a:t>
            </a:r>
          </a:p>
        </p:txBody>
      </p:sp>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Dashboard 1">
            <a:extLst>
              <a:ext uri="{FF2B5EF4-FFF2-40B4-BE49-F238E27FC236}">
                <a16:creationId xmlns:a16="http://schemas.microsoft.com/office/drawing/2014/main" id="{F1FB433C-7BDA-4B0C-8935-71D091E46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
        <p:nvSpPr>
          <p:cNvPr id="2" name="TextBox 1">
            <a:extLst>
              <a:ext uri="{FF2B5EF4-FFF2-40B4-BE49-F238E27FC236}">
                <a16:creationId xmlns:a16="http://schemas.microsoft.com/office/drawing/2014/main" id="{7DB4A8C2-05BD-DB2B-C995-BFFB7476FA0F}"/>
              </a:ext>
            </a:extLst>
          </p:cNvPr>
          <p:cNvSpPr txBox="1"/>
          <p:nvPr/>
        </p:nvSpPr>
        <p:spPr>
          <a:xfrm>
            <a:off x="3875314" y="0"/>
            <a:ext cx="3251200" cy="369332"/>
          </a:xfrm>
          <a:prstGeom prst="rect">
            <a:avLst/>
          </a:prstGeom>
          <a:noFill/>
        </p:spPr>
        <p:txBody>
          <a:bodyPr wrap="square" rtlCol="0">
            <a:spAutoFit/>
          </a:bodyPr>
          <a:lstStyle/>
          <a:p>
            <a:r>
              <a:rPr lang="en-US" dirty="0"/>
              <a:t>DASHBOARD</a:t>
            </a:r>
          </a:p>
        </p:txBody>
      </p:sp>
    </p:spTree>
    <p:extLst>
      <p:ext uri="{BB962C8B-B14F-4D97-AF65-F5344CB8AC3E}">
        <p14:creationId xmlns:p14="http://schemas.microsoft.com/office/powerpoint/2010/main" val="9599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9877-89DD-B4AE-B844-6942EA9B9209}"/>
              </a:ext>
            </a:extLst>
          </p:cNvPr>
          <p:cNvSpPr>
            <a:spLocks noGrp="1"/>
          </p:cNvSpPr>
          <p:nvPr>
            <p:ph idx="1"/>
          </p:nvPr>
        </p:nvSpPr>
        <p:spPr>
          <a:xfrm>
            <a:off x="838200" y="653143"/>
            <a:ext cx="10515600" cy="5523820"/>
          </a:xfrm>
        </p:spPr>
        <p:txBody>
          <a:bodyPr>
            <a:normAutofit/>
          </a:bodyPr>
          <a:lstStyle/>
          <a:p>
            <a:r>
              <a:rPr lang="en-US" sz="2000" dirty="0"/>
              <a:t>An overview of excess readmission ratios (ERRs) for serious medical illnesses is given on the dashboard slide . It presents data from both a national and local viewpoint, with a particular emphasis on Miami Valley Hospital.​</a:t>
            </a:r>
          </a:p>
          <a:p>
            <a:endParaRPr lang="en-US" sz="2000" dirty="0"/>
          </a:p>
          <a:p>
            <a:r>
              <a:rPr lang="en-US" sz="2000" dirty="0"/>
              <a:t>A bar chart illustrating the comparison of ERRs across national boundaries is displayed on the left side of the presentation. Each bar represents a particular average readmission rate (ARR) for a medical condition, giving a rapid visual assessment of the country's readmission performance.​</a:t>
            </a:r>
          </a:p>
          <a:p>
            <a:endParaRPr lang="en-US" sz="2000" dirty="0"/>
          </a:p>
          <a:p>
            <a:r>
              <a:rPr lang="en-US" sz="2000" dirty="0"/>
              <a:t>A bar chart illustrating Miami Valley Hospital's readmissions management performance is displayed on the right side of the presentation. A direct comparison between the hospital and the national benchmarks is made possible by the bar chart, which displays the ERRs for the same medical problems.</a:t>
            </a:r>
          </a:p>
        </p:txBody>
      </p:sp>
    </p:spTree>
    <p:extLst>
      <p:ext uri="{BB962C8B-B14F-4D97-AF65-F5344CB8AC3E}">
        <p14:creationId xmlns:p14="http://schemas.microsoft.com/office/powerpoint/2010/main" val="3133495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9BC8CE-2B26-BBDA-D304-28632E17451E}"/>
              </a:ext>
            </a:extLst>
          </p:cNvPr>
          <p:cNvSpPr>
            <a:spLocks noGrp="1"/>
          </p:cNvSpPr>
          <p:nvPr>
            <p:ph idx="1"/>
          </p:nvPr>
        </p:nvSpPr>
        <p:spPr>
          <a:xfrm>
            <a:off x="1088571" y="246744"/>
            <a:ext cx="10628086" cy="5843134"/>
          </a:xfrm>
        </p:spPr>
        <p:txBody>
          <a:bodyPr>
            <a:noAutofit/>
          </a:bodyPr>
          <a:lstStyle/>
          <a:p>
            <a:r>
              <a:rPr lang="en-US" sz="2000" b="1" dirty="0"/>
              <a:t>Comparing nationally (bar chart):</a:t>
            </a:r>
          </a:p>
          <a:p>
            <a:pPr marL="0" indent="0">
              <a:buNone/>
            </a:pPr>
            <a:r>
              <a:rPr lang="en-US" sz="2000" dirty="0"/>
              <a:t>Different medical conditions have different readmission rates; the hip/knee disease has the highest percentage of excessive readmissions.</a:t>
            </a:r>
          </a:p>
          <a:p>
            <a:endParaRPr lang="en-US" sz="2000" b="1" dirty="0"/>
          </a:p>
          <a:p>
            <a:r>
              <a:rPr lang="en-US" sz="2000" b="1" dirty="0"/>
              <a:t>Hospital Rates in the Miami Valley (Bar Chart):</a:t>
            </a:r>
          </a:p>
          <a:p>
            <a:pPr marL="0" indent="0">
              <a:buNone/>
            </a:pPr>
            <a:r>
              <a:rPr lang="en-US" sz="2000" dirty="0"/>
              <a:t>found inadequacies in COPD and hip/knee readmission rates in relation to other conditions.</a:t>
            </a:r>
          </a:p>
          <a:p>
            <a:endParaRPr lang="en-US" sz="2000" dirty="0"/>
          </a:p>
          <a:p>
            <a:r>
              <a:rPr lang="en-US" sz="2000" b="1" dirty="0"/>
              <a:t>Rates in Ohio State (Bar Graph):</a:t>
            </a:r>
          </a:p>
          <a:p>
            <a:pPr marL="0" indent="0">
              <a:buNone/>
            </a:pPr>
            <a:r>
              <a:rPr lang="en-US" sz="2000" dirty="0"/>
              <a:t>Readmission rates are excessive for all conditions combined, with the highest ratio seen in Hip/Knee.</a:t>
            </a:r>
          </a:p>
          <a:p>
            <a:endParaRPr lang="en-US" sz="2000" dirty="0"/>
          </a:p>
          <a:p>
            <a:r>
              <a:rPr lang="en-US" sz="2000" b="1" dirty="0"/>
              <a:t>Hip/Knee Readmissions by US State (Map):</a:t>
            </a:r>
          </a:p>
          <a:p>
            <a:pPr marL="0" indent="0">
              <a:buNone/>
            </a:pPr>
            <a:r>
              <a:rPr lang="en-US" sz="2000" dirty="0"/>
              <a:t>Map identifies states with high hip/knee readmissions, including Florida, Texas, Ohio, and Virginia.</a:t>
            </a:r>
          </a:p>
          <a:p>
            <a:endParaRPr lang="en-US" sz="2000" dirty="0"/>
          </a:p>
          <a:p>
            <a:r>
              <a:rPr lang="en-US" sz="2000" b="1" dirty="0"/>
              <a:t>Pneumonia Readmissions by State in the US (Map):</a:t>
            </a:r>
          </a:p>
          <a:p>
            <a:pPr marL="0" indent="0">
              <a:buNone/>
            </a:pPr>
            <a:r>
              <a:rPr lang="en-US" sz="2000" dirty="0"/>
              <a:t>shows high readmissions of pneumonia and provides information on regional differences.</a:t>
            </a:r>
          </a:p>
          <a:p>
            <a:endParaRPr lang="en-US" sz="1600" dirty="0"/>
          </a:p>
        </p:txBody>
      </p:sp>
    </p:spTree>
    <p:extLst>
      <p:ext uri="{BB962C8B-B14F-4D97-AF65-F5344CB8AC3E}">
        <p14:creationId xmlns:p14="http://schemas.microsoft.com/office/powerpoint/2010/main" val="156529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stethoscope and computer keyboard">
            <a:extLst>
              <a:ext uri="{FF2B5EF4-FFF2-40B4-BE49-F238E27FC236}">
                <a16:creationId xmlns:a16="http://schemas.microsoft.com/office/drawing/2014/main" id="{D6D15EBB-775C-4CB0-3B55-2C2A7BBBAE11}"/>
              </a:ext>
            </a:extLst>
          </p:cNvPr>
          <p:cNvPicPr>
            <a:picLocks noChangeAspect="1"/>
          </p:cNvPicPr>
          <p:nvPr/>
        </p:nvPicPr>
        <p:blipFill rotWithShape="1">
          <a:blip r:embed="rId3"/>
          <a:srcRect l="47342" r="-2" b="-2"/>
          <a:stretch/>
        </p:blipFill>
        <p:spPr>
          <a:xfrm>
            <a:off x="-1713441" y="112732"/>
            <a:ext cx="5285984"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9DF4D9-8C6A-8ADF-B81C-84A32093A7D4}"/>
              </a:ext>
            </a:extLst>
          </p:cNvPr>
          <p:cNvSpPr>
            <a:spLocks noGrp="1"/>
          </p:cNvSpPr>
          <p:nvPr>
            <p:ph idx="1"/>
          </p:nvPr>
        </p:nvSpPr>
        <p:spPr>
          <a:xfrm>
            <a:off x="3572543" y="112734"/>
            <a:ext cx="8790645" cy="6858000"/>
          </a:xfrm>
        </p:spPr>
        <p:txBody>
          <a:bodyPr anchor="ctr">
            <a:normAutofit lnSpcReduction="10000"/>
          </a:bodyPr>
          <a:lstStyle/>
          <a:p>
            <a:endParaRPr lang="en-IN" sz="1900" dirty="0"/>
          </a:p>
          <a:p>
            <a:r>
              <a:rPr lang="en-IN" sz="1900" dirty="0"/>
              <a:t>what is hospital readmissions  rate? and how it is measured?</a:t>
            </a:r>
          </a:p>
          <a:p>
            <a:endParaRPr lang="en-IN" sz="1900" dirty="0"/>
          </a:p>
          <a:p>
            <a:pPr marL="0" indent="0">
              <a:buNone/>
            </a:pPr>
            <a:r>
              <a:rPr lang="en-IN" sz="1900" dirty="0"/>
              <a:t> A hospital readmission rate is the number of patients who must be hospitalized again within 30 days after their initial discharge. It’s a performance metric that tracks how many patients must return to the hospital due to complications from their previous visit and initial chief complaint.</a:t>
            </a:r>
          </a:p>
          <a:p>
            <a:r>
              <a:rPr lang="en-IN" sz="1900" dirty="0"/>
              <a:t>why hospital readmissions ratio matters?</a:t>
            </a:r>
          </a:p>
          <a:p>
            <a:pPr marL="0" indent="0">
              <a:buNone/>
            </a:pPr>
            <a:r>
              <a:rPr lang="en-IN" sz="1900" dirty="0"/>
              <a:t>  Hospital readmission rates are one of the top performance and quality measures for evaluating a hospital's delivery of care, and that’s why it’s essential for leadership to monitor them. Poor hospital readmission rates can lead to various negative impacts on a hospital, including decreased revenue.</a:t>
            </a:r>
          </a:p>
          <a:p>
            <a:r>
              <a:rPr lang="en-IN" sz="1900" dirty="0"/>
              <a:t>Being discharged from the hospital can be dangerous. Adverse drug events are the most common </a:t>
            </a:r>
            <a:r>
              <a:rPr lang="en-IN" sz="1900" dirty="0" err="1"/>
              <a:t>postdischarge</a:t>
            </a:r>
            <a:r>
              <a:rPr lang="en-IN" sz="1900" dirty="0"/>
              <a:t> complication, with hospital-acquired infections and procedural complications also causing considerable morbidity. </a:t>
            </a:r>
          </a:p>
          <a:p>
            <a:r>
              <a:rPr lang="en-IN" sz="1900" dirty="0"/>
              <a:t>Pathophysiologic syndrome of weakness and increased stress that may leave patients vulnerable to clinical adverse events such as falls and infections. As nearly 20% of Medicare patients are </a:t>
            </a:r>
            <a:r>
              <a:rPr lang="en-IN" sz="1900" dirty="0" err="1"/>
              <a:t>rehospitalised</a:t>
            </a:r>
            <a:r>
              <a:rPr lang="en-IN" sz="1900" dirty="0"/>
              <a:t> within 30 days of discharge, minimizing post-discharge adverse events has become a priority for the US health care system.</a:t>
            </a:r>
          </a:p>
          <a:p>
            <a:endParaRPr lang="en-IN" sz="1050" dirty="0"/>
          </a:p>
          <a:p>
            <a:r>
              <a:rPr lang="en-US" sz="1900" dirty="0"/>
              <a:t>https://</a:t>
            </a:r>
            <a:r>
              <a:rPr lang="en-US" sz="1900" dirty="0" err="1"/>
              <a:t>psnet.ahrq.gov</a:t>
            </a:r>
            <a:r>
              <a:rPr lang="en-US" sz="1900" dirty="0"/>
              <a:t>/primer/readmissions-and-adverse-events-after-discharge.</a:t>
            </a:r>
            <a:r>
              <a:rPr lang="en-IN" sz="1900" b="0" i="0" dirty="0">
                <a:solidFill>
                  <a:srgbClr val="323A45"/>
                </a:solidFill>
                <a:effectLst/>
                <a:latin typeface="Work Sans" pitchFamily="2" charset="77"/>
              </a:rPr>
              <a:t> </a:t>
            </a:r>
          </a:p>
          <a:p>
            <a:br>
              <a:rPr lang="en-IN" sz="1050" dirty="0"/>
            </a:br>
            <a:endParaRPr lang="en-US" sz="1400" dirty="0"/>
          </a:p>
        </p:txBody>
      </p:sp>
    </p:spTree>
    <p:extLst>
      <p:ext uri="{BB962C8B-B14F-4D97-AF65-F5344CB8AC3E}">
        <p14:creationId xmlns:p14="http://schemas.microsoft.com/office/powerpoint/2010/main" val="3508559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47272-C51B-0E49-1D55-C1E4280B9BAA}"/>
              </a:ext>
            </a:extLst>
          </p:cNvPr>
          <p:cNvSpPr>
            <a:spLocks noGrp="1"/>
          </p:cNvSpPr>
          <p:nvPr>
            <p:ph idx="1"/>
          </p:nvPr>
        </p:nvSpPr>
        <p:spPr>
          <a:xfrm>
            <a:off x="417285" y="350384"/>
            <a:ext cx="10515600" cy="6157232"/>
          </a:xfrm>
        </p:spPr>
        <p:txBody>
          <a:bodyPr>
            <a:normAutofit fontScale="77500" lnSpcReduction="20000"/>
          </a:bodyPr>
          <a:lstStyle/>
          <a:p>
            <a:r>
              <a:rPr lang="en-US" sz="2600" b="1" dirty="0"/>
              <a:t>Hospital-Level Scatter Plot Relationship:</a:t>
            </a:r>
          </a:p>
          <a:p>
            <a:pPr marL="0" indent="0">
              <a:buNone/>
            </a:pPr>
            <a:r>
              <a:rPr lang="en-US" sz="2600" dirty="0"/>
              <a:t>Lower readmission ratios are suggested by a linear trend when the number of discharges declines.</a:t>
            </a:r>
          </a:p>
          <a:p>
            <a:endParaRPr lang="en-US" sz="2600" dirty="0"/>
          </a:p>
          <a:p>
            <a:r>
              <a:rPr lang="en-US" sz="2600" b="1" dirty="0"/>
              <a:t>Hip and knee readmissions at the hospital level (scatter plot):</a:t>
            </a:r>
          </a:p>
          <a:p>
            <a:pPr marL="0" indent="0">
              <a:buNone/>
            </a:pPr>
            <a:r>
              <a:rPr lang="en-US" sz="2600" dirty="0"/>
              <a:t>There is a definite correlation between hip/knee discharges and readmissions; hospitals with high rates are indicated by color-coding.</a:t>
            </a:r>
          </a:p>
          <a:p>
            <a:endParaRPr lang="en-US" sz="2600" dirty="0"/>
          </a:p>
          <a:p>
            <a:r>
              <a:rPr lang="en-US" sz="2600" b="1" dirty="0"/>
              <a:t>Pneumonia Readmissions at the Hospital Level (Scatter plot</a:t>
            </a:r>
            <a:r>
              <a:rPr lang="en-US" sz="2600" b="1" dirty="0">
                <a:sym typeface="Wingdings" pitchFamily="2" charset="2"/>
              </a:rPr>
              <a:t>)</a:t>
            </a:r>
            <a:endParaRPr lang="en-US" sz="2600" b="1" dirty="0"/>
          </a:p>
          <a:p>
            <a:pPr marL="0" indent="0">
              <a:buNone/>
            </a:pPr>
            <a:r>
              <a:rPr lang="en-US" sz="2600" dirty="0"/>
              <a:t>shows a linear trend, with </a:t>
            </a:r>
            <a:r>
              <a:rPr lang="en-US" sz="2600" dirty="0" err="1"/>
              <a:t>colour</a:t>
            </a:r>
            <a:r>
              <a:rPr lang="en-US" sz="2600" dirty="0"/>
              <a:t> differences for different ratios, between pneumonia discharges and readmissions.</a:t>
            </a:r>
          </a:p>
          <a:p>
            <a:endParaRPr lang="en-US" sz="2600" dirty="0"/>
          </a:p>
          <a:p>
            <a:r>
              <a:rPr lang="en-US" sz="2600" b="1" dirty="0"/>
              <a:t>Readmission Ratio at the Hospital Level and Discharges (Scatter Plot):</a:t>
            </a:r>
          </a:p>
          <a:p>
            <a:pPr marL="0" indent="0">
              <a:buNone/>
            </a:pPr>
            <a:r>
              <a:rPr lang="en-US" sz="2600" dirty="0"/>
              <a:t>A thorough analysis of the connection between hospital discharges for pneumonia and readmission rates.</a:t>
            </a:r>
          </a:p>
          <a:p>
            <a:endParaRPr lang="en-US" sz="2600" dirty="0"/>
          </a:p>
          <a:p>
            <a:r>
              <a:rPr lang="en-IN" sz="2600" b="0" i="0" dirty="0">
                <a:solidFill>
                  <a:srgbClr val="0F0F0F"/>
                </a:solidFill>
                <a:effectLst/>
                <a:latin typeface="Söhne"/>
              </a:rPr>
              <a:t>The overall findings indicate variations in readmission rates across conditions and geographical locations. Specific deficiencies in Hip/Knee and Pneumonia readmissions were observed, suggesting a need for targeted interventions at both the national and hospital levels. Resolving these issues may result in better patient outcomes and lower than expected readmission rates, which would be consistent with the hospital's objectives for more effective and high-quality healthcare</a:t>
            </a:r>
            <a:r>
              <a:rPr lang="en-IN" b="0" i="0" dirty="0">
                <a:solidFill>
                  <a:srgbClr val="0F0F0F"/>
                </a:solidFill>
                <a:effectLst/>
                <a:latin typeface="Söhne"/>
              </a:rPr>
              <a:t>.</a:t>
            </a:r>
            <a:endParaRPr lang="en-US" sz="2800" dirty="0"/>
          </a:p>
          <a:p>
            <a:endParaRPr lang="en-US" dirty="0"/>
          </a:p>
        </p:txBody>
      </p:sp>
    </p:spTree>
    <p:extLst>
      <p:ext uri="{BB962C8B-B14F-4D97-AF65-F5344CB8AC3E}">
        <p14:creationId xmlns:p14="http://schemas.microsoft.com/office/powerpoint/2010/main" val="3025609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49E4-8280-309D-54CE-A485B7EAB629}"/>
              </a:ext>
            </a:extLst>
          </p:cNvPr>
          <p:cNvSpPr>
            <a:spLocks noGrp="1"/>
          </p:cNvSpPr>
          <p:nvPr>
            <p:ph type="title"/>
          </p:nvPr>
        </p:nvSpPr>
        <p:spPr/>
        <p:txBody>
          <a:bodyPr/>
          <a:lstStyle/>
          <a:p>
            <a:r>
              <a:rPr lang="en-IN" b="1" i="0" dirty="0">
                <a:solidFill>
                  <a:srgbClr val="1F3056"/>
                </a:solidFill>
                <a:effectLst/>
                <a:latin typeface="Manrope"/>
              </a:rPr>
              <a:t>Reducing Readmission Rates for Hospitals:</a:t>
            </a:r>
            <a:br>
              <a:rPr lang="en-IN" b="1" i="0" dirty="0">
                <a:solidFill>
                  <a:srgbClr val="1F3056"/>
                </a:solidFill>
                <a:effectLst/>
                <a:latin typeface="Manrope"/>
              </a:rPr>
            </a:br>
            <a:endParaRPr lang="en-US" dirty="0"/>
          </a:p>
        </p:txBody>
      </p:sp>
      <p:sp>
        <p:nvSpPr>
          <p:cNvPr id="3" name="Content Placeholder 2">
            <a:extLst>
              <a:ext uri="{FF2B5EF4-FFF2-40B4-BE49-F238E27FC236}">
                <a16:creationId xmlns:a16="http://schemas.microsoft.com/office/drawing/2014/main" id="{F0DAAFC7-723D-FC1D-1BE8-4F9DC8E146FD}"/>
              </a:ext>
            </a:extLst>
          </p:cNvPr>
          <p:cNvSpPr>
            <a:spLocks noGrp="1"/>
          </p:cNvSpPr>
          <p:nvPr>
            <p:ph idx="1"/>
          </p:nvPr>
        </p:nvSpPr>
        <p:spPr/>
        <p:txBody>
          <a:bodyPr>
            <a:normAutofit lnSpcReduction="10000"/>
          </a:bodyPr>
          <a:lstStyle/>
          <a:p>
            <a:pPr marL="0" indent="0">
              <a:buNone/>
            </a:pPr>
            <a:r>
              <a:rPr lang="en-IN" sz="2000" b="0" i="0" dirty="0">
                <a:solidFill>
                  <a:srgbClr val="444444"/>
                </a:solidFill>
                <a:effectLst/>
                <a:latin typeface="Manrope"/>
              </a:rPr>
              <a:t>1)As a means to help reverse the effects of avoidable readmissions and their causes, the requirements for HRRP should be instituted(</a:t>
            </a:r>
            <a:r>
              <a:rPr lang="en-IN" sz="2000" b="0" i="0" dirty="0" err="1">
                <a:solidFill>
                  <a:srgbClr val="444444"/>
                </a:solidFill>
                <a:effectLst/>
                <a:latin typeface="Manrope"/>
              </a:rPr>
              <a:t>Hospita</a:t>
            </a:r>
            <a:r>
              <a:rPr lang="en-IN" sz="2000" b="0" i="0" dirty="0">
                <a:solidFill>
                  <a:srgbClr val="444444"/>
                </a:solidFill>
                <a:effectLst/>
                <a:latin typeface="Manrope"/>
              </a:rPr>
              <a:t> Readmission Reduction Program)</a:t>
            </a:r>
            <a:endParaRPr lang="en-IN" sz="2000" dirty="0">
              <a:solidFill>
                <a:srgbClr val="444444"/>
              </a:solidFill>
              <a:latin typeface="Manrope"/>
            </a:endParaRPr>
          </a:p>
          <a:p>
            <a:pPr algn="l"/>
            <a:r>
              <a:rPr lang="en-IN" sz="2000" b="1" i="0" dirty="0">
                <a:solidFill>
                  <a:srgbClr val="262626"/>
                </a:solidFill>
                <a:effectLst/>
                <a:latin typeface="var(--font-lexend)"/>
              </a:rPr>
              <a:t>What is the Hospital Readmissions Reduction Program?</a:t>
            </a:r>
          </a:p>
          <a:p>
            <a:pPr marL="0" indent="0" algn="l">
              <a:buNone/>
            </a:pPr>
            <a:r>
              <a:rPr lang="en-IN" sz="2000" b="0" i="0" dirty="0">
                <a:solidFill>
                  <a:srgbClr val="262626"/>
                </a:solidFill>
                <a:effectLst/>
                <a:latin typeface="public_sans"/>
              </a:rPr>
              <a:t>HRRP is a Medicare value-based purchasing program that, for example, encourages hospitals to improve communication and care coordination to better engage patients and caregivers in discharge plans and, in turn, reduce avoidable readmissions.</a:t>
            </a:r>
          </a:p>
          <a:p>
            <a:pPr marL="0" indent="0" algn="l">
              <a:buNone/>
            </a:pPr>
            <a:endParaRPr lang="en-IN" sz="2000" b="0" i="0" dirty="0">
              <a:solidFill>
                <a:srgbClr val="262626"/>
              </a:solidFill>
              <a:effectLst/>
              <a:latin typeface="public_sans"/>
            </a:endParaRPr>
          </a:p>
          <a:p>
            <a:pPr marL="0" indent="0" algn="l">
              <a:buNone/>
            </a:pPr>
            <a:r>
              <a:rPr lang="en-IN" sz="2000" dirty="0">
                <a:solidFill>
                  <a:srgbClr val="262626"/>
                </a:solidFill>
                <a:latin typeface="public_sans"/>
              </a:rPr>
              <a:t>2) </a:t>
            </a:r>
            <a:r>
              <a:rPr lang="en-IN" sz="2000" b="1" dirty="0">
                <a:solidFill>
                  <a:srgbClr val="262626"/>
                </a:solidFill>
                <a:latin typeface="public_sans"/>
              </a:rPr>
              <a:t>Utilise Analytics to Find Areas for Improvement:</a:t>
            </a:r>
          </a:p>
          <a:p>
            <a:pPr marL="0" indent="0" algn="l">
              <a:buNone/>
            </a:pPr>
            <a:r>
              <a:rPr lang="en-IN" sz="2000" b="0" i="0" dirty="0">
                <a:solidFill>
                  <a:srgbClr val="262626"/>
                </a:solidFill>
                <a:effectLst/>
                <a:latin typeface="public_sans"/>
              </a:rPr>
              <a:t>  It's critical to first recognise the causes of hospital readmission rates and foresee potential difficulties in order to lower them. Readmission rate patterns and trends can be found with the use of data analytics, highlighting areas that require improvement.</a:t>
            </a:r>
          </a:p>
          <a:p>
            <a:pPr marL="0" indent="0" algn="l">
              <a:buNone/>
            </a:pPr>
            <a:r>
              <a:rPr lang="en-IN" sz="2000" b="0" i="0" dirty="0">
                <a:solidFill>
                  <a:srgbClr val="262626"/>
                </a:solidFill>
                <a:effectLst/>
                <a:latin typeface="public_sans"/>
              </a:rPr>
              <a:t>Regularly examining hospital readmission rates helps hospitals pinpoint the underlying causes of problems, monitor their advancement, and make necessary adjustments.</a:t>
            </a:r>
          </a:p>
          <a:p>
            <a:pPr marL="0" indent="0">
              <a:buNone/>
            </a:pPr>
            <a:endParaRPr lang="en-US" sz="2400" dirty="0"/>
          </a:p>
        </p:txBody>
      </p:sp>
    </p:spTree>
    <p:extLst>
      <p:ext uri="{BB962C8B-B14F-4D97-AF65-F5344CB8AC3E}">
        <p14:creationId xmlns:p14="http://schemas.microsoft.com/office/powerpoint/2010/main" val="758943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04C0F8-C8FF-FA92-AFE3-3628290EE00E}"/>
              </a:ext>
            </a:extLst>
          </p:cNvPr>
          <p:cNvSpPr>
            <a:spLocks noGrp="1"/>
          </p:cNvSpPr>
          <p:nvPr>
            <p:ph idx="1"/>
          </p:nvPr>
        </p:nvSpPr>
        <p:spPr/>
        <p:txBody>
          <a:bodyPr>
            <a:normAutofit/>
          </a:bodyPr>
          <a:lstStyle/>
          <a:p>
            <a:pPr marL="0" indent="0" algn="l">
              <a:buNone/>
            </a:pPr>
            <a:r>
              <a:rPr lang="en-IN" sz="1800" b="0" i="0" dirty="0">
                <a:effectLst/>
                <a:latin typeface="Aleo" panose="020F0502020204030204" pitchFamily="34" charset="0"/>
              </a:rPr>
              <a:t>3) </a:t>
            </a:r>
            <a:r>
              <a:rPr lang="en-IN" sz="1800" b="1" i="0" dirty="0">
                <a:effectLst/>
                <a:latin typeface="Aleo" panose="020F0502020204030204" pitchFamily="34" charset="0"/>
              </a:rPr>
              <a:t>Identify At-Risk Patients Early:</a:t>
            </a:r>
          </a:p>
          <a:p>
            <a:pPr marL="0" indent="0" algn="l">
              <a:buNone/>
            </a:pPr>
            <a:r>
              <a:rPr lang="en-IN" sz="1800" dirty="0"/>
              <a:t>Evaluating patients' social needs during hospitalisation and discharge is a critical first step in lowering readmission rates. Finding patients who have unfulfilled social requirements can assist guarantee that they get the post-discharge treatments they require (such medication reconciliation post-discharge, or MRP).</a:t>
            </a:r>
            <a:br>
              <a:rPr lang="en-IN" sz="1800" dirty="0"/>
            </a:br>
            <a:endParaRPr lang="en-IN" sz="1800" dirty="0"/>
          </a:p>
          <a:p>
            <a:pPr marL="0" indent="0">
              <a:buNone/>
            </a:pPr>
            <a:r>
              <a:rPr lang="en-IN" sz="1800" dirty="0"/>
              <a:t>4)</a:t>
            </a:r>
            <a:r>
              <a:rPr lang="en-IN" sz="1800" b="0" i="0" dirty="0">
                <a:effectLst/>
                <a:latin typeface="Aleo" pitchFamily="2" charset="77"/>
              </a:rPr>
              <a:t> </a:t>
            </a:r>
            <a:r>
              <a:rPr lang="en-IN" sz="1800" b="1" i="0" dirty="0">
                <a:effectLst/>
                <a:latin typeface="Aleo" pitchFamily="2" charset="77"/>
              </a:rPr>
              <a:t>Strengthening the Discharge Process</a:t>
            </a:r>
            <a:r>
              <a:rPr lang="en-IN" sz="1800" b="0" i="0" dirty="0">
                <a:effectLst/>
                <a:latin typeface="Aleo" pitchFamily="2" charset="77"/>
              </a:rPr>
              <a:t>:</a:t>
            </a:r>
          </a:p>
          <a:p>
            <a:pPr marL="0" indent="0">
              <a:buNone/>
            </a:pPr>
            <a:r>
              <a:rPr lang="en-IN" sz="1800" b="0" i="0" dirty="0">
                <a:effectLst/>
                <a:latin typeface="Aleo" pitchFamily="2" charset="77"/>
              </a:rPr>
              <a:t>Ensure that all members of the team—physicians, nurses, social workers, the patient, and any family members or caregivers—are included in a clear care plan.</a:t>
            </a:r>
          </a:p>
          <a:p>
            <a:pPr marL="0" indent="0">
              <a:buNone/>
            </a:pPr>
            <a:r>
              <a:rPr lang="en-IN" sz="1800" b="0" i="0" dirty="0">
                <a:effectLst/>
                <a:latin typeface="Aleo" pitchFamily="2" charset="77"/>
              </a:rPr>
              <a:t>Timely follow-up also provides a way to become aware of potential complications and correct them early on.</a:t>
            </a:r>
          </a:p>
          <a:p>
            <a:pPr marL="0" indent="0">
              <a:buNone/>
            </a:pPr>
            <a:r>
              <a:rPr lang="en-IN" sz="1800" b="0" i="0" dirty="0">
                <a:effectLst/>
                <a:latin typeface="Söhne"/>
              </a:rPr>
              <a:t>Follow-up within seven days significantly reduces readmission risk for HRRP priority conditions. CMS assesses unplanned readmissions within 30 days for six primary conditions: pneumonia, heart failure, coronary artery bypass graft (CABG), total hip or knee arthroplasty (THA/TKA), acute myocardial infarction (AMI), and chronic obstructive pulmonary disease (COPD).</a:t>
            </a:r>
            <a:endParaRPr lang="en-IN" sz="1800" b="0" i="0" dirty="0">
              <a:effectLst/>
              <a:latin typeface="Aleo" pitchFamily="2" charset="77"/>
            </a:endParaRPr>
          </a:p>
          <a:p>
            <a:pPr marL="0" indent="0" algn="l">
              <a:buNone/>
            </a:pPr>
            <a:endParaRPr lang="en-US" dirty="0"/>
          </a:p>
        </p:txBody>
      </p:sp>
    </p:spTree>
    <p:extLst>
      <p:ext uri="{BB962C8B-B14F-4D97-AF65-F5344CB8AC3E}">
        <p14:creationId xmlns:p14="http://schemas.microsoft.com/office/powerpoint/2010/main" val="3589447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517B-7B33-5291-E62E-47C955699E48}"/>
              </a:ext>
            </a:extLst>
          </p:cNvPr>
          <p:cNvSpPr>
            <a:spLocks noGrp="1"/>
          </p:cNvSpPr>
          <p:nvPr>
            <p:ph type="title"/>
          </p:nvPr>
        </p:nvSpPr>
        <p:spPr/>
        <p:txBody>
          <a:bodyPr>
            <a:normAutofit/>
          </a:bodyPr>
          <a:lstStyle/>
          <a:p>
            <a:r>
              <a:rPr lang="en-US" sz="3200" dirty="0"/>
              <a:t>IMPROVING MEDICATION MANAGEMENT</a:t>
            </a:r>
          </a:p>
        </p:txBody>
      </p:sp>
      <p:sp>
        <p:nvSpPr>
          <p:cNvPr id="3" name="Content Placeholder 2">
            <a:extLst>
              <a:ext uri="{FF2B5EF4-FFF2-40B4-BE49-F238E27FC236}">
                <a16:creationId xmlns:a16="http://schemas.microsoft.com/office/drawing/2014/main" id="{BF52EBF4-3D50-5F9B-EEEB-4FB41027419C}"/>
              </a:ext>
            </a:extLst>
          </p:cNvPr>
          <p:cNvSpPr>
            <a:spLocks noGrp="1"/>
          </p:cNvSpPr>
          <p:nvPr>
            <p:ph idx="1"/>
          </p:nvPr>
        </p:nvSpPr>
        <p:spPr/>
        <p:txBody>
          <a:bodyPr>
            <a:normAutofit/>
          </a:bodyPr>
          <a:lstStyle/>
          <a:p>
            <a:pPr marL="0" indent="0">
              <a:buNone/>
            </a:pPr>
            <a:r>
              <a:rPr lang="en-US" sz="1800" dirty="0"/>
              <a:t>Simplifying the medication reconciliation process at the institution is one of the best strategies to lower the readmission rate to the hospital.</a:t>
            </a:r>
          </a:p>
          <a:p>
            <a:pPr marL="0" indent="0">
              <a:buNone/>
            </a:pPr>
            <a:r>
              <a:rPr lang="en-US" sz="1800" dirty="0"/>
              <a:t> </a:t>
            </a:r>
          </a:p>
          <a:p>
            <a:pPr marL="0" indent="0">
              <a:buNone/>
            </a:pPr>
            <a:r>
              <a:rPr lang="en-US" sz="1800" dirty="0"/>
              <a:t>Comparing a patient's current and past prescriptions is known as medication reconciliation.</a:t>
            </a:r>
          </a:p>
          <a:p>
            <a:pPr marL="0" indent="0">
              <a:buNone/>
            </a:pPr>
            <a:endParaRPr lang="en-US" sz="1800" dirty="0"/>
          </a:p>
          <a:p>
            <a:pPr marL="0" indent="0">
              <a:buNone/>
            </a:pPr>
            <a:r>
              <a:rPr lang="en-US" sz="1800" dirty="0"/>
              <a:t>This helps guarantee that the patient is taking the right drugs and that there are no dosage mistakes, drug interactions, or duplications. </a:t>
            </a:r>
          </a:p>
          <a:p>
            <a:pPr marL="0" indent="0">
              <a:buNone/>
            </a:pPr>
            <a:endParaRPr lang="en-US" sz="1800" dirty="0"/>
          </a:p>
          <a:p>
            <a:pPr marL="0" indent="0">
              <a:buNone/>
            </a:pPr>
            <a:r>
              <a:rPr lang="en-US" sz="1800" dirty="0"/>
              <a:t>https://</a:t>
            </a:r>
            <a:r>
              <a:rPr lang="en-US" sz="1800" dirty="0" err="1"/>
              <a:t>blog.cureatr.com</a:t>
            </a:r>
            <a:r>
              <a:rPr lang="en-US" sz="1800" dirty="0"/>
              <a:t>/reducing-readmission-rates-for-hospitals-5-essential-strategies</a:t>
            </a:r>
          </a:p>
        </p:txBody>
      </p:sp>
    </p:spTree>
    <p:extLst>
      <p:ext uri="{BB962C8B-B14F-4D97-AF65-F5344CB8AC3E}">
        <p14:creationId xmlns:p14="http://schemas.microsoft.com/office/powerpoint/2010/main" val="389679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8C8D-93F1-1307-06DC-A6CEB12E45A0}"/>
              </a:ext>
            </a:extLst>
          </p:cNvPr>
          <p:cNvSpPr>
            <a:spLocks noGrp="1"/>
          </p:cNvSpPr>
          <p:nvPr>
            <p:ph type="title"/>
          </p:nvPr>
        </p:nvSpPr>
        <p:spPr/>
        <p:txBody>
          <a:bodyPr/>
          <a:lstStyle/>
          <a:p>
            <a:r>
              <a:rPr lang="en-US" dirty="0"/>
              <a:t>BACKGROUND OF THE HOSPITAL</a:t>
            </a:r>
          </a:p>
        </p:txBody>
      </p:sp>
      <p:sp>
        <p:nvSpPr>
          <p:cNvPr id="3" name="Content Placeholder 2">
            <a:extLst>
              <a:ext uri="{FF2B5EF4-FFF2-40B4-BE49-F238E27FC236}">
                <a16:creationId xmlns:a16="http://schemas.microsoft.com/office/drawing/2014/main" id="{F63D01D6-ACC0-8A2F-CABE-0657947DF9DE}"/>
              </a:ext>
            </a:extLst>
          </p:cNvPr>
          <p:cNvSpPr>
            <a:spLocks noGrp="1"/>
          </p:cNvSpPr>
          <p:nvPr>
            <p:ph idx="1"/>
          </p:nvPr>
        </p:nvSpPr>
        <p:spPr/>
        <p:txBody>
          <a:bodyPr>
            <a:normAutofit/>
          </a:bodyPr>
          <a:lstStyle/>
          <a:p>
            <a:pPr marL="0" indent="0">
              <a:buNone/>
            </a:pPr>
            <a:endParaRPr lang="en-US" sz="1600" dirty="0"/>
          </a:p>
          <a:p>
            <a:pPr marL="0" indent="0">
              <a:buNone/>
            </a:pPr>
            <a:r>
              <a:rPr lang="en-IN" sz="1800" b="0" i="0" dirty="0">
                <a:solidFill>
                  <a:srgbClr val="1A1D26"/>
                </a:solidFill>
                <a:effectLst/>
                <a:latin typeface="Roboto" panose="02000000000000000000" pitchFamily="2" charset="0"/>
              </a:rPr>
              <a:t>Miami Valley Hospital in Dayton, OH is rated high performing in 10 adult procedures and conditions. It is a general medical and surgical facility. It has the Dayton region's only Level I Trauma </a:t>
            </a:r>
            <a:r>
              <a:rPr lang="en-IN" sz="1800" b="0" i="0" dirty="0" err="1">
                <a:solidFill>
                  <a:srgbClr val="1A1D26"/>
                </a:solidFill>
                <a:effectLst/>
                <a:latin typeface="Roboto" panose="02000000000000000000" pitchFamily="2" charset="0"/>
              </a:rPr>
              <a:t>Center</a:t>
            </a:r>
            <a:r>
              <a:rPr lang="en-IN" sz="1800" b="0" i="0" dirty="0">
                <a:solidFill>
                  <a:srgbClr val="1A1D26"/>
                </a:solidFill>
                <a:effectLst/>
                <a:latin typeface="Roboto" panose="02000000000000000000" pitchFamily="2" charset="0"/>
              </a:rPr>
              <a:t>, a regional adult burn </a:t>
            </a:r>
            <a:r>
              <a:rPr lang="en-IN" sz="1800" b="0" i="0" dirty="0" err="1">
                <a:solidFill>
                  <a:srgbClr val="1A1D26"/>
                </a:solidFill>
                <a:effectLst/>
                <a:latin typeface="Roboto" panose="02000000000000000000" pitchFamily="2" charset="0"/>
              </a:rPr>
              <a:t>center</a:t>
            </a:r>
            <a:r>
              <a:rPr lang="en-IN" sz="1800" b="0" i="0" dirty="0">
                <a:solidFill>
                  <a:srgbClr val="1A1D26"/>
                </a:solidFill>
                <a:effectLst/>
                <a:latin typeface="Roboto" panose="02000000000000000000" pitchFamily="2" charset="0"/>
              </a:rPr>
              <a:t>, and a level 3 neonatal intensive care unit.</a:t>
            </a:r>
          </a:p>
          <a:p>
            <a:pPr marL="0" indent="0">
              <a:buNone/>
            </a:pPr>
            <a:r>
              <a:rPr lang="en-US" sz="1800" dirty="0"/>
              <a:t>Outstanding clinical care is provided by Miami Valley Hospital's medical professionals, staff members, and volunteers. The Miami Valley Hospital Foundation generates money to improve the lives of patients and their families.​</a:t>
            </a:r>
          </a:p>
          <a:p>
            <a:pPr marL="0" indent="0">
              <a:buNone/>
            </a:pPr>
            <a:endParaRPr lang="en-US" sz="1800" dirty="0"/>
          </a:p>
          <a:p>
            <a:pPr marL="0" indent="0">
              <a:buNone/>
            </a:pPr>
            <a:r>
              <a:rPr lang="en-US" sz="1800" dirty="0"/>
              <a:t>Since its establishment in 1890, philanthropy has been integral to Miami Valley Hospital's prosperity. Every major construction project and medical advancement throughout the hospital's early years was made possible by contributions from the general people.​</a:t>
            </a:r>
          </a:p>
          <a:p>
            <a:pPr marL="0" indent="0">
              <a:buNone/>
            </a:pPr>
            <a:endParaRPr lang="en-US" sz="1800" dirty="0"/>
          </a:p>
          <a:p>
            <a:pPr marL="0" indent="0">
              <a:buNone/>
            </a:pPr>
            <a:r>
              <a:rPr lang="en-US" sz="1800" dirty="0"/>
              <a:t>Boost community support for innovative </a:t>
            </a:r>
            <a:r>
              <a:rPr lang="en-US" sz="1800" dirty="0" err="1"/>
              <a:t>programmes</a:t>
            </a:r>
            <a:r>
              <a:rPr lang="en-US" sz="1800" dirty="0"/>
              <a:t> and services that contribute to the development of healthy communities in order to improve the patient and family experience at Miami Valley Hospital.</a:t>
            </a:r>
          </a:p>
        </p:txBody>
      </p:sp>
    </p:spTree>
    <p:extLst>
      <p:ext uri="{BB962C8B-B14F-4D97-AF65-F5344CB8AC3E}">
        <p14:creationId xmlns:p14="http://schemas.microsoft.com/office/powerpoint/2010/main" val="400447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1CB8-E8EF-3F9D-7015-37C5F1EA6D1D}"/>
              </a:ext>
            </a:extLst>
          </p:cNvPr>
          <p:cNvSpPr>
            <a:spLocks noGrp="1"/>
          </p:cNvSpPr>
          <p:nvPr>
            <p:ph type="title"/>
          </p:nvPr>
        </p:nvSpPr>
        <p:spPr/>
        <p:txBody>
          <a:bodyPr/>
          <a:lstStyle/>
          <a:p>
            <a:r>
              <a:rPr lang="en-US" dirty="0"/>
              <a:t>ANALYSIS AND GOALS</a:t>
            </a:r>
          </a:p>
        </p:txBody>
      </p:sp>
      <p:sp>
        <p:nvSpPr>
          <p:cNvPr id="3" name="Content Placeholder 2">
            <a:extLst>
              <a:ext uri="{FF2B5EF4-FFF2-40B4-BE49-F238E27FC236}">
                <a16:creationId xmlns:a16="http://schemas.microsoft.com/office/drawing/2014/main" id="{44F069F3-0603-EF4A-483F-59773A747EDF}"/>
              </a:ext>
            </a:extLst>
          </p:cNvPr>
          <p:cNvSpPr>
            <a:spLocks noGrp="1"/>
          </p:cNvSpPr>
          <p:nvPr>
            <p:ph idx="1"/>
          </p:nvPr>
        </p:nvSpPr>
        <p:spPr>
          <a:xfrm>
            <a:off x="520700" y="1270000"/>
            <a:ext cx="10833100" cy="5460999"/>
          </a:xfrm>
        </p:spPr>
        <p:txBody>
          <a:bodyPr>
            <a:normAutofit/>
          </a:bodyPr>
          <a:lstStyle/>
          <a:p>
            <a:pPr algn="l"/>
            <a:endParaRPr lang="en-IN" sz="1200" b="0" i="0" dirty="0">
              <a:solidFill>
                <a:srgbClr val="202124"/>
              </a:solidFill>
              <a:effectLst/>
              <a:latin typeface="Google Sans"/>
            </a:endParaRPr>
          </a:p>
          <a:p>
            <a:pPr marL="0" indent="0" algn="l">
              <a:buNone/>
            </a:pPr>
            <a:r>
              <a:rPr lang="en-IN" sz="2000" b="1" u="sng" dirty="0">
                <a:solidFill>
                  <a:srgbClr val="202124"/>
                </a:solidFill>
                <a:latin typeface="Google Sans"/>
              </a:rPr>
              <a:t>ANALYSIS:</a:t>
            </a:r>
            <a:endParaRPr lang="en-IN" sz="2000" b="1" i="0" u="sng" dirty="0">
              <a:solidFill>
                <a:srgbClr val="202124"/>
              </a:solidFill>
              <a:effectLst/>
              <a:latin typeface="Google Sans"/>
            </a:endParaRPr>
          </a:p>
          <a:p>
            <a:r>
              <a:rPr lang="en-IN" sz="2000" b="0" i="0" dirty="0">
                <a:solidFill>
                  <a:srgbClr val="040C28"/>
                </a:solidFill>
                <a:effectLst/>
                <a:latin typeface="Google Sans"/>
              </a:rPr>
              <a:t> Health Data Analyst helps to identify patients at risk for avoidable readmissions by detecting readmission patterns among patients similar to the target population</a:t>
            </a:r>
            <a:r>
              <a:rPr lang="en-IN" sz="2000" b="0" i="0" dirty="0">
                <a:solidFill>
                  <a:srgbClr val="4D5156"/>
                </a:solidFill>
                <a:effectLst/>
                <a:latin typeface="Google Sans"/>
              </a:rPr>
              <a:t>.</a:t>
            </a:r>
            <a:endParaRPr lang="en-IN" sz="2000" b="0" i="0" dirty="0">
              <a:solidFill>
                <a:srgbClr val="202124"/>
              </a:solidFill>
              <a:effectLst/>
              <a:latin typeface="Google Sans"/>
            </a:endParaRPr>
          </a:p>
          <a:p>
            <a:pPr marL="0" indent="0" algn="l">
              <a:buNone/>
            </a:pPr>
            <a:r>
              <a:rPr lang="en-IN" sz="2000" b="1" u="sng" dirty="0">
                <a:solidFill>
                  <a:srgbClr val="202124"/>
                </a:solidFill>
                <a:latin typeface="Google Sans"/>
              </a:rPr>
              <a:t>GOALS:</a:t>
            </a:r>
          </a:p>
          <a:p>
            <a:pPr algn="l"/>
            <a:r>
              <a:rPr lang="en-IN" sz="2000" dirty="0">
                <a:solidFill>
                  <a:srgbClr val="202124"/>
                </a:solidFill>
                <a:latin typeface="Google Sans"/>
              </a:rPr>
              <a:t>The main goal is to assess the hospital's performance by analysing the readmissions data that CMS has provided. The goals of this project are to improve patient care quality and maximise financial results</a:t>
            </a:r>
            <a:r>
              <a:rPr lang="en-IN" sz="2000" b="1" u="sng" dirty="0">
                <a:solidFill>
                  <a:srgbClr val="202124"/>
                </a:solidFill>
                <a:latin typeface="Google Sans"/>
              </a:rPr>
              <a:t>.</a:t>
            </a:r>
          </a:p>
          <a:p>
            <a:pPr algn="l"/>
            <a:r>
              <a:rPr lang="en-IN" sz="2000" b="0" i="0" dirty="0">
                <a:solidFill>
                  <a:srgbClr val="4D5156"/>
                </a:solidFill>
                <a:effectLst/>
                <a:latin typeface="Google Sans"/>
              </a:rPr>
              <a:t>prediction of readmission risks may help physicians and hospital management to develop early interventions, to identify and treat patients at high risk of readmissions (</a:t>
            </a:r>
            <a:r>
              <a:rPr lang="en-IN" sz="2000" b="0" i="0" dirty="0" err="1">
                <a:solidFill>
                  <a:srgbClr val="4D5156"/>
                </a:solidFill>
                <a:effectLst/>
                <a:latin typeface="Google Sans"/>
              </a:rPr>
              <a:t>Hagland</a:t>
            </a:r>
            <a:r>
              <a:rPr lang="en-IN" sz="2000" b="0" i="0" dirty="0">
                <a:solidFill>
                  <a:srgbClr val="4D5156"/>
                </a:solidFill>
                <a:effectLst/>
                <a:latin typeface="Google Sans"/>
              </a:rPr>
              <a:t>, 2011), and to enhance both care quality and financial outcomes</a:t>
            </a:r>
            <a:endParaRPr lang="en-IN" sz="2000" dirty="0">
              <a:solidFill>
                <a:srgbClr val="202124"/>
              </a:solidFill>
              <a:latin typeface="Google Sans"/>
            </a:endParaRPr>
          </a:p>
          <a:p>
            <a:pPr algn="l"/>
            <a:r>
              <a:rPr lang="en-IN" sz="2000" b="0" i="0" dirty="0">
                <a:solidFill>
                  <a:srgbClr val="202124"/>
                </a:solidFill>
                <a:effectLst/>
                <a:latin typeface="Google Sans"/>
              </a:rPr>
              <a:t>30 day readmission rule?</a:t>
            </a:r>
            <a:endParaRPr lang="en-IN" sz="2000" b="0" i="0" dirty="0">
              <a:solidFill>
                <a:srgbClr val="202124"/>
              </a:solidFill>
              <a:effectLst/>
              <a:latin typeface="Roboto" panose="02000000000000000000" pitchFamily="2" charset="0"/>
            </a:endParaRPr>
          </a:p>
          <a:p>
            <a:pPr marL="0" indent="0" algn="l">
              <a:buNone/>
            </a:pPr>
            <a:r>
              <a:rPr lang="en-IN" sz="2000" b="0" i="0" dirty="0">
                <a:solidFill>
                  <a:srgbClr val="4D5156"/>
                </a:solidFill>
                <a:effectLst/>
                <a:latin typeface="Google Sans"/>
              </a:rPr>
              <a:t>The policy </a:t>
            </a:r>
            <a:r>
              <a:rPr lang="en-IN" sz="2000" b="0" i="0" dirty="0">
                <a:solidFill>
                  <a:srgbClr val="040C28"/>
                </a:solidFill>
                <a:effectLst/>
                <a:latin typeface="Google Sans"/>
              </a:rPr>
              <a:t>penalizes hospitals for unrelated admissions that occur within 30 days of the original hospitalization</a:t>
            </a:r>
            <a:r>
              <a:rPr lang="en-IN" sz="2000" b="0" i="0" dirty="0">
                <a:solidFill>
                  <a:srgbClr val="4D5156"/>
                </a:solidFill>
                <a:effectLst/>
                <a:latin typeface="Google Sans"/>
              </a:rPr>
              <a:t>. Readmissions unrelated to the initial reason for admission should be excluded from the readmission measures.</a:t>
            </a:r>
            <a:endParaRPr lang="en-IN" sz="2000" b="0" i="0" dirty="0">
              <a:solidFill>
                <a:srgbClr val="202124"/>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104237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slide2" descr="NATIONAL ERR">
            <a:extLst>
              <a:ext uri="{FF2B5EF4-FFF2-40B4-BE49-F238E27FC236}">
                <a16:creationId xmlns:a16="http://schemas.microsoft.com/office/drawing/2014/main" id="{DFDC143A-ACC8-9809-8149-A4DB59BBC370}"/>
              </a:ext>
            </a:extLst>
          </p:cNvPr>
          <p:cNvPicPr>
            <a:picLocks noChangeAspect="1"/>
          </p:cNvPicPr>
          <p:nvPr/>
        </p:nvPicPr>
        <p:blipFill rotWithShape="1">
          <a:blip r:embed="rId2">
            <a:extLst>
              <a:ext uri="{28A0092B-C50C-407E-A947-70E740481C1C}">
                <a14:useLocalDpi xmlns:a14="http://schemas.microsoft.com/office/drawing/2010/main" val="0"/>
              </a:ext>
            </a:extLst>
          </a:blip>
          <a:srcRect r="33175" b="18624"/>
          <a:stretch/>
        </p:blipFill>
        <p:spPr>
          <a:xfrm>
            <a:off x="5742322" y="643466"/>
            <a:ext cx="5791200" cy="5978230"/>
          </a:xfrm>
          <a:prstGeom prst="rect">
            <a:avLst/>
          </a:prstGeom>
        </p:spPr>
      </p:pic>
      <p:grpSp>
        <p:nvGrpSpPr>
          <p:cNvPr id="12" name="Group 11">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3"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77045CB9-9BE9-0D2F-94AD-9FFFE519A5E6}"/>
              </a:ext>
            </a:extLst>
          </p:cNvPr>
          <p:cNvSpPr txBox="1"/>
          <p:nvPr/>
        </p:nvSpPr>
        <p:spPr>
          <a:xfrm>
            <a:off x="1739900" y="137067"/>
            <a:ext cx="5346700" cy="369332"/>
          </a:xfrm>
          <a:prstGeom prst="rect">
            <a:avLst/>
          </a:prstGeom>
          <a:noFill/>
        </p:spPr>
        <p:txBody>
          <a:bodyPr wrap="square" rtlCol="0">
            <a:spAutoFit/>
          </a:bodyPr>
          <a:lstStyle/>
          <a:p>
            <a:r>
              <a:rPr lang="en-US" dirty="0"/>
              <a:t>Excessive Readmission Rate National wise</a:t>
            </a:r>
          </a:p>
        </p:txBody>
      </p:sp>
      <p:sp>
        <p:nvSpPr>
          <p:cNvPr id="5" name="TextBox 4">
            <a:extLst>
              <a:ext uri="{FF2B5EF4-FFF2-40B4-BE49-F238E27FC236}">
                <a16:creationId xmlns:a16="http://schemas.microsoft.com/office/drawing/2014/main" id="{A9E327E9-3AE6-E066-2920-2DC7F400AE94}"/>
              </a:ext>
            </a:extLst>
          </p:cNvPr>
          <p:cNvSpPr txBox="1"/>
          <p:nvPr/>
        </p:nvSpPr>
        <p:spPr>
          <a:xfrm>
            <a:off x="658478" y="647699"/>
            <a:ext cx="5083844" cy="4401205"/>
          </a:xfrm>
          <a:prstGeom prst="rect">
            <a:avLst/>
          </a:prstGeom>
          <a:noFill/>
        </p:spPr>
        <p:txBody>
          <a:bodyPr wrap="square" rtlCol="0">
            <a:spAutoFit/>
          </a:bodyPr>
          <a:lstStyle/>
          <a:p>
            <a:r>
              <a:rPr lang="en-IN" sz="2000" b="0" i="0" dirty="0">
                <a:solidFill>
                  <a:srgbClr val="374151"/>
                </a:solidFill>
                <a:effectLst/>
                <a:latin typeface="Söhne"/>
              </a:rPr>
              <a:t>This bar graph illustrates the Excessive Readmissions Rates (ERRs) on a national scale for various medical conditions.</a:t>
            </a:r>
          </a:p>
          <a:p>
            <a:endParaRPr lang="en-IN" sz="2000" dirty="0">
              <a:solidFill>
                <a:srgbClr val="374151"/>
              </a:solidFill>
              <a:latin typeface="Söhne"/>
            </a:endParaRPr>
          </a:p>
          <a:p>
            <a:r>
              <a:rPr lang="en-IN" sz="2000" b="0" i="0" dirty="0">
                <a:solidFill>
                  <a:srgbClr val="374151"/>
                </a:solidFill>
                <a:effectLst/>
                <a:latin typeface="Söhne"/>
              </a:rPr>
              <a:t> The X-axis denotes different medical conditions, including Acute Myocardial Infarction, COPD, Heart Failure, HIP and Knee, and Pneumonia. Meanwhile, the Y-axis represents the ERR values. </a:t>
            </a:r>
          </a:p>
          <a:p>
            <a:endParaRPr lang="en-IN" sz="2000" b="0" i="0" dirty="0">
              <a:solidFill>
                <a:srgbClr val="374151"/>
              </a:solidFill>
              <a:effectLst/>
              <a:latin typeface="Söhne"/>
            </a:endParaRPr>
          </a:p>
          <a:p>
            <a:r>
              <a:rPr lang="en-IN" sz="2000" b="0" i="0" dirty="0">
                <a:solidFill>
                  <a:srgbClr val="374151"/>
                </a:solidFill>
                <a:effectLst/>
                <a:latin typeface="Söhne"/>
              </a:rPr>
              <a:t>All the </a:t>
            </a:r>
            <a:r>
              <a:rPr lang="en-IN" sz="2000" b="0" i="0" dirty="0" err="1">
                <a:solidFill>
                  <a:srgbClr val="374151"/>
                </a:solidFill>
                <a:effectLst/>
                <a:latin typeface="Söhne"/>
              </a:rPr>
              <a:t>colored</a:t>
            </a:r>
            <a:r>
              <a:rPr lang="en-IN" sz="2000" b="0" i="0" dirty="0">
                <a:solidFill>
                  <a:srgbClr val="374151"/>
                </a:solidFill>
                <a:effectLst/>
                <a:latin typeface="Söhne"/>
              </a:rPr>
              <a:t> bars in this graph have values exceeding one, indicating excessive readmissions for the specified medical conditions</a:t>
            </a:r>
            <a:r>
              <a:rPr lang="en-IN" b="0" i="0" dirty="0">
                <a:solidFill>
                  <a:srgbClr val="374151"/>
                </a:solidFill>
                <a:effectLst/>
                <a:latin typeface="Söhne"/>
              </a:rPr>
              <a:t>.</a:t>
            </a:r>
            <a:endParaRPr lang="en-US" dirty="0"/>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lide3" descr="HOSPITAL ERR">
            <a:extLst>
              <a:ext uri="{FF2B5EF4-FFF2-40B4-BE49-F238E27FC236}">
                <a16:creationId xmlns:a16="http://schemas.microsoft.com/office/drawing/2014/main" id="{A9DAA089-970E-845A-3D7A-D603E0D633D7}"/>
              </a:ext>
            </a:extLst>
          </p:cNvPr>
          <p:cNvPicPr>
            <a:picLocks noChangeAspect="1"/>
          </p:cNvPicPr>
          <p:nvPr/>
        </p:nvPicPr>
        <p:blipFill rotWithShape="1">
          <a:blip r:embed="rId2">
            <a:extLst>
              <a:ext uri="{28A0092B-C50C-407E-A947-70E740481C1C}">
                <a14:useLocalDpi xmlns:a14="http://schemas.microsoft.com/office/drawing/2010/main" val="0"/>
              </a:ext>
            </a:extLst>
          </a:blip>
          <a:srcRect r="33013" b="20885"/>
          <a:stretch/>
        </p:blipFill>
        <p:spPr>
          <a:xfrm>
            <a:off x="1214324" y="512759"/>
            <a:ext cx="4881676" cy="5815469"/>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C95C36-7E3B-AA24-79AD-D2082CFF711D}"/>
              </a:ext>
            </a:extLst>
          </p:cNvPr>
          <p:cNvSpPr txBox="1"/>
          <p:nvPr/>
        </p:nvSpPr>
        <p:spPr>
          <a:xfrm>
            <a:off x="6328228" y="529772"/>
            <a:ext cx="5863771" cy="5324535"/>
          </a:xfrm>
          <a:prstGeom prst="rect">
            <a:avLst/>
          </a:prstGeom>
          <a:noFill/>
        </p:spPr>
        <p:txBody>
          <a:bodyPr wrap="square" rtlCol="0">
            <a:spAutoFit/>
          </a:bodyPr>
          <a:lstStyle/>
          <a:p>
            <a:pPr algn="l"/>
            <a:br>
              <a:rPr lang="en-IN" sz="2000" b="0" i="0" dirty="0">
                <a:solidFill>
                  <a:srgbClr val="374151"/>
                </a:solidFill>
                <a:effectLst/>
                <a:latin typeface="Söhne"/>
              </a:rPr>
            </a:br>
            <a:r>
              <a:rPr lang="en-IN" sz="2000" b="0" i="0" dirty="0">
                <a:solidFill>
                  <a:srgbClr val="374151"/>
                </a:solidFill>
                <a:effectLst/>
                <a:latin typeface="Söhne"/>
              </a:rPr>
              <a:t>This bar chart illustrates the Excessive Readmissions Rate for Miami Valley Hospital. </a:t>
            </a:r>
          </a:p>
          <a:p>
            <a:pPr algn="l"/>
            <a:r>
              <a:rPr lang="en-IN" sz="2000" b="0" i="0" dirty="0">
                <a:solidFill>
                  <a:srgbClr val="374151"/>
                </a:solidFill>
                <a:effectLst/>
                <a:latin typeface="Söhne"/>
              </a:rPr>
              <a:t>On the X-axis, various medical conditions, including Acute Myocardial Infarction, COPD, Heart Failure, HIP and Knee, and Pneumonia, are represented.</a:t>
            </a:r>
          </a:p>
          <a:p>
            <a:pPr algn="l"/>
            <a:r>
              <a:rPr lang="en-IN" sz="2000" b="0" i="0" dirty="0">
                <a:solidFill>
                  <a:srgbClr val="374151"/>
                </a:solidFill>
                <a:effectLst/>
                <a:latin typeface="Söhne"/>
              </a:rPr>
              <a:t> The Y-axis displays different values for Readmissions Rate.</a:t>
            </a:r>
          </a:p>
          <a:p>
            <a:pPr algn="l"/>
            <a:r>
              <a:rPr lang="en-IN" sz="2000" b="0" i="0" dirty="0">
                <a:solidFill>
                  <a:srgbClr val="374151"/>
                </a:solidFill>
                <a:effectLst/>
                <a:latin typeface="Söhne"/>
              </a:rPr>
              <a:t>In Miami Valley Hospital, the Excessive Readmissions Rates for Hip/Knee and COPD are higher compared to the other three conditions, which have values below the threshold. </a:t>
            </a:r>
          </a:p>
          <a:p>
            <a:pPr algn="l"/>
            <a:r>
              <a:rPr lang="en-IN" sz="2000" b="0" i="0" dirty="0">
                <a:solidFill>
                  <a:srgbClr val="374151"/>
                </a:solidFill>
                <a:effectLst/>
                <a:latin typeface="Söhne"/>
              </a:rPr>
              <a:t>Therefore, the hospital should focus more on addressing Hip/Knee and COPD conditions to reduce the readmissions rates for these two specific medical conditions</a:t>
            </a:r>
          </a:p>
          <a:p>
            <a:endParaRPr lang="en-US" sz="2000" dirty="0"/>
          </a:p>
        </p:txBody>
      </p:sp>
      <p:sp>
        <p:nvSpPr>
          <p:cNvPr id="4" name="TextBox 3">
            <a:extLst>
              <a:ext uri="{FF2B5EF4-FFF2-40B4-BE49-F238E27FC236}">
                <a16:creationId xmlns:a16="http://schemas.microsoft.com/office/drawing/2014/main" id="{EC7E7DBA-158A-D99F-4EAC-CF0601086827}"/>
              </a:ext>
            </a:extLst>
          </p:cNvPr>
          <p:cNvSpPr txBox="1"/>
          <p:nvPr/>
        </p:nvSpPr>
        <p:spPr>
          <a:xfrm>
            <a:off x="2641600" y="288485"/>
            <a:ext cx="5863771" cy="369332"/>
          </a:xfrm>
          <a:prstGeom prst="rect">
            <a:avLst/>
          </a:prstGeom>
          <a:noFill/>
        </p:spPr>
        <p:txBody>
          <a:bodyPr wrap="square" rtlCol="0">
            <a:spAutoFit/>
          </a:bodyPr>
          <a:lstStyle/>
          <a:p>
            <a:r>
              <a:rPr lang="en-US" dirty="0"/>
              <a:t>MIAMI HOSPITAL VALLEY EXCESS READMISSION RATIO</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slide4" descr="STATE ERR">
            <a:extLst>
              <a:ext uri="{FF2B5EF4-FFF2-40B4-BE49-F238E27FC236}">
                <a16:creationId xmlns:a16="http://schemas.microsoft.com/office/drawing/2014/main" id="{21603B26-FD5F-E5F5-D0F6-8944201CBA76}"/>
              </a:ext>
            </a:extLst>
          </p:cNvPr>
          <p:cNvPicPr>
            <a:picLocks noChangeAspect="1"/>
          </p:cNvPicPr>
          <p:nvPr/>
        </p:nvPicPr>
        <p:blipFill rotWithShape="1">
          <a:blip r:embed="rId2">
            <a:extLst>
              <a:ext uri="{28A0092B-C50C-407E-A947-70E740481C1C}">
                <a14:useLocalDpi xmlns:a14="http://schemas.microsoft.com/office/drawing/2010/main" val="0"/>
              </a:ext>
            </a:extLst>
          </a:blip>
          <a:srcRect r="32987" b="18753"/>
          <a:stretch/>
        </p:blipFill>
        <p:spPr>
          <a:xfrm>
            <a:off x="643467" y="435429"/>
            <a:ext cx="7997855" cy="5834742"/>
          </a:xfrm>
          <a:prstGeom prst="rect">
            <a:avLst/>
          </a:prstGeom>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249FACE4-420D-EF04-745E-5B8354985B4E}"/>
              </a:ext>
            </a:extLst>
          </p:cNvPr>
          <p:cNvSpPr txBox="1"/>
          <p:nvPr/>
        </p:nvSpPr>
        <p:spPr>
          <a:xfrm>
            <a:off x="3323771" y="580571"/>
            <a:ext cx="5065486" cy="369332"/>
          </a:xfrm>
          <a:prstGeom prst="rect">
            <a:avLst/>
          </a:prstGeom>
          <a:noFill/>
        </p:spPr>
        <p:txBody>
          <a:bodyPr wrap="square" rtlCol="0">
            <a:spAutoFit/>
          </a:bodyPr>
          <a:lstStyle/>
          <a:p>
            <a:r>
              <a:rPr lang="en-US" dirty="0"/>
              <a:t>EXCESS READMISSION RATIO STATE WISE</a:t>
            </a: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84AD9C-ACD1-0029-18B8-61A2893675C9}"/>
              </a:ext>
            </a:extLst>
          </p:cNvPr>
          <p:cNvSpPr>
            <a:spLocks noGrp="1"/>
          </p:cNvSpPr>
          <p:nvPr>
            <p:ph type="title"/>
          </p:nvPr>
        </p:nvSpPr>
        <p:spPr>
          <a:xfrm>
            <a:off x="2540000" y="1441938"/>
            <a:ext cx="7141029" cy="3974124"/>
          </a:xfrm>
        </p:spPr>
        <p:txBody>
          <a:bodyPr vert="horz" lIns="91440" tIns="45720" rIns="91440" bIns="45720" rtlCol="0" anchor="ctr">
            <a:normAutofit/>
          </a:bodyPr>
          <a:lstStyle/>
          <a:p>
            <a:pPr algn="ctr"/>
            <a:br>
              <a:rPr lang="en-US" sz="2000" dirty="0">
                <a:solidFill>
                  <a:schemeClr val="bg1">
                    <a:lumMod val="95000"/>
                    <a:lumOff val="5000"/>
                  </a:schemeClr>
                </a:solidFill>
              </a:rPr>
            </a:br>
            <a:br>
              <a:rPr lang="en-US" sz="1800" dirty="0">
                <a:solidFill>
                  <a:schemeClr val="bg1">
                    <a:lumMod val="95000"/>
                    <a:lumOff val="5000"/>
                  </a:schemeClr>
                </a:solidFill>
              </a:rPr>
            </a:br>
            <a:br>
              <a:rPr lang="en-US" sz="1800" dirty="0">
                <a:solidFill>
                  <a:schemeClr val="bg1">
                    <a:lumMod val="95000"/>
                    <a:lumOff val="5000"/>
                  </a:schemeClr>
                </a:solidFill>
              </a:rPr>
            </a:br>
            <a:br>
              <a:rPr lang="en-US" sz="1800" dirty="0">
                <a:solidFill>
                  <a:schemeClr val="bg1">
                    <a:lumMod val="95000"/>
                    <a:lumOff val="5000"/>
                  </a:schemeClr>
                </a:solidFill>
              </a:rPr>
            </a:br>
            <a:br>
              <a:rPr lang="en-US" sz="1800" dirty="0">
                <a:solidFill>
                  <a:schemeClr val="bg1">
                    <a:lumMod val="95000"/>
                    <a:lumOff val="5000"/>
                  </a:schemeClr>
                </a:solidFill>
              </a:rPr>
            </a:br>
            <a:r>
              <a:rPr lang="en-US" sz="1800" dirty="0">
                <a:solidFill>
                  <a:schemeClr val="bg1">
                    <a:lumMod val="95000"/>
                    <a:lumOff val="5000"/>
                  </a:schemeClr>
                </a:solidFill>
              </a:rPr>
              <a:t> </a:t>
            </a:r>
          </a:p>
        </p:txBody>
      </p:sp>
      <p:sp>
        <p:nvSpPr>
          <p:cNvPr id="5" name="TextBox 4">
            <a:extLst>
              <a:ext uri="{FF2B5EF4-FFF2-40B4-BE49-F238E27FC236}">
                <a16:creationId xmlns:a16="http://schemas.microsoft.com/office/drawing/2014/main" id="{D2445CAB-7E93-18AA-D1FC-5C869BA230D0}"/>
              </a:ext>
            </a:extLst>
          </p:cNvPr>
          <p:cNvSpPr txBox="1"/>
          <p:nvPr/>
        </p:nvSpPr>
        <p:spPr>
          <a:xfrm>
            <a:off x="3048000" y="2555465"/>
            <a:ext cx="6096000" cy="2246769"/>
          </a:xfrm>
          <a:prstGeom prst="rect">
            <a:avLst/>
          </a:prstGeom>
          <a:noFill/>
        </p:spPr>
        <p:txBody>
          <a:bodyPr wrap="square">
            <a:spAutoFit/>
          </a:bodyPr>
          <a:lstStyle/>
          <a:p>
            <a:br>
              <a:rPr lang="en-IN" sz="2000" dirty="0"/>
            </a:br>
            <a:r>
              <a:rPr lang="en-IN" sz="2000" b="0" i="0" dirty="0">
                <a:solidFill>
                  <a:srgbClr val="374151"/>
                </a:solidFill>
                <a:effectLst/>
                <a:latin typeface="Söhne"/>
              </a:rPr>
              <a:t>The bar graph representing the excessive readmissions ratio for different medical conditions within Ohio State indicates that all conditions exhibit excessive readmission rates above one. Among these conditions, Hip and Knee have the highest excessive readmission ratio.</a:t>
            </a:r>
            <a:endParaRPr lang="en-US" sz="2000" dirty="0"/>
          </a:p>
        </p:txBody>
      </p:sp>
      <p:sp>
        <p:nvSpPr>
          <p:cNvPr id="6" name="TextBox 5">
            <a:extLst>
              <a:ext uri="{FF2B5EF4-FFF2-40B4-BE49-F238E27FC236}">
                <a16:creationId xmlns:a16="http://schemas.microsoft.com/office/drawing/2014/main" id="{C142CD61-A86E-AEA7-DFF5-78F03C652C8C}"/>
              </a:ext>
            </a:extLst>
          </p:cNvPr>
          <p:cNvSpPr txBox="1"/>
          <p:nvPr/>
        </p:nvSpPr>
        <p:spPr>
          <a:xfrm>
            <a:off x="4296229" y="493486"/>
            <a:ext cx="3614057" cy="646331"/>
          </a:xfrm>
          <a:prstGeom prst="rect">
            <a:avLst/>
          </a:prstGeom>
          <a:noFill/>
        </p:spPr>
        <p:txBody>
          <a:bodyPr wrap="square" rtlCol="0">
            <a:spAutoFit/>
          </a:bodyPr>
          <a:lstStyle/>
          <a:p>
            <a:r>
              <a:rPr lang="en-US" dirty="0">
                <a:solidFill>
                  <a:schemeClr val="bg1"/>
                </a:solidFill>
              </a:rPr>
              <a:t>EXCESSIVE READMISSION RATIO STATEWISE</a:t>
            </a:r>
            <a:r>
              <a:rPr lang="en-US" dirty="0"/>
              <a:t>ATIO STAT</a:t>
            </a:r>
          </a:p>
        </p:txBody>
      </p:sp>
    </p:spTree>
    <p:extLst>
      <p:ext uri="{BB962C8B-B14F-4D97-AF65-F5344CB8AC3E}">
        <p14:creationId xmlns:p14="http://schemas.microsoft.com/office/powerpoint/2010/main" val="15904913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0A23558-1E61-C812-7FC4-7D3047B6B7F7}"/>
              </a:ext>
            </a:extLst>
          </p:cNvPr>
          <p:cNvSpPr txBox="1"/>
          <p:nvPr/>
        </p:nvSpPr>
        <p:spPr>
          <a:xfrm>
            <a:off x="6722302" y="1001486"/>
            <a:ext cx="5469698" cy="3970318"/>
          </a:xfrm>
          <a:prstGeom prst="rect">
            <a:avLst/>
          </a:prstGeom>
          <a:noFill/>
        </p:spPr>
        <p:txBody>
          <a:bodyPr wrap="square" rtlCol="0">
            <a:spAutoFit/>
          </a:bodyPr>
          <a:lstStyle/>
          <a:p>
            <a:pPr algn="l"/>
            <a:r>
              <a:rPr lang="en-IN" b="0" i="0" dirty="0">
                <a:solidFill>
                  <a:srgbClr val="374151"/>
                </a:solidFill>
                <a:effectLst/>
                <a:latin typeface="Söhne"/>
              </a:rPr>
              <a:t>This map illustrates the excessive readmission ratio for Hip and Knee conditions across different states in the United States. </a:t>
            </a:r>
          </a:p>
          <a:p>
            <a:pPr algn="l"/>
            <a:r>
              <a:rPr lang="en-IN" b="0" i="0" dirty="0">
                <a:solidFill>
                  <a:srgbClr val="374151"/>
                </a:solidFill>
                <a:effectLst/>
                <a:latin typeface="Söhne"/>
              </a:rPr>
              <a:t>The </a:t>
            </a:r>
            <a:r>
              <a:rPr lang="en-IN" b="0" i="0" dirty="0" err="1">
                <a:solidFill>
                  <a:srgbClr val="374151"/>
                </a:solidFill>
                <a:effectLst/>
                <a:latin typeface="Söhne"/>
              </a:rPr>
              <a:t>color</a:t>
            </a:r>
            <a:r>
              <a:rPr lang="en-IN" b="0" i="0" dirty="0">
                <a:solidFill>
                  <a:srgbClr val="374151"/>
                </a:solidFill>
                <a:effectLst/>
                <a:latin typeface="Söhne"/>
              </a:rPr>
              <a:t> representation on the map visually displays the distribution of readmission ratios throughout the states.</a:t>
            </a:r>
          </a:p>
          <a:p>
            <a:pPr algn="l"/>
            <a:r>
              <a:rPr lang="en-IN" b="0" i="0" dirty="0">
                <a:solidFill>
                  <a:srgbClr val="374151"/>
                </a:solidFill>
                <a:effectLst/>
                <a:latin typeface="Söhne"/>
              </a:rPr>
              <a:t> The red </a:t>
            </a:r>
            <a:r>
              <a:rPr lang="en-IN" b="0" i="0" dirty="0" err="1">
                <a:solidFill>
                  <a:srgbClr val="374151"/>
                </a:solidFill>
                <a:effectLst/>
                <a:latin typeface="Söhne"/>
              </a:rPr>
              <a:t>color</a:t>
            </a:r>
            <a:r>
              <a:rPr lang="en-IN" b="0" i="0" dirty="0">
                <a:solidFill>
                  <a:srgbClr val="374151"/>
                </a:solidFill>
                <a:effectLst/>
                <a:latin typeface="Söhne"/>
              </a:rPr>
              <a:t> signifies an excessive readmission ratio, while the green </a:t>
            </a:r>
            <a:r>
              <a:rPr lang="en-IN" b="0" i="0" dirty="0" err="1">
                <a:solidFill>
                  <a:srgbClr val="374151"/>
                </a:solidFill>
                <a:effectLst/>
                <a:latin typeface="Söhne"/>
              </a:rPr>
              <a:t>color</a:t>
            </a:r>
            <a:r>
              <a:rPr lang="en-IN" b="0" i="0" dirty="0">
                <a:solidFill>
                  <a:srgbClr val="374151"/>
                </a:solidFill>
                <a:effectLst/>
                <a:latin typeface="Söhne"/>
              </a:rPr>
              <a:t> indicates lower readmission rates.</a:t>
            </a:r>
          </a:p>
          <a:p>
            <a:pPr algn="l"/>
            <a:r>
              <a:rPr lang="en-IN" b="0" i="0" dirty="0">
                <a:solidFill>
                  <a:srgbClr val="374151"/>
                </a:solidFill>
                <a:effectLst/>
                <a:latin typeface="Söhne"/>
              </a:rPr>
              <a:t>Examples of states with excessive readmission ratios include Florida, Texas, Ohio, Virginia, etc. </a:t>
            </a:r>
          </a:p>
          <a:p>
            <a:pPr algn="l"/>
            <a:r>
              <a:rPr lang="en-IN" b="0" i="0" dirty="0">
                <a:solidFill>
                  <a:srgbClr val="374151"/>
                </a:solidFill>
                <a:effectLst/>
                <a:latin typeface="Söhne"/>
              </a:rPr>
              <a:t>This visual representation provides an accessible and straightforward way to comprehend the variations in excessive readmission rates across different states</a:t>
            </a:r>
          </a:p>
          <a:p>
            <a:endParaRPr lang="en-US" dirty="0"/>
          </a:p>
        </p:txBody>
      </p:sp>
      <p:pic>
        <p:nvPicPr>
          <p:cNvPr id="6" name="Picture 5" descr="A map of the united states&#10;&#10;Description automatically generated">
            <a:extLst>
              <a:ext uri="{FF2B5EF4-FFF2-40B4-BE49-F238E27FC236}">
                <a16:creationId xmlns:a16="http://schemas.microsoft.com/office/drawing/2014/main" id="{ECFB8D2C-5744-A2AB-6404-8D3C0FD6D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914" y="841828"/>
            <a:ext cx="6301388" cy="5014686"/>
          </a:xfrm>
          <a:prstGeom prst="rect">
            <a:avLst/>
          </a:prstGeom>
        </p:spPr>
      </p:pic>
      <p:sp>
        <p:nvSpPr>
          <p:cNvPr id="7" name="TextBox 6">
            <a:extLst>
              <a:ext uri="{FF2B5EF4-FFF2-40B4-BE49-F238E27FC236}">
                <a16:creationId xmlns:a16="http://schemas.microsoft.com/office/drawing/2014/main" id="{62DC97EB-FDA1-815A-245B-32C8E63034AC}"/>
              </a:ext>
            </a:extLst>
          </p:cNvPr>
          <p:cNvSpPr txBox="1"/>
          <p:nvPr/>
        </p:nvSpPr>
        <p:spPr>
          <a:xfrm>
            <a:off x="3338286" y="246743"/>
            <a:ext cx="5936343" cy="369332"/>
          </a:xfrm>
          <a:prstGeom prst="rect">
            <a:avLst/>
          </a:prstGeom>
          <a:noFill/>
        </p:spPr>
        <p:txBody>
          <a:bodyPr wrap="square" rtlCol="0">
            <a:spAutoFit/>
          </a:bodyPr>
          <a:lstStyle/>
          <a:p>
            <a:r>
              <a:rPr lang="en-US" dirty="0"/>
              <a:t>ERR FOR HIP/KNEE BY STATE</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3174</TotalTime>
  <Words>2673</Words>
  <Application>Microsoft Macintosh PowerPoint</Application>
  <PresentationFormat>Widescreen</PresentationFormat>
  <Paragraphs>165</Paragraphs>
  <Slides>23</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Aleo</vt:lpstr>
      <vt:lpstr>Arial</vt:lpstr>
      <vt:lpstr>Calibri</vt:lpstr>
      <vt:lpstr>Calibri Light</vt:lpstr>
      <vt:lpstr>Google Sans</vt:lpstr>
      <vt:lpstr>Manrope</vt:lpstr>
      <vt:lpstr>public_sans</vt:lpstr>
      <vt:lpstr>Roboto</vt:lpstr>
      <vt:lpstr>Söhne</vt:lpstr>
      <vt:lpstr>var(--font-lexend)</vt:lpstr>
      <vt:lpstr>Work Sans</vt:lpstr>
      <vt:lpstr>Office Theme</vt:lpstr>
      <vt:lpstr>HAP670 project</vt:lpstr>
      <vt:lpstr>PowerPoint Presentation</vt:lpstr>
      <vt:lpstr>BACKGROUND OF THE HOSPITAL</vt:lpstr>
      <vt:lpstr>ANALYSIS AND GOALS</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Reducing Readmission Rates for Hospitals: </vt:lpstr>
      <vt:lpstr>PowerPoint Presentation</vt:lpstr>
      <vt:lpstr>IMPROVING MEDICATION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HAP670 project</dc:title>
  <dc:creator/>
  <cp:lastModifiedBy>Krutika Deshmukh</cp:lastModifiedBy>
  <cp:revision>7</cp:revision>
  <dcterms:created xsi:type="dcterms:W3CDTF">2023-12-11T03:44:59Z</dcterms:created>
  <dcterms:modified xsi:type="dcterms:W3CDTF">2023-12-14T04:55:08Z</dcterms:modified>
</cp:coreProperties>
</file>