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K+5OpAXxWGua1Jpx3ABBZfTA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00" scaled="0"/>
        </a:gradFill>
      </p:bgPr>
    </p:bg>
    <p:spTree>
      <p:nvGrpSpPr>
        <p:cNvPr id="12" name="Shape 12"/>
        <p:cNvGrpSpPr/>
        <p:nvPr/>
      </p:nvGrpSpPr>
      <p:grpSpPr>
        <a:xfrm>
          <a:off x="0" y="0"/>
          <a:ext cx="0" cy="0"/>
          <a:chOff x="0" y="0"/>
          <a:chExt cx="0" cy="0"/>
        </a:xfrm>
      </p:grpSpPr>
      <p:sp>
        <p:nvSpPr>
          <p:cNvPr id="13" name="Google Shape;13;p15"/>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15"/>
          <p:cNvGrpSpPr/>
          <p:nvPr/>
        </p:nvGrpSpPr>
        <p:grpSpPr>
          <a:xfrm>
            <a:off x="5250180" y="1267730"/>
            <a:ext cx="1691640" cy="645295"/>
            <a:chOff x="5318306" y="1386268"/>
            <a:chExt cx="1567331" cy="645295"/>
          </a:xfrm>
        </p:grpSpPr>
        <p:cxnSp>
          <p:nvCxnSpPr>
            <p:cNvPr id="18" name="Google Shape;18;p15"/>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9" name="Google Shape;19;p15"/>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0" name="Google Shape;20;p15"/>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1" name="Google Shape;21;p15"/>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b="0"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3" name="Google Shape;23;p15"/>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1" type="ftr"/>
          </p:nvPr>
        </p:nvSpPr>
        <p:spPr>
          <a:xfrm>
            <a:off x="1453896" y="5211060"/>
            <a:ext cx="59055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3" name="Google Shape;93;p24"/>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9" name="Google Shape;99;p25"/>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29" name="Google Shape;29;p16"/>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2" name="Shape 32"/>
        <p:cNvGrpSpPr/>
        <p:nvPr/>
      </p:nvGrpSpPr>
      <p:grpSpPr>
        <a:xfrm>
          <a:off x="0" y="0"/>
          <a:ext cx="0" cy="0"/>
          <a:chOff x="0" y="0"/>
          <a:chExt cx="0" cy="0"/>
        </a:xfrm>
      </p:grpSpPr>
      <p:sp>
        <p:nvSpPr>
          <p:cNvPr id="33" name="Google Shape;33;p17"/>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7"/>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7"/>
          <p:cNvSpPr/>
          <p:nvPr/>
        </p:nvSpPr>
        <p:spPr>
          <a:xfrm>
            <a:off x="1447800"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17"/>
          <p:cNvGrpSpPr/>
          <p:nvPr/>
        </p:nvGrpSpPr>
        <p:grpSpPr>
          <a:xfrm>
            <a:off x="5250180" y="1267730"/>
            <a:ext cx="1691640" cy="645295"/>
            <a:chOff x="5318306" y="1386268"/>
            <a:chExt cx="1567331" cy="645295"/>
          </a:xfrm>
        </p:grpSpPr>
        <p:cxnSp>
          <p:nvCxnSpPr>
            <p:cNvPr id="38" name="Google Shape;38;p17"/>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39" name="Google Shape;39;p17"/>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0" name="Google Shape;40;p17"/>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1" name="Google Shape;41;p17"/>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1"/>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3" name="Google Shape;43;p17"/>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1453553" y="5211060"/>
            <a:ext cx="590702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8604504" y="5211060"/>
            <a:ext cx="2112264"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49" name="Google Shape;49;p18"/>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0" name="Google Shape;50;p18"/>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6" name="Google Shape;56;p19"/>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7" name="Google Shape;57;p19"/>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8" name="Google Shape;58;p19"/>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9" name="Google Shape;59;p19"/>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1"/>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2"/>
          <p:cNvSpPr/>
          <p:nvPr/>
        </p:nvSpPr>
        <p:spPr>
          <a:xfrm>
            <a:off x="245529" y="237744"/>
            <a:ext cx="8531352"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2"/>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2"/>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6" name="Google Shape;76;p22"/>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77" name="Google Shape;77;p22"/>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10393677" y="622300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FFFFFF"/>
                </a:solidFill>
                <a:latin typeface="Century Gothic"/>
                <a:ea typeface="Century Gothic"/>
                <a:cs typeface="Century Gothic"/>
                <a:sym typeface="Century Gothic"/>
              </a:defRPr>
            </a:lvl1pPr>
            <a:lvl2pPr indent="0" lvl="1" marL="0" algn="r">
              <a:spcBef>
                <a:spcPts val="0"/>
              </a:spcBef>
              <a:buNone/>
              <a:defRPr sz="1000">
                <a:solidFill>
                  <a:srgbClr val="FFFFFF"/>
                </a:solidFill>
                <a:latin typeface="Century Gothic"/>
                <a:ea typeface="Century Gothic"/>
                <a:cs typeface="Century Gothic"/>
                <a:sym typeface="Century Gothic"/>
              </a:defRPr>
            </a:lvl2pPr>
            <a:lvl3pPr indent="0" lvl="2" marL="0" algn="r">
              <a:spcBef>
                <a:spcPts val="0"/>
              </a:spcBef>
              <a:buNone/>
              <a:defRPr sz="1000">
                <a:solidFill>
                  <a:srgbClr val="FFFFFF"/>
                </a:solidFill>
                <a:latin typeface="Century Gothic"/>
                <a:ea typeface="Century Gothic"/>
                <a:cs typeface="Century Gothic"/>
                <a:sym typeface="Century Gothic"/>
              </a:defRPr>
            </a:lvl3pPr>
            <a:lvl4pPr indent="0" lvl="3" marL="0" algn="r">
              <a:spcBef>
                <a:spcPts val="0"/>
              </a:spcBef>
              <a:buNone/>
              <a:defRPr sz="1000">
                <a:solidFill>
                  <a:srgbClr val="FFFFFF"/>
                </a:solidFill>
                <a:latin typeface="Century Gothic"/>
                <a:ea typeface="Century Gothic"/>
                <a:cs typeface="Century Gothic"/>
                <a:sym typeface="Century Gothic"/>
              </a:defRPr>
            </a:lvl4pPr>
            <a:lvl5pPr indent="0" lvl="4" marL="0" algn="r">
              <a:spcBef>
                <a:spcPts val="0"/>
              </a:spcBef>
              <a:buNone/>
              <a:defRPr sz="1000">
                <a:solidFill>
                  <a:srgbClr val="FFFFFF"/>
                </a:solidFill>
                <a:latin typeface="Century Gothic"/>
                <a:ea typeface="Century Gothic"/>
                <a:cs typeface="Century Gothic"/>
                <a:sym typeface="Century Gothic"/>
              </a:defRPr>
            </a:lvl5pPr>
            <a:lvl6pPr indent="0" lvl="5" marL="0" algn="r">
              <a:spcBef>
                <a:spcPts val="0"/>
              </a:spcBef>
              <a:buNone/>
              <a:defRPr sz="1000">
                <a:solidFill>
                  <a:srgbClr val="FFFFFF"/>
                </a:solidFill>
                <a:latin typeface="Century Gothic"/>
                <a:ea typeface="Century Gothic"/>
                <a:cs typeface="Century Gothic"/>
                <a:sym typeface="Century Gothic"/>
              </a:defRPr>
            </a:lvl6pPr>
            <a:lvl7pPr indent="0" lvl="6" marL="0" algn="r">
              <a:spcBef>
                <a:spcPts val="0"/>
              </a:spcBef>
              <a:buNone/>
              <a:defRPr sz="1000">
                <a:solidFill>
                  <a:srgbClr val="FFFFFF"/>
                </a:solidFill>
                <a:latin typeface="Century Gothic"/>
                <a:ea typeface="Century Gothic"/>
                <a:cs typeface="Century Gothic"/>
                <a:sym typeface="Century Gothic"/>
              </a:defRPr>
            </a:lvl7pPr>
            <a:lvl8pPr indent="0" lvl="7" marL="0" algn="r">
              <a:spcBef>
                <a:spcPts val="0"/>
              </a:spcBef>
              <a:buNone/>
              <a:defRPr sz="1000">
                <a:solidFill>
                  <a:srgbClr val="FFFFFF"/>
                </a:solidFill>
                <a:latin typeface="Century Gothic"/>
                <a:ea typeface="Century Gothic"/>
                <a:cs typeface="Century Gothic"/>
                <a:sym typeface="Century Gothic"/>
              </a:defRPr>
            </a:lvl8pPr>
            <a:lvl9pPr indent="0" lvl="8" marL="0" algn="r">
              <a:spcBef>
                <a:spcPts val="0"/>
              </a:spcBef>
              <a:buNone/>
              <a:defRPr sz="1000">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22"/>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23"/>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3"/>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800"/>
              <a:buFont typeface="Century Gothic"/>
              <a:buNone/>
              <a:defRPr b="0" sz="280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p:nvPr>
            <p:ph idx="2" type="pic"/>
          </p:nvPr>
        </p:nvSpPr>
        <p:spPr>
          <a:xfrm>
            <a:off x="228599" y="237744"/>
            <a:ext cx="8531352" cy="6382512"/>
          </a:xfrm>
          <a:prstGeom prst="rect">
            <a:avLst/>
          </a:prstGeom>
          <a:solidFill>
            <a:srgbClr val="76CEEF"/>
          </a:solidFill>
          <a:ln>
            <a:noFill/>
          </a:ln>
        </p:spPr>
      </p:sp>
      <p:sp>
        <p:nvSpPr>
          <p:cNvPr id="85" name="Google Shape;85;p23"/>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6" name="Google Shape;86;p23"/>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10396728" y="6227064"/>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FFFFFF"/>
                </a:solidFill>
                <a:latin typeface="Century Gothic"/>
                <a:ea typeface="Century Gothic"/>
                <a:cs typeface="Century Gothic"/>
                <a:sym typeface="Century Gothic"/>
              </a:defRPr>
            </a:lvl1pPr>
            <a:lvl2pPr indent="0" lvl="1" marL="0" algn="r">
              <a:spcBef>
                <a:spcPts val="0"/>
              </a:spcBef>
              <a:buNone/>
              <a:defRPr sz="1000">
                <a:solidFill>
                  <a:srgbClr val="FFFFFF"/>
                </a:solidFill>
                <a:latin typeface="Century Gothic"/>
                <a:ea typeface="Century Gothic"/>
                <a:cs typeface="Century Gothic"/>
                <a:sym typeface="Century Gothic"/>
              </a:defRPr>
            </a:lvl2pPr>
            <a:lvl3pPr indent="0" lvl="2" marL="0" algn="r">
              <a:spcBef>
                <a:spcPts val="0"/>
              </a:spcBef>
              <a:buNone/>
              <a:defRPr sz="1000">
                <a:solidFill>
                  <a:srgbClr val="FFFFFF"/>
                </a:solidFill>
                <a:latin typeface="Century Gothic"/>
                <a:ea typeface="Century Gothic"/>
                <a:cs typeface="Century Gothic"/>
                <a:sym typeface="Century Gothic"/>
              </a:defRPr>
            </a:lvl3pPr>
            <a:lvl4pPr indent="0" lvl="3" marL="0" algn="r">
              <a:spcBef>
                <a:spcPts val="0"/>
              </a:spcBef>
              <a:buNone/>
              <a:defRPr sz="1000">
                <a:solidFill>
                  <a:srgbClr val="FFFFFF"/>
                </a:solidFill>
                <a:latin typeface="Century Gothic"/>
                <a:ea typeface="Century Gothic"/>
                <a:cs typeface="Century Gothic"/>
                <a:sym typeface="Century Gothic"/>
              </a:defRPr>
            </a:lvl4pPr>
            <a:lvl5pPr indent="0" lvl="4" marL="0" algn="r">
              <a:spcBef>
                <a:spcPts val="0"/>
              </a:spcBef>
              <a:buNone/>
              <a:defRPr sz="1000">
                <a:solidFill>
                  <a:srgbClr val="FFFFFF"/>
                </a:solidFill>
                <a:latin typeface="Century Gothic"/>
                <a:ea typeface="Century Gothic"/>
                <a:cs typeface="Century Gothic"/>
                <a:sym typeface="Century Gothic"/>
              </a:defRPr>
            </a:lvl5pPr>
            <a:lvl6pPr indent="0" lvl="5" marL="0" algn="r">
              <a:spcBef>
                <a:spcPts val="0"/>
              </a:spcBef>
              <a:buNone/>
              <a:defRPr sz="1000">
                <a:solidFill>
                  <a:srgbClr val="FFFFFF"/>
                </a:solidFill>
                <a:latin typeface="Century Gothic"/>
                <a:ea typeface="Century Gothic"/>
                <a:cs typeface="Century Gothic"/>
                <a:sym typeface="Century Gothic"/>
              </a:defRPr>
            </a:lvl6pPr>
            <a:lvl7pPr indent="0" lvl="6" marL="0" algn="r">
              <a:spcBef>
                <a:spcPts val="0"/>
              </a:spcBef>
              <a:buNone/>
              <a:defRPr sz="1000">
                <a:solidFill>
                  <a:srgbClr val="FFFFFF"/>
                </a:solidFill>
                <a:latin typeface="Century Gothic"/>
                <a:ea typeface="Century Gothic"/>
                <a:cs typeface="Century Gothic"/>
                <a:sym typeface="Century Gothic"/>
              </a:defRPr>
            </a:lvl7pPr>
            <a:lvl8pPr indent="0" lvl="7" marL="0" algn="r">
              <a:spcBef>
                <a:spcPts val="0"/>
              </a:spcBef>
              <a:buNone/>
              <a:defRPr sz="1000">
                <a:solidFill>
                  <a:srgbClr val="FFFFFF"/>
                </a:solidFill>
                <a:latin typeface="Century Gothic"/>
                <a:ea typeface="Century Gothic"/>
                <a:cs typeface="Century Gothic"/>
                <a:sym typeface="Century Gothic"/>
              </a:defRPr>
            </a:lvl8pPr>
            <a:lvl9pPr indent="0" lvl="8" marL="0" algn="r">
              <a:spcBef>
                <a:spcPts val="0"/>
              </a:spcBef>
              <a:buNone/>
              <a:defRPr sz="1000">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3"/>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9" name="Google Shape;9;p14"/>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1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1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hyperlink" Target="https://libguides.com.edu/c.php?g=649889&amp;p=4556501" TargetMode="External"/><Relationship Id="rId5"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561708" y="2091263"/>
            <a:ext cx="9068700" cy="9075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3200"/>
              <a:buFont typeface="Century Gothic"/>
              <a:buNone/>
            </a:pPr>
            <a:r>
              <a:rPr lang="en-US" sz="3200"/>
              <a:t>EMPLOYEE DATA ANALYSIS</a:t>
            </a:r>
            <a:endParaRPr sz="3200"/>
          </a:p>
        </p:txBody>
      </p:sp>
      <p:sp>
        <p:nvSpPr>
          <p:cNvPr id="107" name="Google Shape;107;p1"/>
          <p:cNvSpPr txBox="1"/>
          <p:nvPr>
            <p:ph idx="1" type="subTitle"/>
          </p:nvPr>
        </p:nvSpPr>
        <p:spPr>
          <a:xfrm>
            <a:off x="1562100" y="2998840"/>
            <a:ext cx="9070800" cy="2140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lang="en-US"/>
              <a:t>STUDENT NAME : KARTHIKEYAN V</a:t>
            </a:r>
            <a:endParaRPr/>
          </a:p>
          <a:p>
            <a:pPr indent="0" lvl="0" marL="0" rtl="0" algn="ctr">
              <a:lnSpc>
                <a:spcPct val="100000"/>
              </a:lnSpc>
              <a:spcBef>
                <a:spcPts val="0"/>
              </a:spcBef>
              <a:spcAft>
                <a:spcPts val="0"/>
              </a:spcAft>
              <a:buSzPts val="1600"/>
              <a:buNone/>
            </a:pPr>
            <a:r>
              <a:rPr lang="en-US"/>
              <a:t>ROLL NO : D22AF031</a:t>
            </a:r>
            <a:endParaRPr/>
          </a:p>
          <a:p>
            <a:pPr indent="0" lvl="0" marL="0" rtl="0" algn="ctr">
              <a:lnSpc>
                <a:spcPct val="100000"/>
              </a:lnSpc>
              <a:spcBef>
                <a:spcPts val="0"/>
              </a:spcBef>
              <a:spcAft>
                <a:spcPts val="0"/>
              </a:spcAft>
              <a:buSzPts val="1600"/>
              <a:buNone/>
            </a:pPr>
            <a:r>
              <a:rPr lang="en-US"/>
              <a:t>REGISTER NO : 312215379</a:t>
            </a:r>
            <a:endParaRPr/>
          </a:p>
          <a:p>
            <a:pPr indent="0" lvl="0" marL="0" rtl="0" algn="ctr">
              <a:lnSpc>
                <a:spcPct val="100000"/>
              </a:lnSpc>
              <a:spcBef>
                <a:spcPts val="0"/>
              </a:spcBef>
              <a:spcAft>
                <a:spcPts val="0"/>
              </a:spcAft>
              <a:buSzPts val="1600"/>
              <a:buNone/>
            </a:pPr>
            <a:r>
              <a:rPr lang="en-US"/>
              <a:t>DEPARTMENT : ACCOUNTING &amp; FINANCE</a:t>
            </a:r>
            <a:endParaRPr/>
          </a:p>
          <a:p>
            <a:pPr indent="0" lvl="0" marL="0" rtl="0" algn="ctr">
              <a:lnSpc>
                <a:spcPct val="100000"/>
              </a:lnSpc>
              <a:spcBef>
                <a:spcPts val="0"/>
              </a:spcBef>
              <a:spcAft>
                <a:spcPts val="0"/>
              </a:spcAft>
              <a:buSzPts val="1600"/>
              <a:buNone/>
            </a:pPr>
            <a:r>
              <a:rPr lang="en-US"/>
              <a:t>INSTITUTION : PATRICIAN COLLEGE OF ARTS &amp;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MODELLING</a:t>
            </a:r>
            <a:endParaRPr/>
          </a:p>
        </p:txBody>
      </p:sp>
      <p:sp>
        <p:nvSpPr>
          <p:cNvPr id="162" name="Google Shape;162;p10"/>
          <p:cNvSpPr txBox="1"/>
          <p:nvPr>
            <p:ph idx="1" type="body"/>
          </p:nvPr>
        </p:nvSpPr>
        <p:spPr>
          <a:xfrm>
            <a:off x="1066800" y="2232041"/>
            <a:ext cx="10058400" cy="3125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u="sng"/>
              <a:t>A</a:t>
            </a:r>
            <a:r>
              <a:rPr b="1" lang="en-US" u="sng"/>
              <a:t>) </a:t>
            </a:r>
            <a:r>
              <a:rPr b="1" lang="en-US" u="sng"/>
              <a:t>MS EXCEL:</a:t>
            </a:r>
            <a:endParaRPr/>
          </a:p>
          <a:p>
            <a:pPr indent="0" lvl="0" marL="914400" rtl="0" algn="just">
              <a:lnSpc>
                <a:spcPct val="100000"/>
              </a:lnSpc>
              <a:spcBef>
                <a:spcPts val="900"/>
              </a:spcBef>
              <a:spcAft>
                <a:spcPts val="0"/>
              </a:spcAft>
              <a:buNone/>
            </a:pPr>
            <a:r>
              <a:rPr lang="en-US"/>
              <a:t>MICROSFT EXCEL ENABLES USERS TO FORMAT, ORGANIZE AND CALCULATE DATA IN SPREADSHEET.</a:t>
            </a:r>
            <a:endParaRPr/>
          </a:p>
          <a:p>
            <a:pPr indent="0" lvl="0" marL="914400" rtl="0" algn="just">
              <a:lnSpc>
                <a:spcPct val="100000"/>
              </a:lnSpc>
              <a:spcBef>
                <a:spcPts val="900"/>
              </a:spcBef>
              <a:spcAft>
                <a:spcPts val="0"/>
              </a:spcAft>
              <a:buNone/>
            </a:pPr>
            <a:r>
              <a:t/>
            </a:r>
            <a:endParaRPr/>
          </a:p>
          <a:p>
            <a:pPr indent="0" lvl="0" marL="0" rtl="0" algn="l">
              <a:lnSpc>
                <a:spcPct val="100000"/>
              </a:lnSpc>
              <a:spcBef>
                <a:spcPts val="900"/>
              </a:spcBef>
              <a:spcAft>
                <a:spcPts val="0"/>
              </a:spcAft>
              <a:buSzPts val="1800"/>
              <a:buNone/>
            </a:pPr>
            <a:r>
              <a:rPr b="1" lang="en-US" u="sng"/>
              <a:t>B</a:t>
            </a:r>
            <a:r>
              <a:rPr b="1" lang="en-US" u="sng"/>
              <a:t>) SORTING FUNCTION:</a:t>
            </a:r>
            <a:endParaRPr/>
          </a:p>
          <a:p>
            <a:pPr indent="0" lvl="0" marL="914400" rtl="0" algn="just">
              <a:lnSpc>
                <a:spcPct val="100000"/>
              </a:lnSpc>
              <a:spcBef>
                <a:spcPts val="900"/>
              </a:spcBef>
              <a:spcAft>
                <a:spcPts val="0"/>
              </a:spcAft>
              <a:buNone/>
            </a:pPr>
            <a:r>
              <a:rPr lang="en-US"/>
              <a:t>SORTING HELPS TO ORGANIZE DATA. YOU CAN SORT A TEXT COLUMN IN ALPHABETICAL ORDER (A – Z OR Z – A ). WE CAN SORT A NUMERICAL FORM EITHER FROM THE LARGEST TO SMALLEST ORDER OR FROM THE SMALLEST TO LARGEST ORDER.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idx="1" type="body"/>
          </p:nvPr>
        </p:nvSpPr>
        <p:spPr>
          <a:xfrm>
            <a:off x="1066800" y="1695000"/>
            <a:ext cx="10058400" cy="3468000"/>
          </a:xfrm>
          <a:prstGeom prst="rect">
            <a:avLst/>
          </a:prstGeom>
          <a:noFill/>
          <a:ln>
            <a:noFill/>
          </a:ln>
        </p:spPr>
        <p:txBody>
          <a:bodyPr anchorCtr="0" anchor="t" bIns="45700" lIns="91425" spcFirstLastPara="1" rIns="91425" wrap="square" tIns="45700">
            <a:normAutofit/>
          </a:bodyPr>
          <a:lstStyle/>
          <a:p>
            <a:pPr indent="0" lvl="0" marL="0" rtl="0" algn="just">
              <a:spcBef>
                <a:spcPts val="900"/>
              </a:spcBef>
              <a:spcAft>
                <a:spcPts val="0"/>
              </a:spcAft>
              <a:buNone/>
            </a:pPr>
            <a:r>
              <a:rPr b="1" lang="en-US" u="sng"/>
              <a:t>C</a:t>
            </a:r>
            <a:r>
              <a:rPr b="1" lang="en-US" u="sng"/>
              <a:t>) FILTER FUNCTION:</a:t>
            </a:r>
            <a:endParaRPr/>
          </a:p>
          <a:p>
            <a:pPr indent="0" lvl="0" marL="914400" rtl="0" algn="just">
              <a:spcBef>
                <a:spcPts val="900"/>
              </a:spcBef>
              <a:spcAft>
                <a:spcPts val="0"/>
              </a:spcAft>
              <a:buNone/>
            </a:pPr>
            <a:r>
              <a:rPr lang="en-US"/>
              <a:t>FILTER IS AN ESSENTIAL TOOL THAT HELPS TO DISPLAY RELEVANT DATA. IT ELIMINATES THE IRRELEVANT ENTRIES TEMPORARILY FROM THE VIEW.</a:t>
            </a:r>
            <a:endParaRPr/>
          </a:p>
          <a:p>
            <a:pPr indent="0" lvl="0" marL="0" rtl="0" algn="l">
              <a:spcBef>
                <a:spcPts val="900"/>
              </a:spcBef>
              <a:spcAft>
                <a:spcPts val="0"/>
              </a:spcAft>
              <a:buClr>
                <a:schemeClr val="dk1"/>
              </a:buClr>
              <a:buSzPts val="1800"/>
              <a:buFont typeface="Arial"/>
              <a:buNone/>
            </a:pPr>
            <a:r>
              <a:t/>
            </a:r>
            <a:endParaRPr/>
          </a:p>
          <a:p>
            <a:pPr indent="0" lvl="0" marL="0" rtl="0" algn="l">
              <a:lnSpc>
                <a:spcPct val="100000"/>
              </a:lnSpc>
              <a:spcBef>
                <a:spcPts val="0"/>
              </a:spcBef>
              <a:spcAft>
                <a:spcPts val="0"/>
              </a:spcAft>
              <a:buSzPts val="1800"/>
              <a:buNone/>
            </a:pPr>
            <a:r>
              <a:rPr b="1" lang="en-US" u="sng"/>
              <a:t>D</a:t>
            </a:r>
            <a:r>
              <a:rPr b="1" lang="en-US" u="sng"/>
              <a:t>) KAGGLE:</a:t>
            </a:r>
            <a:endParaRPr/>
          </a:p>
          <a:p>
            <a:pPr indent="0" lvl="0" marL="914400" rtl="0" algn="just">
              <a:lnSpc>
                <a:spcPct val="100000"/>
              </a:lnSpc>
              <a:spcBef>
                <a:spcPts val="900"/>
              </a:spcBef>
              <a:spcAft>
                <a:spcPts val="0"/>
              </a:spcAft>
              <a:buNone/>
            </a:pPr>
            <a:r>
              <a:rPr lang="en-US"/>
              <a:t>KAGGLE IS A SUBSIDIARY OF GOOGLE. IT IS AN ONLINE COMMUNITY OF DATA SCIENTISTS AND MACHINE LEARNING ENGINEERS. IT ALLOWS USERS TO FIND DATASETS THEY WANT TO USE IN BUILDING AI MODELS, PUBLISH DATASETS, WORK WITH OTHER DATA SCIENTISTS AND MACHINE LEARNING ENGINEERS AND TO ENTER COMPETITIONS TO SOLVE DATA SCIENCE CHALLENGES.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RESULTS</a:t>
            </a:r>
            <a:endParaRPr/>
          </a:p>
        </p:txBody>
      </p:sp>
      <p:pic>
        <p:nvPicPr>
          <p:cNvPr id="173" name="Google Shape;173;p12"/>
          <p:cNvPicPr preferRelativeResize="0"/>
          <p:nvPr>
            <p:ph idx="1" type="body"/>
          </p:nvPr>
        </p:nvPicPr>
        <p:blipFill rotWithShape="1">
          <a:blip r:embed="rId3">
            <a:alphaModFix/>
          </a:blip>
          <a:srcRect b="0" l="0" r="0" t="0"/>
          <a:stretch/>
        </p:blipFill>
        <p:spPr>
          <a:xfrm>
            <a:off x="794375" y="2383800"/>
            <a:ext cx="3479400" cy="2090400"/>
          </a:xfrm>
          <a:prstGeom prst="rect">
            <a:avLst/>
          </a:prstGeom>
          <a:noFill/>
          <a:ln>
            <a:noFill/>
          </a:ln>
        </p:spPr>
      </p:pic>
      <p:pic>
        <p:nvPicPr>
          <p:cNvPr id="174" name="Google Shape;174;p12"/>
          <p:cNvPicPr preferRelativeResize="0"/>
          <p:nvPr/>
        </p:nvPicPr>
        <p:blipFill rotWithShape="1">
          <a:blip r:embed="rId4">
            <a:alphaModFix/>
          </a:blip>
          <a:srcRect b="0" l="0" r="0" t="0"/>
          <a:stretch/>
        </p:blipFill>
        <p:spPr>
          <a:xfrm>
            <a:off x="4477601" y="2383800"/>
            <a:ext cx="3479400" cy="2090171"/>
          </a:xfrm>
          <a:prstGeom prst="rect">
            <a:avLst/>
          </a:prstGeom>
          <a:noFill/>
          <a:ln>
            <a:noFill/>
          </a:ln>
        </p:spPr>
      </p:pic>
      <p:pic>
        <p:nvPicPr>
          <p:cNvPr id="175" name="Google Shape;175;p12"/>
          <p:cNvPicPr preferRelativeResize="0"/>
          <p:nvPr/>
        </p:nvPicPr>
        <p:blipFill rotWithShape="1">
          <a:blip r:embed="rId5">
            <a:alphaModFix/>
          </a:blip>
          <a:srcRect b="0" l="0" r="0" t="0"/>
          <a:stretch/>
        </p:blipFill>
        <p:spPr>
          <a:xfrm>
            <a:off x="8160825" y="2383775"/>
            <a:ext cx="3479400" cy="20901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CONCLUSION</a:t>
            </a:r>
            <a:endParaRPr/>
          </a:p>
        </p:txBody>
      </p:sp>
      <p:sp>
        <p:nvSpPr>
          <p:cNvPr id="181" name="Google Shape;181;p13"/>
          <p:cNvSpPr txBox="1"/>
          <p:nvPr>
            <p:ph idx="1" type="body"/>
          </p:nvPr>
        </p:nvSpPr>
        <p:spPr>
          <a:xfrm>
            <a:off x="1066800" y="2908801"/>
            <a:ext cx="10058400" cy="1040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 HAVE FOUND OUT THAT THERE ARE MORE MALE EMPLOYEES COMPARED TO FEMALE EMPLOYEES. ONLY A SMALL AMOUNT OF EMPLOYEES WERE BENCHED OUT AND LEFT OUT. EMPLOYEES BELONG  THREE DIFFERENT CITIES.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PROJECT TITLE</a:t>
            </a:r>
            <a:endParaRPr/>
          </a:p>
        </p:txBody>
      </p:sp>
      <p:sp>
        <p:nvSpPr>
          <p:cNvPr id="113" name="Google Shape;113;p2"/>
          <p:cNvSpPr txBox="1"/>
          <p:nvPr>
            <p:ph idx="1" type="body"/>
          </p:nvPr>
        </p:nvSpPr>
        <p:spPr>
          <a:xfrm>
            <a:off x="1066800" y="2743197"/>
            <a:ext cx="10058400" cy="1371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4000"/>
              <a:buNone/>
            </a:pPr>
            <a:r>
              <a:rPr b="1" lang="en-US" sz="4000" u="sng">
                <a:solidFill>
                  <a:srgbClr val="434343"/>
                </a:solidFill>
              </a:rPr>
              <a:t>EMPLOYEE DATA ANALYSIS USING EXCEL</a:t>
            </a:r>
            <a:endParaRPr b="1" sz="4000" u="sng">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AGENDA</a:t>
            </a:r>
            <a:endParaRPr/>
          </a:p>
        </p:txBody>
      </p:sp>
      <p:sp>
        <p:nvSpPr>
          <p:cNvPr id="119" name="Google Shape;119;p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00"/>
              <a:buFont typeface="Century Gothic"/>
              <a:buAutoNum type="arabicPeriod"/>
            </a:pPr>
            <a:r>
              <a:rPr lang="en-US"/>
              <a:t>PROBLEM STATEMENT</a:t>
            </a:r>
            <a:endParaRPr/>
          </a:p>
          <a:p>
            <a:pPr indent="-342900" lvl="0" marL="342900" rtl="0" algn="l">
              <a:lnSpc>
                <a:spcPct val="100000"/>
              </a:lnSpc>
              <a:spcBef>
                <a:spcPts val="900"/>
              </a:spcBef>
              <a:spcAft>
                <a:spcPts val="0"/>
              </a:spcAft>
              <a:buSzPts val="1800"/>
              <a:buFont typeface="Century Gothic"/>
              <a:buAutoNum type="arabicPeriod"/>
            </a:pPr>
            <a:r>
              <a:rPr lang="en-US"/>
              <a:t>PROJECT OVERVIEW</a:t>
            </a:r>
            <a:endParaRPr/>
          </a:p>
          <a:p>
            <a:pPr indent="-342900" lvl="0" marL="342900" rtl="0" algn="l">
              <a:lnSpc>
                <a:spcPct val="100000"/>
              </a:lnSpc>
              <a:spcBef>
                <a:spcPts val="900"/>
              </a:spcBef>
              <a:spcAft>
                <a:spcPts val="0"/>
              </a:spcAft>
              <a:buSzPts val="1800"/>
              <a:buFont typeface="Century Gothic"/>
              <a:buAutoNum type="arabicPeriod"/>
            </a:pPr>
            <a:r>
              <a:rPr lang="en-US"/>
              <a:t>END USERS</a:t>
            </a:r>
            <a:endParaRPr/>
          </a:p>
          <a:p>
            <a:pPr indent="-342900" lvl="0" marL="342900" rtl="0" algn="l">
              <a:lnSpc>
                <a:spcPct val="100000"/>
              </a:lnSpc>
              <a:spcBef>
                <a:spcPts val="900"/>
              </a:spcBef>
              <a:spcAft>
                <a:spcPts val="0"/>
              </a:spcAft>
              <a:buSzPts val="1800"/>
              <a:buFont typeface="Century Gothic"/>
              <a:buAutoNum type="arabicPeriod"/>
            </a:pPr>
            <a:r>
              <a:rPr lang="en-US"/>
              <a:t>OUR SOLUTION AND PROPOSITION</a:t>
            </a:r>
            <a:endParaRPr/>
          </a:p>
          <a:p>
            <a:pPr indent="-342900" lvl="0" marL="342900" rtl="0" algn="l">
              <a:lnSpc>
                <a:spcPct val="100000"/>
              </a:lnSpc>
              <a:spcBef>
                <a:spcPts val="900"/>
              </a:spcBef>
              <a:spcAft>
                <a:spcPts val="0"/>
              </a:spcAft>
              <a:buSzPts val="1800"/>
              <a:buFont typeface="Century Gothic"/>
              <a:buAutoNum type="arabicPeriod"/>
            </a:pPr>
            <a:r>
              <a:rPr lang="en-US"/>
              <a:t>DATASET DESCRIPTION</a:t>
            </a:r>
            <a:endParaRPr/>
          </a:p>
          <a:p>
            <a:pPr indent="-342900" lvl="0" marL="342900" rtl="0" algn="l">
              <a:lnSpc>
                <a:spcPct val="100000"/>
              </a:lnSpc>
              <a:spcBef>
                <a:spcPts val="900"/>
              </a:spcBef>
              <a:spcAft>
                <a:spcPts val="0"/>
              </a:spcAft>
              <a:buSzPts val="1800"/>
              <a:buFont typeface="Century Gothic"/>
              <a:buAutoNum type="arabicPeriod"/>
            </a:pPr>
            <a:r>
              <a:rPr lang="en-US"/>
              <a:t>WOW IN OUR SOLUTION</a:t>
            </a:r>
            <a:endParaRPr/>
          </a:p>
          <a:p>
            <a:pPr indent="-342900" lvl="0" marL="342900" rtl="0" algn="l">
              <a:lnSpc>
                <a:spcPct val="100000"/>
              </a:lnSpc>
              <a:spcBef>
                <a:spcPts val="900"/>
              </a:spcBef>
              <a:spcAft>
                <a:spcPts val="0"/>
              </a:spcAft>
              <a:buSzPts val="1800"/>
              <a:buFont typeface="Century Gothic"/>
              <a:buAutoNum type="arabicPeriod"/>
            </a:pPr>
            <a:r>
              <a:rPr lang="en-US"/>
              <a:t>MODELLING</a:t>
            </a:r>
            <a:endParaRPr/>
          </a:p>
          <a:p>
            <a:pPr indent="-342900" lvl="0" marL="342900" rtl="0" algn="l">
              <a:lnSpc>
                <a:spcPct val="100000"/>
              </a:lnSpc>
              <a:spcBef>
                <a:spcPts val="900"/>
              </a:spcBef>
              <a:spcAft>
                <a:spcPts val="0"/>
              </a:spcAft>
              <a:buSzPts val="1800"/>
              <a:buFont typeface="Century Gothic"/>
              <a:buAutoNum type="arabicPeriod"/>
            </a:pPr>
            <a:r>
              <a:rPr lang="en-US"/>
              <a:t>RESULTS</a:t>
            </a:r>
            <a:endParaRPr/>
          </a:p>
          <a:p>
            <a:pPr indent="-342900" lvl="0" marL="342900" rtl="0" algn="l">
              <a:lnSpc>
                <a:spcPct val="100000"/>
              </a:lnSpc>
              <a:spcBef>
                <a:spcPts val="900"/>
              </a:spcBef>
              <a:spcAft>
                <a:spcPts val="0"/>
              </a:spcAft>
              <a:buSzPts val="1800"/>
              <a:buFont typeface="Century Gothic"/>
              <a:buAutoNum type="arabicPeriod"/>
            </a:pPr>
            <a:r>
              <a:rPr lang="en-US"/>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PROBLEM STATEMENT</a:t>
            </a:r>
            <a:endParaRPr/>
          </a:p>
        </p:txBody>
      </p:sp>
      <p:sp>
        <p:nvSpPr>
          <p:cNvPr id="125" name="Google Shape;125;p4"/>
          <p:cNvSpPr txBox="1"/>
          <p:nvPr>
            <p:ph idx="1" type="body"/>
          </p:nvPr>
        </p:nvSpPr>
        <p:spPr>
          <a:xfrm>
            <a:off x="661950" y="2743201"/>
            <a:ext cx="10868100" cy="1371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 WANT TO KNOW ABOUT THE DIFFERENCE BETWEEN MALE EMPLOYEES AND FEMALE EMPLOYEES IN AN ORGANIZATION AND ALSO TO KNOW ABOUT WHICH CITY THE EMPLOYEES BELONG TO. HENCE THE PROJECT IS BEING CONDUCTED.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PROJECT OVERVIEW</a:t>
            </a:r>
            <a:endParaRPr/>
          </a:p>
        </p:txBody>
      </p:sp>
      <p:sp>
        <p:nvSpPr>
          <p:cNvPr id="131" name="Google Shape;131;p5"/>
          <p:cNvSpPr txBox="1"/>
          <p:nvPr>
            <p:ph idx="1" type="body"/>
          </p:nvPr>
        </p:nvSpPr>
        <p:spPr>
          <a:xfrm>
            <a:off x="1066800" y="2743200"/>
            <a:ext cx="10058400" cy="1371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THIS PROJECT IS BEING MADE TO FIND OUT THE DIFFERENCE BETWEEN THE NUMBER OF MALE AND FEMALE EMPLOYEES AND ALSO TO FIND THE DIFFERENT CITIES FROM WHICH THE EMPLOYEES ARE FROM WITH THE HELP OF MS EXCEL AND ITS VARIOUS FUNCTIONS.</a:t>
            </a:r>
            <a:endParaRPr/>
          </a:p>
          <a:p>
            <a:pPr indent="0" lvl="0" marL="0" rtl="0" algn="ctr">
              <a:lnSpc>
                <a:spcPct val="100000"/>
              </a:lnSpc>
              <a:spcBef>
                <a:spcPts val="9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WHO ARE THE END USERS?</a:t>
            </a:r>
            <a:endParaRPr/>
          </a:p>
        </p:txBody>
      </p:sp>
      <p:pic>
        <p:nvPicPr>
          <p:cNvPr id="137" name="Google Shape;137;p6"/>
          <p:cNvPicPr preferRelativeResize="0"/>
          <p:nvPr>
            <p:ph idx="1" type="body"/>
          </p:nvPr>
        </p:nvPicPr>
        <p:blipFill rotWithShape="1">
          <a:blip r:embed="rId3">
            <a:alphaModFix/>
          </a:blip>
          <a:srcRect b="0" l="0" r="0" t="0"/>
          <a:stretch/>
        </p:blipFill>
        <p:spPr>
          <a:xfrm>
            <a:off x="4123958" y="2268156"/>
            <a:ext cx="3944100" cy="2958300"/>
          </a:xfrm>
          <a:prstGeom prst="rect">
            <a:avLst/>
          </a:prstGeom>
          <a:noFill/>
          <a:ln>
            <a:noFill/>
          </a:ln>
        </p:spPr>
      </p:pic>
      <p:sp>
        <p:nvSpPr>
          <p:cNvPr id="138" name="Google Shape;138;p6"/>
          <p:cNvSpPr txBox="1"/>
          <p:nvPr/>
        </p:nvSpPr>
        <p:spPr>
          <a:xfrm>
            <a:off x="4248750" y="5682343"/>
            <a:ext cx="3694500" cy="303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a:t>(</a:t>
            </a:r>
            <a:r>
              <a:rPr b="1" i="0" lang="en-US" sz="900" cap="none" strike="noStrike">
                <a:solidFill>
                  <a:schemeClr val="dk1"/>
                </a:solidFill>
                <a:uFill>
                  <a:noFill/>
                </a:uFill>
                <a:latin typeface="Century Gothic"/>
                <a:ea typeface="Century Gothic"/>
                <a:cs typeface="Century Gothic"/>
                <a:sym typeface="Century Gothic"/>
                <a:hlinkClick r:id="rId4">
                  <a:extLst>
                    <a:ext uri="{A12FA001-AC4F-418D-AE19-62706E023703}">
                      <ahyp:hlinkClr val="tx"/>
                    </a:ext>
                  </a:extLst>
                </a:hlinkClick>
              </a:rPr>
              <a:t>This Photo</a:t>
            </a:r>
            <a:r>
              <a:rPr b="1" i="0" lang="en-US" sz="900" cap="none" strike="noStrike">
                <a:solidFill>
                  <a:schemeClr val="dk1"/>
                </a:solidFill>
                <a:latin typeface="Century Gothic"/>
                <a:ea typeface="Century Gothic"/>
                <a:cs typeface="Century Gothic"/>
                <a:sym typeface="Century Gothic"/>
              </a:rPr>
              <a:t> by an Unknown Author is licensed under </a:t>
            </a:r>
            <a:r>
              <a:rPr b="1" i="0" lang="en-US" sz="900" cap="none" strike="noStrike">
                <a:solidFill>
                  <a:schemeClr val="dk1"/>
                </a:solidFill>
                <a:uFill>
                  <a:noFill/>
                </a:uFill>
                <a:latin typeface="Century Gothic"/>
                <a:ea typeface="Century Gothic"/>
                <a:cs typeface="Century Gothic"/>
                <a:sym typeface="Century Gothic"/>
                <a:hlinkClick r:id="rId5">
                  <a:extLst>
                    <a:ext uri="{A12FA001-AC4F-418D-AE19-62706E023703}">
                      <ahyp:hlinkClr val="tx"/>
                    </a:ext>
                  </a:extLst>
                </a:hlinkClick>
              </a:rPr>
              <a:t>CC BY-NC</a:t>
            </a:r>
            <a:r>
              <a:rPr b="1" lang="en-US" sz="900">
                <a:solidFill>
                  <a:schemeClr val="dk1"/>
                </a:solidFill>
                <a:latin typeface="Century Gothic"/>
                <a:ea typeface="Century Gothic"/>
                <a:cs typeface="Century Gothic"/>
                <a:sym typeface="Century Gothic"/>
              </a:rPr>
              <a:t>)</a:t>
            </a:r>
            <a:endParaRPr b="1" sz="9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62626"/>
              </a:buClr>
              <a:buSzPct val="100000"/>
              <a:buFont typeface="Century Gothic"/>
              <a:buNone/>
            </a:pPr>
            <a:r>
              <a:rPr lang="en-US"/>
              <a:t>OUR SOLUTION AND ITS VALUE PROPOSITION</a:t>
            </a:r>
            <a:endParaRPr/>
          </a:p>
        </p:txBody>
      </p:sp>
      <p:sp>
        <p:nvSpPr>
          <p:cNvPr id="144" name="Google Shape;144;p7"/>
          <p:cNvSpPr txBox="1"/>
          <p:nvPr>
            <p:ph idx="1" type="body"/>
          </p:nvPr>
        </p:nvSpPr>
        <p:spPr>
          <a:xfrm>
            <a:off x="1066800" y="2904009"/>
            <a:ext cx="10058400" cy="1050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TO SOLVE MY PROBLEM, I HAVE COLLECTED DATA SETS OF EMPLOYEES WITH INFORMATION REGARDING GENDER, LEAVE OUT, BENCHED OUT, CITY AND I WILL BE USING VARIOUS FUNCTIONS OF MS EXCEL TO FIND OUT THE 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DATA SET DESCRIPTION</a:t>
            </a:r>
            <a:endParaRPr/>
          </a:p>
        </p:txBody>
      </p:sp>
      <p:sp>
        <p:nvSpPr>
          <p:cNvPr id="150" name="Google Shape;150;p8"/>
          <p:cNvSpPr txBox="1"/>
          <p:nvPr>
            <p:ph idx="1" type="body"/>
          </p:nvPr>
        </p:nvSpPr>
        <p:spPr>
          <a:xfrm>
            <a:off x="662100" y="2267482"/>
            <a:ext cx="10867800" cy="3931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u="sng"/>
              <a:t>FEATURES OF DATA SET:</a:t>
            </a:r>
            <a:endParaRPr/>
          </a:p>
          <a:p>
            <a:pPr indent="-342900" lvl="0" marL="342900" rtl="0" algn="l">
              <a:lnSpc>
                <a:spcPct val="100000"/>
              </a:lnSpc>
              <a:spcBef>
                <a:spcPts val="900"/>
              </a:spcBef>
              <a:spcAft>
                <a:spcPts val="0"/>
              </a:spcAft>
              <a:buSzPts val="1800"/>
              <a:buFont typeface="Century Gothic"/>
              <a:buAutoNum type="arabicPeriod"/>
            </a:pPr>
            <a:r>
              <a:rPr lang="en-US"/>
              <a:t>ID</a:t>
            </a:r>
            <a:endParaRPr/>
          </a:p>
          <a:p>
            <a:pPr indent="-342900" lvl="0" marL="342900" rtl="0" algn="l">
              <a:lnSpc>
                <a:spcPct val="100000"/>
              </a:lnSpc>
              <a:spcBef>
                <a:spcPts val="900"/>
              </a:spcBef>
              <a:spcAft>
                <a:spcPts val="0"/>
              </a:spcAft>
              <a:buSzPts val="1800"/>
              <a:buFont typeface="Century Gothic"/>
              <a:buAutoNum type="arabicPeriod"/>
            </a:pPr>
            <a:r>
              <a:rPr lang="en-US"/>
              <a:t>GENDER</a:t>
            </a:r>
            <a:endParaRPr/>
          </a:p>
          <a:p>
            <a:pPr indent="-342900" lvl="0" marL="342900" rtl="0" algn="l">
              <a:lnSpc>
                <a:spcPct val="100000"/>
              </a:lnSpc>
              <a:spcBef>
                <a:spcPts val="900"/>
              </a:spcBef>
              <a:spcAft>
                <a:spcPts val="0"/>
              </a:spcAft>
              <a:buSzPts val="1800"/>
              <a:buFont typeface="Century Gothic"/>
              <a:buAutoNum type="arabicPeriod"/>
            </a:pPr>
            <a:r>
              <a:rPr lang="en-US"/>
              <a:t>CITY</a:t>
            </a:r>
            <a:endParaRPr/>
          </a:p>
          <a:p>
            <a:pPr indent="-342900" lvl="0" marL="342900" rtl="0" algn="l">
              <a:lnSpc>
                <a:spcPct val="100000"/>
              </a:lnSpc>
              <a:spcBef>
                <a:spcPts val="900"/>
              </a:spcBef>
              <a:spcAft>
                <a:spcPts val="0"/>
              </a:spcAft>
              <a:buSzPts val="1800"/>
              <a:buFont typeface="Century Gothic"/>
              <a:buAutoNum type="arabicPeriod"/>
            </a:pPr>
            <a:r>
              <a:rPr lang="en-US"/>
              <a:t>BENCHED OUT</a:t>
            </a:r>
            <a:endParaRPr/>
          </a:p>
          <a:p>
            <a:pPr indent="-342900" lvl="0" marL="342900" rtl="0" algn="l">
              <a:lnSpc>
                <a:spcPct val="100000"/>
              </a:lnSpc>
              <a:spcBef>
                <a:spcPts val="900"/>
              </a:spcBef>
              <a:spcAft>
                <a:spcPts val="0"/>
              </a:spcAft>
              <a:buSzPts val="1800"/>
              <a:buFont typeface="Century Gothic"/>
              <a:buAutoNum type="arabicPeriod"/>
            </a:pPr>
            <a:r>
              <a:rPr lang="en-US"/>
              <a:t>LEAVE OUT</a:t>
            </a:r>
            <a:endParaRPr/>
          </a:p>
          <a:p>
            <a:pPr indent="-342900" lvl="0" marL="342900" rtl="0" algn="l">
              <a:lnSpc>
                <a:spcPct val="100000"/>
              </a:lnSpc>
              <a:spcBef>
                <a:spcPts val="900"/>
              </a:spcBef>
              <a:spcAft>
                <a:spcPts val="0"/>
              </a:spcAft>
              <a:buSzPts val="1800"/>
              <a:buFont typeface="Century Gothic"/>
              <a:buAutoNum type="arabicPeriod"/>
            </a:pPr>
            <a:r>
              <a:rPr lang="en-US"/>
              <a:t>EXPERIENCE</a:t>
            </a:r>
            <a:endParaRPr/>
          </a:p>
          <a:p>
            <a:pPr indent="0" lvl="0" marL="0" rtl="0" algn="l">
              <a:lnSpc>
                <a:spcPct val="100000"/>
              </a:lnSpc>
              <a:spcBef>
                <a:spcPts val="900"/>
              </a:spcBef>
              <a:spcAft>
                <a:spcPts val="0"/>
              </a:spcAft>
              <a:buSzPts val="1800"/>
              <a:buNone/>
            </a:pPr>
            <a:r>
              <a:t/>
            </a:r>
            <a:endParaRPr/>
          </a:p>
          <a:p>
            <a:pPr indent="0" lvl="0" marL="0" rtl="0" algn="ctr">
              <a:lnSpc>
                <a:spcPct val="100000"/>
              </a:lnSpc>
              <a:spcBef>
                <a:spcPts val="900"/>
              </a:spcBef>
              <a:spcAft>
                <a:spcPts val="0"/>
              </a:spcAft>
              <a:buSzPts val="1800"/>
              <a:buNone/>
            </a:pPr>
            <a:r>
              <a:rPr b="1" lang="en-US"/>
              <a:t>(</a:t>
            </a:r>
            <a:r>
              <a:rPr b="1" lang="en-US"/>
              <a:t>THE DATA SET HAS BEEN EXTRACTED FROM KAGGLE)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24250" y="596766"/>
            <a:ext cx="105435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lang="en-US"/>
              <a:t>THE “WOW” FACTOR IN OUR SOLUTION</a:t>
            </a:r>
            <a:endParaRPr/>
          </a:p>
        </p:txBody>
      </p:sp>
      <p:sp>
        <p:nvSpPr>
          <p:cNvPr id="156" name="Google Shape;156;p9"/>
          <p:cNvSpPr txBox="1"/>
          <p:nvPr>
            <p:ph idx="1" type="body"/>
          </p:nvPr>
        </p:nvSpPr>
        <p:spPr>
          <a:xfrm>
            <a:off x="1066800" y="2451597"/>
            <a:ext cx="10058400" cy="1954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FUNCTIONS AND FORMULAS</a:t>
            </a:r>
            <a:endParaRPr/>
          </a:p>
          <a:p>
            <a:pPr indent="-182880" lvl="0" marL="182880" rtl="0" algn="l">
              <a:lnSpc>
                <a:spcPct val="100000"/>
              </a:lnSpc>
              <a:spcBef>
                <a:spcPts val="900"/>
              </a:spcBef>
              <a:spcAft>
                <a:spcPts val="0"/>
              </a:spcAft>
              <a:buSzPts val="1800"/>
              <a:buChar char="◦"/>
            </a:pPr>
            <a:r>
              <a:rPr lang="en-US"/>
              <a:t>DATA ANALYZING AND VISUALIZATION</a:t>
            </a:r>
            <a:endParaRPr/>
          </a:p>
          <a:p>
            <a:pPr indent="-182880" lvl="0" marL="182880" rtl="0" algn="l">
              <a:lnSpc>
                <a:spcPct val="100000"/>
              </a:lnSpc>
              <a:spcBef>
                <a:spcPts val="900"/>
              </a:spcBef>
              <a:spcAft>
                <a:spcPts val="0"/>
              </a:spcAft>
              <a:buSzPts val="1800"/>
              <a:buChar char="◦"/>
            </a:pPr>
            <a:r>
              <a:rPr lang="en-US"/>
              <a:t>ORGANIZING AND FORMATTING WORKSHEETS</a:t>
            </a:r>
            <a:endParaRPr/>
          </a:p>
          <a:p>
            <a:pPr indent="-182880" lvl="0" marL="182880" rtl="0" algn="l">
              <a:lnSpc>
                <a:spcPct val="100000"/>
              </a:lnSpc>
              <a:spcBef>
                <a:spcPts val="900"/>
              </a:spcBef>
              <a:spcAft>
                <a:spcPts val="0"/>
              </a:spcAft>
              <a:buSzPts val="1800"/>
              <a:buChar char="◦"/>
            </a:pPr>
            <a:r>
              <a:rPr lang="en-US"/>
              <a:t>SHORTCUT AND PRODUCTIVITY TIPS</a:t>
            </a:r>
            <a:endParaRPr/>
          </a:p>
          <a:p>
            <a:pPr indent="-182880" lvl="0" marL="182880" rtl="0" algn="l">
              <a:lnSpc>
                <a:spcPct val="100000"/>
              </a:lnSpc>
              <a:spcBef>
                <a:spcPts val="900"/>
              </a:spcBef>
              <a:spcAft>
                <a:spcPts val="0"/>
              </a:spcAft>
              <a:buSzPts val="1800"/>
              <a:buChar char="◦"/>
            </a:pPr>
            <a:r>
              <a:rPr lang="en-US"/>
              <a:t>SOLVING PROBLEMS AND CHALLENGES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