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2" r:id="rId8"/>
    <p:sldId id="261" r:id="rId9"/>
    <p:sldId id="263" r:id="rId10"/>
    <p:sldId id="264" r:id="rId11"/>
    <p:sldId id="265" r:id="rId12"/>
    <p:sldId id="271" r:id="rId13"/>
    <p:sldId id="272" r:id="rId14"/>
    <p:sldId id="266" r:id="rId15"/>
    <p:sldId id="267" r:id="rId16"/>
    <p:sldId id="275" r:id="rId17"/>
    <p:sldId id="268" r:id="rId18"/>
    <p:sldId id="276" r:id="rId19"/>
    <p:sldId id="270" r:id="rId20"/>
    <p:sldId id="274" r:id="rId21"/>
    <p:sldId id="273" r:id="rId22"/>
    <p:sldId id="25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968D2-EEDC-497F-B73B-C9F52CAED56F}" v="248" dt="2022-12-01T06:01:44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9B6D-F1E3-C18F-9D41-5D61E63CE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876A4-DD50-B56A-C34B-68542CBB8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30545-E637-D564-9675-489C40D8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6DA7-8221-ADF8-2E33-1D405523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E5F0B-7A12-CD86-2310-A6F52447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1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0AC2E-6932-EDA0-04B6-BFA219DC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052680-D17C-5446-0D06-A44AA5C4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F3678-9013-AB5C-D1C8-BEEF8E53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1B568-8A04-1B8C-0B10-61446E91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3E102-AFCD-EEB3-CB82-AF5077C6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5EFD5-E715-1CE4-43D3-094539448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B159D-6583-FE1B-8A3B-D50D02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96194-A261-4C22-C879-16A6AA81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7642C-1825-CF6F-298F-8DD0C62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6E324-A73C-BF07-A922-7721752D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A59E-5593-5FE5-781B-04A9CC4D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D62BB-668D-DFDE-E26E-7579550B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5A479-B960-56E9-A230-0E804D3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968E3-C74B-D398-560B-81BB921B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E5B18-E1AE-7015-8056-0DA1DFC8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CB42-FC3D-BBD4-FA0F-32B2E3A9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8DB96-1606-7543-B5AF-51810329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D0234-20F7-597F-4B81-AB94B5B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C23D8-2D36-9EDB-2615-B8173AA4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63865-428F-E2EC-37F5-B38378FA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CB43B-090B-F77C-333D-3A024C3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60435-6703-498C-E633-74B9B0EB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E0457-B305-A268-CABF-C5A04E185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94EDF-020B-3AAC-FF99-9460A369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DBD0-6888-895D-9244-02F56AF4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AEFEC-18F0-E20D-E283-8D45C2DC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1392F-F737-C224-14CA-11BB9889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113B7-20F7-A0C9-C23D-F876F008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77DCC-EE93-964A-BF64-A912488C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0C884-E425-914C-2EE2-BD40C7BF2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CD0F20-E3D7-0865-03FF-BB41F5208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C30CEF-FAB8-F523-2DC1-B410299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AE1238-95BA-B5E1-58FA-B954AAEC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7F5CC-36AE-1729-92B5-E22BFC61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EE45-D4D1-213D-50D4-8882F25D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3913C-F792-93A2-5F50-FBCEE906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A023A-F378-3471-26C3-8F3062D5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F0D69-5A32-F129-83DB-B699E372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755191-576F-4EE6-13B5-EA977469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03CF23-B96E-A172-4FB8-CB605240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575B7-35B1-0C14-4762-28CE4A6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C5813-72C2-1F77-C9FF-12DCA34B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ED3A-B337-2545-1C65-BE421185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F911F-0D33-7DA2-9338-7C635EA6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ED30F-DA70-4A86-FE08-9939A063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60036-C531-4BD1-BDB2-2946F2B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4F108-C624-75BE-DC8D-B3DFB36E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2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26BA-6386-3CB0-F02C-5CF20417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83CAB7-C8B9-667A-09F8-9E8969EF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7DCCEA-E4A9-6B0E-2435-93A83EC9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7CBE1-16A2-53A6-932D-347F458E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4D12-5130-6A8C-2770-299A36AD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FA66A-064A-C6D7-4453-63177CC9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2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C1551F-24F2-1C24-9FC6-3E3B86E6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C2C52-F320-171D-BB14-B0840468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FD707-990A-3E09-0491-ACC19D672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FC1B-BC3F-44CB-8B08-5E0BCA101CB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A76A4-BE41-77FC-67AE-11A421DF9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66076-0F28-93C6-3FD1-F624FF3DC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E17C-BD90-4B66-B949-3F6E45E69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7%AD%EC%A0%84%ED%8C%8C" TargetMode="External"/><Relationship Id="rId2" Type="http://schemas.openxmlformats.org/officeDocument/2006/relationships/hyperlink" Target="https://aws.amazon.com/ko/what-is/linear-regress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6381-EC24-09B8-B2F5-577DF4DD0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machine learning</a:t>
            </a:r>
            <a:r>
              <a:rPr lang="ko-KR" altLang="en-US" dirty="0"/>
              <a:t> </a:t>
            </a:r>
            <a:r>
              <a:rPr lang="en-US" altLang="ko-KR" dirty="0"/>
              <a:t>study #2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A635F-47D7-F632-6020-8A7193B65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22.12.01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9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DA46C9-9B25-FA68-C851-5F9F3F667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65" y="1825625"/>
            <a:ext cx="7091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뉴런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C48B3E-DF33-91AE-7255-1894A9A5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7420"/>
            <a:ext cx="10515600" cy="24477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46928-E159-701E-85E6-5384FF789322}"/>
              </a:ext>
            </a:extLst>
          </p:cNvPr>
          <p:cNvSpPr txBox="1"/>
          <p:nvPr/>
        </p:nvSpPr>
        <p:spPr>
          <a:xfrm>
            <a:off x="3874576" y="2835417"/>
            <a:ext cx="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9F607-BBBB-F732-B0C1-D4EC4886F89E}"/>
              </a:ext>
            </a:extLst>
          </p:cNvPr>
          <p:cNvSpPr txBox="1"/>
          <p:nvPr/>
        </p:nvSpPr>
        <p:spPr>
          <a:xfrm>
            <a:off x="3735091" y="4275983"/>
            <a:ext cx="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29732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뉴런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27EBD4-AC1F-43DE-987F-CD36D40D4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3425"/>
            <a:ext cx="10515600" cy="2455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494FA-9A64-9D23-4B4D-51CDC5165959}"/>
              </a:ext>
            </a:extLst>
          </p:cNvPr>
          <p:cNvSpPr txBox="1"/>
          <p:nvPr/>
        </p:nvSpPr>
        <p:spPr>
          <a:xfrm>
            <a:off x="8927024" y="4562247"/>
            <a:ext cx="165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1.3 * x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6857A-E541-BDC5-8F71-D6006E19D2A6}"/>
              </a:ext>
            </a:extLst>
          </p:cNvPr>
          <p:cNvSpPr txBox="1"/>
          <p:nvPr/>
        </p:nvSpPr>
        <p:spPr>
          <a:xfrm>
            <a:off x="3874576" y="2835417"/>
            <a:ext cx="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10A40-7A93-7CC4-3298-BC9552CDA403}"/>
              </a:ext>
            </a:extLst>
          </p:cNvPr>
          <p:cNvSpPr txBox="1"/>
          <p:nvPr/>
        </p:nvSpPr>
        <p:spPr>
          <a:xfrm>
            <a:off x="3611104" y="4237635"/>
            <a:ext cx="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E25A7-0DD0-6602-7ECD-1CF3581754AF}"/>
              </a:ext>
            </a:extLst>
          </p:cNvPr>
          <p:cNvSpPr txBox="1"/>
          <p:nvPr/>
        </p:nvSpPr>
        <p:spPr>
          <a:xfrm>
            <a:off x="8351003" y="3294844"/>
            <a:ext cx="165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1.3 * 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58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14CB987-69D3-22E6-DA4A-A81D1DB8A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112" y="2122871"/>
            <a:ext cx="8141776" cy="3756846"/>
          </a:xfrm>
        </p:spPr>
      </p:pic>
    </p:spTree>
    <p:extLst>
      <p:ext uri="{BB962C8B-B14F-4D97-AF65-F5344CB8AC3E}">
        <p14:creationId xmlns:p14="http://schemas.microsoft.com/office/powerpoint/2010/main" val="239214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</a:t>
            </a:r>
          </a:p>
          <a:p>
            <a:pPr lvl="1"/>
            <a:r>
              <a:rPr lang="ko-KR" altLang="en-US" dirty="0"/>
              <a:t>활성화 함수를 통과한 곳의 역전파를 구하는 방법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44086-6B7B-8DAB-0483-60FE5355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3443288"/>
            <a:ext cx="6905625" cy="2733675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572705C2-1988-EE4C-90F2-DBE7E67C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788" y="495435"/>
            <a:ext cx="2429012" cy="19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4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E1DDEF-8B55-49B7-57CB-AB42A2F9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14" y="2425169"/>
            <a:ext cx="3913414" cy="964008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991722-B0C1-680E-2D20-413D3FF0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97" y="2012305"/>
            <a:ext cx="4707388" cy="2419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31900D-4906-4A8B-8FAB-50893343B505}"/>
              </a:ext>
            </a:extLst>
          </p:cNvPr>
          <p:cNvSpPr txBox="1"/>
          <p:nvPr/>
        </p:nvSpPr>
        <p:spPr>
          <a:xfrm>
            <a:off x="838200" y="1871296"/>
            <a:ext cx="18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W5 update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6862A-B645-EA58-6E61-5DB2832A1C78}"/>
              </a:ext>
            </a:extLst>
          </p:cNvPr>
          <p:cNvSpPr txBox="1"/>
          <p:nvPr/>
        </p:nvSpPr>
        <p:spPr>
          <a:xfrm>
            <a:off x="9345478" y="2020966"/>
            <a:ext cx="23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0.60944600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BCD0DE-A3A5-94C7-AA9B-97DF73F44EFA}"/>
              </a:ext>
            </a:extLst>
          </p:cNvPr>
          <p:cNvSpPr txBox="1"/>
          <p:nvPr/>
        </p:nvSpPr>
        <p:spPr>
          <a:xfrm>
            <a:off x="9345478" y="3483507"/>
            <a:ext cx="23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0.66384491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AD0D0F-129A-946A-F68D-1347B0C4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3613"/>
            <a:ext cx="6115050" cy="752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EDF6F-874A-5777-9536-D7F38912229C}"/>
              </a:ext>
            </a:extLst>
          </p:cNvPr>
          <p:cNvSpPr txBox="1"/>
          <p:nvPr/>
        </p:nvSpPr>
        <p:spPr>
          <a:xfrm>
            <a:off x="6785897" y="1723185"/>
            <a:ext cx="23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0.51998934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5A4E0-9D9A-B840-6666-E1AC1874F065}"/>
              </a:ext>
            </a:extLst>
          </p:cNvPr>
          <p:cNvSpPr txBox="1"/>
          <p:nvPr/>
        </p:nvSpPr>
        <p:spPr>
          <a:xfrm>
            <a:off x="6750491" y="4384586"/>
            <a:ext cx="23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: 0.52747230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361559-941B-81A0-283D-85F19A51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47" y="4035874"/>
            <a:ext cx="6000750" cy="7715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6A8F0F1-ED86-30E3-1C8F-4A1E1A3E2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47" y="4712550"/>
            <a:ext cx="2495550" cy="6762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18F55FD-8397-8259-1674-D0D5BE1B3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47" y="5629013"/>
            <a:ext cx="4905375" cy="342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F7784E-F362-1488-1AD1-51B22A88773F}"/>
              </a:ext>
            </a:extLst>
          </p:cNvPr>
          <p:cNvSpPr txBox="1"/>
          <p:nvPr/>
        </p:nvSpPr>
        <p:spPr>
          <a:xfrm>
            <a:off x="2748901" y="1706043"/>
            <a:ext cx="237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  <a:r>
              <a:rPr lang="en-US" altLang="ko-KR" dirty="0"/>
              <a:t>0.45 -&gt; </a:t>
            </a:r>
          </a:p>
          <a:p>
            <a:r>
              <a:rPr lang="ko-KR" altLang="en-US" dirty="0"/>
              <a:t>신규</a:t>
            </a:r>
            <a:r>
              <a:rPr lang="en-US" altLang="ko-KR" dirty="0"/>
              <a:t>0.43703857 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0751B84-8ABE-F0BE-84DE-F8E4349D0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47" y="6130772"/>
            <a:ext cx="6096000" cy="5429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9E38D8F-390F-B478-E8E0-B95F296A6CE5}"/>
              </a:ext>
            </a:extLst>
          </p:cNvPr>
          <p:cNvSpPr txBox="1"/>
          <p:nvPr/>
        </p:nvSpPr>
        <p:spPr>
          <a:xfrm>
            <a:off x="6750490" y="6184253"/>
            <a:ext cx="23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(a=</a:t>
            </a:r>
            <a:r>
              <a:rPr lang="ko-KR" altLang="en-US" dirty="0" err="1"/>
              <a:t>학습률</a:t>
            </a:r>
            <a:r>
              <a:rPr lang="en-US" altLang="ko-KR" dirty="0"/>
              <a:t>, 0.5</a:t>
            </a:r>
            <a:r>
              <a:rPr lang="ko-KR" altLang="en-US" dirty="0"/>
              <a:t> 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9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오차 역전파는 출력층으로부터 앞으로 하나씩 되돌아 가면서 </a:t>
            </a:r>
            <a:r>
              <a:rPr lang="ko-KR" altLang="en-US" dirty="0" err="1"/>
              <a:t>미분값을</a:t>
            </a:r>
            <a:r>
              <a:rPr lang="ko-KR" altLang="en-US" dirty="0"/>
              <a:t> 구해 가중치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층이 늘어나면서 역전파를 통해 전달되는 기울기 값이 점점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맨 처음 층까지 전달되지 않는 경우 발생</a:t>
            </a:r>
            <a:r>
              <a:rPr lang="en-US" altLang="ko-KR" dirty="0"/>
              <a:t>(</a:t>
            </a:r>
            <a:r>
              <a:rPr lang="ko-KR" altLang="en-US" dirty="0"/>
              <a:t>기울기 소실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244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를 학습시킨다</a:t>
            </a:r>
            <a:r>
              <a:rPr lang="en-US" altLang="ko-KR" dirty="0"/>
              <a:t> = </a:t>
            </a:r>
            <a:r>
              <a:rPr lang="ko-KR" altLang="en-US" dirty="0"/>
              <a:t>실제 값과 예측갑의 오차인 </a:t>
            </a:r>
            <a:r>
              <a:rPr lang="en-US" altLang="ko-KR" dirty="0"/>
              <a:t>cost</a:t>
            </a:r>
            <a:r>
              <a:rPr lang="ko-KR" altLang="en-US" dirty="0"/>
              <a:t>를 최소화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 학습</a:t>
            </a:r>
            <a:endParaRPr lang="en-US" altLang="ko-KR" dirty="0"/>
          </a:p>
          <a:p>
            <a:pPr lvl="1"/>
            <a:r>
              <a:rPr lang="ko-KR" altLang="en-US" dirty="0"/>
              <a:t>정답을 알고 학습하는 유형</a:t>
            </a:r>
            <a:endParaRPr lang="en-US" altLang="ko-KR" dirty="0"/>
          </a:p>
          <a:p>
            <a:pPr lvl="1"/>
            <a:r>
              <a:rPr lang="ko-KR" altLang="en-US" dirty="0"/>
              <a:t>정답을 목적변수</a:t>
            </a:r>
            <a:r>
              <a:rPr lang="en-US" altLang="ko-KR" dirty="0"/>
              <a:t>, </a:t>
            </a:r>
            <a:r>
              <a:rPr lang="ko-KR" altLang="en-US" dirty="0"/>
              <a:t>레이블 이라 부름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pPr lvl="1"/>
            <a:r>
              <a:rPr lang="ko-KR" altLang="en-US" dirty="0"/>
              <a:t>정답을 모르고 학습</a:t>
            </a:r>
            <a:endParaRPr lang="en-US" altLang="ko-KR" dirty="0"/>
          </a:p>
          <a:p>
            <a:pPr lvl="1"/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/>
              <a:t>연관 분석</a:t>
            </a:r>
            <a:r>
              <a:rPr lang="en-US" altLang="ko-KR" dirty="0"/>
              <a:t>, </a:t>
            </a:r>
            <a:r>
              <a:rPr lang="ko-KR" altLang="en-US" dirty="0"/>
              <a:t>탐색적 분석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20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endParaRPr lang="en-US" altLang="ko-KR" dirty="0"/>
          </a:p>
          <a:p>
            <a:pPr lvl="1"/>
            <a:r>
              <a:rPr lang="ko-KR" altLang="en-US" dirty="0"/>
              <a:t>머신 러닝 모델이 어느 방향으로 만들어져야 하는지 방향성만 알려주는 학습 방법</a:t>
            </a:r>
            <a:endParaRPr lang="en-US" altLang="ko-KR" dirty="0"/>
          </a:p>
          <a:p>
            <a:pPr lvl="1"/>
            <a:r>
              <a:rPr lang="ko-KR" altLang="en-US" dirty="0"/>
              <a:t>일정 기간 동안의 행동</a:t>
            </a:r>
            <a:r>
              <a:rPr lang="en-US" altLang="ko-KR" dirty="0"/>
              <a:t>(action)</a:t>
            </a:r>
            <a:r>
              <a:rPr lang="ko-KR" altLang="en-US" dirty="0"/>
              <a:t>에 대해 보상</a:t>
            </a:r>
            <a:r>
              <a:rPr lang="en-US" altLang="ko-KR" dirty="0"/>
              <a:t>(reward)</a:t>
            </a:r>
            <a:r>
              <a:rPr lang="ko-KR" altLang="en-US" dirty="0"/>
              <a:t>을 해줌으로 써 학습을 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11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96ACC-58A2-F2A3-5CE1-F9701C22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2820F-3B5A-0161-9CAD-47BE7552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https://aws.amazon.com/ko/what-is/linear-regression/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https://ko.wikipedia.org/wiki/%EC%97%AD%EC%A0%84%ED%8C%8C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5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선형 회귀는 알려진 다른 관련 데이터 값을 사용하여 알 수 없는 데이터의 값을 예측하는 데이터 분석 기법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곱셈과 덧셈만으로 출력변수를 예측하는 모델</a:t>
            </a: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출력 변수를 종속변수</a:t>
            </a:r>
            <a:r>
              <a:rPr lang="en-US" altLang="ko-KR" dirty="0"/>
              <a:t>, </a:t>
            </a:r>
            <a:r>
              <a:rPr lang="ko-KR" altLang="en-US" dirty="0"/>
              <a:t>목적변수</a:t>
            </a:r>
            <a:r>
              <a:rPr lang="en-US" altLang="ko-KR" dirty="0"/>
              <a:t>, label</a:t>
            </a:r>
            <a:r>
              <a:rPr lang="ko-KR" altLang="en-US" dirty="0"/>
              <a:t> 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변수를 독립 변수</a:t>
            </a:r>
            <a:r>
              <a:rPr lang="en-US" altLang="ko-KR" dirty="0"/>
              <a:t>, </a:t>
            </a:r>
            <a:r>
              <a:rPr lang="ko-KR" altLang="en-US" dirty="0"/>
              <a:t>예측변수</a:t>
            </a:r>
            <a:r>
              <a:rPr lang="en-US" altLang="ko-KR" dirty="0"/>
              <a:t>, feature</a:t>
            </a:r>
            <a:r>
              <a:rPr lang="ko-KR" altLang="en-US" dirty="0"/>
              <a:t> 라고 부릅니다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C8EF7A4-963D-432C-853E-904EBA0BD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04" y="1825625"/>
            <a:ext cx="6887592" cy="4351338"/>
          </a:xfrm>
        </p:spPr>
      </p:pic>
    </p:spTree>
    <p:extLst>
      <p:ext uri="{BB962C8B-B14F-4D97-AF65-F5344CB8AC3E}">
        <p14:creationId xmlns:p14="http://schemas.microsoft.com/office/powerpoint/2010/main" val="19661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선형 회귀</a:t>
            </a:r>
            <a:endParaRPr lang="en-US" altLang="ko-KR" dirty="0"/>
          </a:p>
          <a:p>
            <a:pPr lvl="1"/>
            <a:r>
              <a:rPr lang="ko-KR" altLang="en-US" dirty="0"/>
              <a:t>선형 함수로 정의 됨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강우량과 작물 수확량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어린이의 나이와 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Y = ax + b	(</a:t>
            </a:r>
            <a:r>
              <a:rPr lang="en-US" altLang="ko-KR" dirty="0" err="1"/>
              <a:t>a,b</a:t>
            </a:r>
            <a:r>
              <a:rPr lang="ko-KR" altLang="en-US" dirty="0"/>
              <a:t>는 </a:t>
            </a:r>
            <a:r>
              <a:rPr lang="ko-KR" altLang="en-US" dirty="0" err="1"/>
              <a:t>고정값을</a:t>
            </a:r>
            <a:r>
              <a:rPr lang="ko-KR" altLang="en-US" dirty="0"/>
              <a:t> 가짐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선형 회귀</a:t>
            </a:r>
            <a:endParaRPr lang="en-US" altLang="ko-KR" dirty="0"/>
          </a:p>
          <a:p>
            <a:pPr lvl="1"/>
            <a:r>
              <a:rPr lang="ko-KR" altLang="en-US" dirty="0"/>
              <a:t>하나의 종속 변수와 여러 개의 독립변수가 포함 됨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강우량</a:t>
            </a:r>
            <a:r>
              <a:rPr lang="en-US" altLang="ko-KR" dirty="0"/>
              <a:t>, </a:t>
            </a:r>
            <a:r>
              <a:rPr lang="ko-KR" altLang="en-US" dirty="0"/>
              <a:t>온도 및 비료 사용이 작물 수확량에 미치는 영향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입력이 여러</a:t>
            </a:r>
            <a:r>
              <a:rPr lang="en-US" altLang="ko-KR" dirty="0"/>
              <a:t>(3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특성값으로</a:t>
            </a:r>
            <a:r>
              <a:rPr lang="ko-KR" altLang="en-US" dirty="0"/>
              <a:t> 구성되어 있으면 다중 선형 회귀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 = a1 + a2*b2 + a3*b3 … 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5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  <a:r>
              <a:rPr lang="en-US" altLang="ko-KR" dirty="0"/>
              <a:t>, </a:t>
            </a:r>
            <a:r>
              <a:rPr lang="ko-KR" altLang="en-US" dirty="0" err="1"/>
              <a:t>역전파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  <a:endParaRPr lang="en-US" altLang="ko-KR" dirty="0"/>
          </a:p>
          <a:p>
            <a:pPr lvl="1"/>
            <a:r>
              <a:rPr lang="ko-KR" altLang="en-US" dirty="0"/>
              <a:t>임의의 범위를 갖는 </a:t>
            </a:r>
            <a:r>
              <a:rPr lang="ko-KR" altLang="en-US" dirty="0" err="1"/>
              <a:t>값으로부터</a:t>
            </a:r>
            <a:r>
              <a:rPr lang="ko-KR" altLang="en-US" dirty="0"/>
              <a:t> </a:t>
            </a:r>
            <a:r>
              <a:rPr lang="en-US" altLang="ko-KR" dirty="0"/>
              <a:t>0,1 </a:t>
            </a:r>
            <a:r>
              <a:rPr lang="ko-KR" altLang="en-US" dirty="0"/>
              <a:t>사이의 값을 예측하거나 이진 분류에 사용하는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42720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  <a:r>
              <a:rPr lang="en-US" altLang="ko-KR" dirty="0"/>
              <a:t>, </a:t>
            </a:r>
            <a:r>
              <a:rPr lang="ko-KR" altLang="en-US" dirty="0" err="1"/>
              <a:t>역전파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FC2CEC-AABD-8968-72D5-01634E5A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707" y="1825625"/>
            <a:ext cx="5890586" cy="4351338"/>
          </a:xfrm>
        </p:spPr>
      </p:pic>
    </p:spTree>
    <p:extLst>
      <p:ext uri="{BB962C8B-B14F-4D97-AF65-F5344CB8AC3E}">
        <p14:creationId xmlns:p14="http://schemas.microsoft.com/office/powerpoint/2010/main" val="200917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역전파는 다층 </a:t>
            </a:r>
            <a:r>
              <a:rPr lang="ko-KR" altLang="en-US" dirty="0" err="1"/>
              <a:t>퍼셉트론</a:t>
            </a:r>
            <a:r>
              <a:rPr lang="ko-KR" altLang="en-US" dirty="0"/>
              <a:t> 학습에 사용되는 통계적 기법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임의의 초기 가중치</a:t>
            </a:r>
            <a:r>
              <a:rPr lang="en-US" altLang="ko-KR" dirty="0"/>
              <a:t>(w)</a:t>
            </a:r>
            <a:r>
              <a:rPr lang="ko-KR" altLang="en-US" dirty="0"/>
              <a:t>를 준 뒤 결과 계산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 결과와 목표의 값 사이의 오차를 구함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700" dirty="0"/>
              <a:t>경사 하강법으로 가중치를 오차가 작아지는 방향으로 업데이트</a:t>
            </a:r>
            <a:endParaRPr lang="en-US" altLang="ko-KR" sz="2700" dirty="0"/>
          </a:p>
          <a:p>
            <a:pPr marL="514350" indent="-514350">
              <a:buFont typeface="+mj-lt"/>
              <a:buAutoNum type="arabicPeriod"/>
            </a:pPr>
            <a:endParaRPr lang="en-US" altLang="ko-KR" sz="27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오차가 줄어들지 않을 때 까지 반복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B3E3A-0D48-AE77-A78A-4E9EF75D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BB8C-625A-1EF5-3BA1-0AAD53A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:</a:t>
            </a:r>
            <a:r>
              <a:rPr lang="ko-KR" altLang="en-US" dirty="0"/>
              <a:t> 손실 함수 공간에서 기울기에 비례하여 반대 방향으로 이동하는 방정식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시점 </a:t>
            </a:r>
            <a:r>
              <a:rPr lang="en-US" altLang="ko-KR" dirty="0" err="1"/>
              <a:t>i</a:t>
            </a:r>
            <a:r>
              <a:rPr lang="ko-KR" altLang="en-US" dirty="0"/>
              <a:t>에서 손실함수의 기울기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BFCADA-3139-8CF2-97DF-9F332771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043237"/>
            <a:ext cx="53340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0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03E82C-4616-4368-B7D1-18DDB9C03B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32E2E9-F11E-422D-9133-59AED928A1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DC1A57-451D-4C0F-9D61-0726F950A28E}">
  <ds:schemaRefs>
    <ds:schemaRef ds:uri="http://www.w3.org/XML/1998/namespace"/>
    <ds:schemaRef ds:uri="http://purl.org/dc/terms/"/>
    <ds:schemaRef ds:uri="1ffc9beb-69c2-4d50-83fd-0e0d39e56675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431</Words>
  <Application>Microsoft Office PowerPoint</Application>
  <PresentationFormat>와이드스크린</PresentationFormat>
  <Paragraphs>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맑은 고딕</vt:lpstr>
      <vt:lpstr>Arial</vt:lpstr>
      <vt:lpstr>Office 테마</vt:lpstr>
      <vt:lpstr>machine learning study #2  </vt:lpstr>
      <vt:lpstr>선형회귀</vt:lpstr>
      <vt:lpstr>선형회귀</vt:lpstr>
      <vt:lpstr>선형회귀</vt:lpstr>
      <vt:lpstr>선형회귀</vt:lpstr>
      <vt:lpstr>선형회귀, 역전파, 학습</vt:lpstr>
      <vt:lpstr>선형회귀, 역전파, 학습</vt:lpstr>
      <vt:lpstr>역전파</vt:lpstr>
      <vt:lpstr>역전파</vt:lpstr>
      <vt:lpstr>역전파</vt:lpstr>
      <vt:lpstr>단일 뉴런 역전파</vt:lpstr>
      <vt:lpstr>단일 뉴런 역전파</vt:lpstr>
      <vt:lpstr>선형회귀</vt:lpstr>
      <vt:lpstr>역전파</vt:lpstr>
      <vt:lpstr>역전파</vt:lpstr>
      <vt:lpstr>역전파</vt:lpstr>
      <vt:lpstr>학습</vt:lpstr>
      <vt:lpstr>학습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#2  </dc:title>
  <dc:creator>김동혁</dc:creator>
  <cp:lastModifiedBy>김동혁</cp:lastModifiedBy>
  <cp:revision>2</cp:revision>
  <dcterms:created xsi:type="dcterms:W3CDTF">2022-11-30T12:04:55Z</dcterms:created>
  <dcterms:modified xsi:type="dcterms:W3CDTF">2022-12-22T04:13:11Z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