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5" r:id="rId8"/>
    <p:sldId id="260" r:id="rId9"/>
    <p:sldId id="262" r:id="rId10"/>
    <p:sldId id="270" r:id="rId11"/>
    <p:sldId id="271" r:id="rId12"/>
    <p:sldId id="272" r:id="rId13"/>
    <p:sldId id="273" r:id="rId14"/>
    <p:sldId id="277" r:id="rId15"/>
    <p:sldId id="274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D3A05-5F16-4A5A-89F7-168B05EAC613}" v="43" dt="2023-01-16T16:43:44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F8ED-B2E7-3290-ACFA-C9891353F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40E45-ADAC-CD8A-9441-A8709A2F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4B549-AD85-23A2-BE8B-7321BC43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1DF3E-13C4-6D90-977D-7D06AC39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53D85-7F58-B4F8-D0AC-0DE0D0E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E059F-C63C-B539-3353-9FAE93A2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C2DB6-DC9A-6477-8349-601183D1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E800D-B5B2-456B-7298-E2326D11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B7070-F4E9-0731-32E9-19722A38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82AD-AED7-79F1-27C9-09C07BE2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05F0EA-950B-1E3F-FB42-6F48E063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02428-F184-7B84-FFBA-E2AE714BB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594C2-BBF1-284E-69F7-49E66C83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5BC94-3B3A-A9F7-A4FD-DBC2808A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3D3B7-D58A-2268-C643-87891747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276CE-E852-DC60-A9DA-1865C1E9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6B95F-B124-006C-2015-65FAB91F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19065-B5BD-D5B5-FE5D-129CDF32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6DB9C-5EB4-AC6B-C748-8842053A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7AD32-AEFF-496C-0E6E-E6983B69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DCF9-14C4-5325-FEA4-BB82832F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0DB0A-7E63-2A26-6570-6F17A46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118AB-A9B2-0D22-CFFC-BF3A6F34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C4F05-24D0-4A92-E391-983904AE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1A81E-4C73-286B-9AF3-5732B4C1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F0B88-73DD-6610-4188-F6126661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55664-B292-F24D-541A-B201C890B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62C64-FD53-C471-67F9-5B311D964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202B0-98BB-7D3B-79FE-5010967F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D92F7-E310-6355-F88F-B80C97D6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3BBBC-545B-AC51-EDEE-CC90B813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7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E84E2-3703-FB00-3D75-D746284F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58511-F012-E1F8-9886-4529C5DD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79844-D7FC-778A-5239-6423D91C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88D8F-C257-5C25-E46D-FED66CBFB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C87F9-B0B7-ACA1-2FA0-0FD9EF27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39C1F-0B92-B1CA-E2AE-6382F356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CCE414-EE3D-83A2-9C23-B220D0AD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780777-9AA4-734E-D225-644CDAC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01C5-BEA0-0ACF-D648-425B582C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38415A-5D9F-C7DD-E9E9-269B9FAD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033665-4AB9-8FC2-4F48-28063794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E8981-E00D-211D-F485-3E15E4A6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3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5A3786-4D18-C66D-DC48-04C2EAE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4A5CE9-6F8F-903C-FB39-725FC6EB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FA0E-D9C4-0A49-B1D7-5F206619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39B9-22D3-CD81-CD52-53E7EDDF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699AD-4584-54E3-5172-565665F4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0DD37-56F1-F2D9-EB71-A14E3254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4F22D-F370-97FC-AE9C-DE65807C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70B7D-26E3-2613-1037-B6AE13A6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F986B-D5B9-52D0-A444-EC1FBE74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A9809-B021-A561-B0E9-31C7A389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266933-2D78-EB40-50BA-EEF9DB22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32DEF-60F1-D9D8-4297-3345A2A4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7F1A9-2755-D32E-B1C9-9E2534DB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4D53C-5A08-EC8B-9581-1EA37F1D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D8826-F1C6-7682-17D4-7871A942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6290C9-3393-BDCF-4A6C-87FD2D2F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DA9AE-E87F-D736-F8E4-0F02A97A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AA83B-FD34-C63F-5BD2-8A70A751C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1E0E-8203-4021-A2CC-7B1C218FF61D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0F06F-6FE3-2ABE-685C-20DE0667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C943-4294-A864-9506-199B046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A487-7B79-4604-B4F3-3FF239BB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soyoungcho/GNN-GCN-GraphSAGE-GAT-%EA%B0%84%EB%8B%A8-%EC%A0%95%EB%A6%AC" TargetMode="External"/><Relationship Id="rId2" Type="http://schemas.openxmlformats.org/officeDocument/2006/relationships/hyperlink" Target="https://aws.amazon.com/ko/blogs/korea/detecting-fraud-in-heterogeneous-networks-using-amazon-sagemaker-and-deep-graph-libra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A229-88DC-7A4B-A6D0-D0A4007FE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Graph2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3D767-F3F6-E575-EAC0-88B1A71A7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2023.01.16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81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8837-3622-75E9-EA0A-8B23F15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31B38-12A7-967A-319E-4E5258EA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r>
              <a:rPr lang="ko-KR" altLang="en-US" dirty="0"/>
              <a:t>이 우수한 성능을 보이는 이유가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More parameter sharing</a:t>
            </a:r>
          </a:p>
          <a:p>
            <a:pPr lvl="1"/>
            <a:r>
              <a:rPr lang="ko-KR" altLang="en-US" dirty="0"/>
              <a:t>노드와 이웃 노드들 간의 가중치 행렬을 구분하지 않고 공유한 것이 성능 향상의 요인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Down-weights high degree neighbors</a:t>
            </a:r>
          </a:p>
          <a:p>
            <a:pPr lvl="1"/>
            <a:r>
              <a:rPr lang="ko-KR" altLang="en-US" dirty="0"/>
              <a:t>이웃 노드들 중 </a:t>
            </a:r>
            <a:r>
              <a:rPr lang="en-US" altLang="ko-KR" dirty="0"/>
              <a:t>degree</a:t>
            </a:r>
            <a:r>
              <a:rPr lang="ko-KR" altLang="en-US" dirty="0"/>
              <a:t>가 큰 노드에 대해 </a:t>
            </a:r>
            <a:r>
              <a:rPr lang="en-US" altLang="ko-KR" dirty="0"/>
              <a:t>embedding</a:t>
            </a:r>
            <a:r>
              <a:rPr lang="ko-KR" altLang="en-US" dirty="0"/>
              <a:t>을 작게 반영함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64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15E4A-DC74-1A5A-810B-49C99F05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D706-C6D6-CA63-F011-D3FEF0D4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데이터셋을 공유하는 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Recommendation Networks</a:t>
            </a:r>
            <a:r>
              <a:rPr lang="ko-KR" altLang="en-US" dirty="0"/>
              <a:t>의 카테고리 중 추천</a:t>
            </a:r>
            <a:r>
              <a:rPr lang="en-US" altLang="ko-KR" dirty="0"/>
              <a:t>-</a:t>
            </a:r>
            <a:r>
              <a:rPr lang="ko-KR" altLang="en-US" dirty="0"/>
              <a:t>아마존 데이터셋을 골랐습니다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노드는 상품</a:t>
            </a:r>
            <a:r>
              <a:rPr lang="en-US" altLang="ko-KR" dirty="0"/>
              <a:t>, </a:t>
            </a:r>
            <a:r>
              <a:rPr lang="ko-KR" altLang="en-US" dirty="0"/>
              <a:t>에지는 무 방향</a:t>
            </a:r>
            <a:r>
              <a:rPr lang="en-US" altLang="ko-KR" dirty="0"/>
              <a:t>, </a:t>
            </a:r>
            <a:r>
              <a:rPr lang="ko-KR" altLang="en-US" dirty="0"/>
              <a:t>에지의 가중치는 없는 그래프입니다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확장자는 </a:t>
            </a:r>
            <a:r>
              <a:rPr lang="en-US" altLang="ko-KR" dirty="0"/>
              <a:t>.</a:t>
            </a:r>
            <a:r>
              <a:rPr lang="en-US" altLang="ko-KR" dirty="0" err="1"/>
              <a:t>mtx</a:t>
            </a:r>
            <a:r>
              <a:rPr lang="ko-KR" altLang="en-US" dirty="0"/>
              <a:t>로 되어있었고 </a:t>
            </a:r>
            <a:r>
              <a:rPr lang="en-US" altLang="ko-KR" dirty="0" err="1"/>
              <a:t>vscode</a:t>
            </a:r>
            <a:r>
              <a:rPr lang="ko-KR" altLang="en-US" dirty="0"/>
              <a:t>로 열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81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15E4A-DC74-1A5A-810B-49C99F05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D706-C6D6-CA63-F011-D3FEF0D4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91,813</a:t>
            </a:r>
            <a:r>
              <a:rPr lang="ko-KR" altLang="en-US" dirty="0"/>
              <a:t>개의 노드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125,704</a:t>
            </a:r>
            <a:r>
              <a:rPr lang="ko-KR" altLang="en-US" dirty="0"/>
              <a:t>개의 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노드와 어떤 노드가 연결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되었는지 명시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AACBC4B9-B486-E0A9-001E-39F53162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89" y="160904"/>
            <a:ext cx="4399973" cy="6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5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39375-597E-6403-3F0C-625C301F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4E621-2AA0-992B-474A-9A36620D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https://aws.amazon.com/ko/blogs/korea/detecting-fraud-in-heterogeneous-networks-using-amazon-sagemaker-and-deep-graph-library/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https://velog.io/@soyoungcho/GNN-GCN-GraphSAGE-GAT-%EA%B0%84%EB%8B%A8-%EC%A0%95%EB%A6%AC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39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B2C80-716E-FF93-2417-5AD6135E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이종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(heterogeneous graph)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AB638-ABEF-1A58-ABAB-6BE616D1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종류의 노드에서 </a:t>
            </a:r>
            <a:r>
              <a:rPr lang="ko-KR" altLang="en-US" dirty="0" err="1"/>
              <a:t>에지를</a:t>
            </a:r>
            <a:r>
              <a:rPr lang="ko-KR" altLang="en-US" dirty="0"/>
              <a:t> 갖는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상반된 개념은 노드의 종류가 같은 동종 그래프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997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98ABE-2D22-3301-2684-4A611F57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이종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(heterogeneous graph)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8927F0-758C-31C3-7855-45E1462BF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143" y="1954250"/>
            <a:ext cx="8875713" cy="4233032"/>
          </a:xfrm>
        </p:spPr>
      </p:pic>
    </p:spTree>
    <p:extLst>
      <p:ext uri="{BB962C8B-B14F-4D97-AF65-F5344CB8AC3E}">
        <p14:creationId xmlns:p14="http://schemas.microsoft.com/office/powerpoint/2010/main" val="32813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4C6E-FA64-B6DA-3DCB-7B982DB4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GNN(Graph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60DC5-F60A-C564-4C67-7CE69687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으로 사용되는 데이터가 그래프이다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그래프는 인접행렬</a:t>
            </a:r>
            <a:r>
              <a:rPr lang="en-US" altLang="ko-KR" dirty="0"/>
              <a:t>(Adjacency matrix)</a:t>
            </a:r>
            <a:r>
              <a:rPr lang="ko-KR" altLang="en-US" dirty="0"/>
              <a:t>로 표현될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노드가 가지고 있는 정보</a:t>
            </a:r>
            <a:r>
              <a:rPr lang="en-US" altLang="ko-KR" dirty="0"/>
              <a:t>(feature)</a:t>
            </a:r>
            <a:r>
              <a:rPr lang="ko-KR" altLang="en-US" dirty="0"/>
              <a:t>는 </a:t>
            </a:r>
            <a:r>
              <a:rPr lang="en-US" altLang="ko-KR" dirty="0"/>
              <a:t>feature matrix</a:t>
            </a:r>
            <a:r>
              <a:rPr lang="ko-KR" altLang="en-US" dirty="0"/>
              <a:t>로 나타낸다</a:t>
            </a:r>
          </a:p>
        </p:txBody>
      </p:sp>
    </p:spTree>
    <p:extLst>
      <p:ext uri="{BB962C8B-B14F-4D97-AF65-F5344CB8AC3E}">
        <p14:creationId xmlns:p14="http://schemas.microsoft.com/office/powerpoint/2010/main" val="21231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8837-3622-75E9-EA0A-8B23F15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GCN(</a:t>
            </a:r>
            <a:r>
              <a:rPr lang="en-US" altLang="ko-KR" dirty="0">
                <a:effectLst/>
              </a:rPr>
              <a:t>Graph Convolutional Networks)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31B38-12A7-967A-319E-4E5258EA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개념을 </a:t>
            </a:r>
            <a:r>
              <a:rPr lang="en-US" altLang="ko-KR" dirty="0"/>
              <a:t>graph network</a:t>
            </a:r>
            <a:r>
              <a:rPr lang="ko-KR" altLang="en-US" dirty="0"/>
              <a:t>에 적용한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Convolution, pooling, stride, padding</a:t>
            </a:r>
          </a:p>
          <a:p>
            <a:endParaRPr lang="en-US" altLang="ko-KR" dirty="0"/>
          </a:p>
          <a:p>
            <a:r>
              <a:rPr lang="ko-KR" altLang="en-US" dirty="0"/>
              <a:t>동일 </a:t>
            </a:r>
            <a:r>
              <a:rPr lang="en-US" altLang="ko-KR" dirty="0"/>
              <a:t>weight</a:t>
            </a:r>
            <a:r>
              <a:rPr lang="ko-KR" altLang="en-US" dirty="0"/>
              <a:t>의 </a:t>
            </a:r>
            <a:r>
              <a:rPr lang="en-US" altLang="ko-KR" dirty="0"/>
              <a:t>filter</a:t>
            </a:r>
            <a:r>
              <a:rPr lang="ko-KR" altLang="en-US" dirty="0"/>
              <a:t>를 이동하면서 </a:t>
            </a:r>
            <a:r>
              <a:rPr lang="en-US" altLang="ko-KR" dirty="0"/>
              <a:t>local feature</a:t>
            </a:r>
            <a:r>
              <a:rPr lang="ko-KR" altLang="en-US" dirty="0"/>
              <a:t>들에 의해 </a:t>
            </a:r>
            <a:r>
              <a:rPr lang="en-US" altLang="ko-KR" dirty="0"/>
              <a:t>node</a:t>
            </a:r>
            <a:r>
              <a:rPr lang="ko-KR" altLang="en-US" dirty="0"/>
              <a:t>들을 학습한다</a:t>
            </a:r>
            <a:r>
              <a:rPr lang="en-US" altLang="ko-KR" dirty="0"/>
              <a:t>.(</a:t>
            </a:r>
            <a:r>
              <a:rPr lang="ko-KR" altLang="en-US" dirty="0"/>
              <a:t>이웃 노드들이 동일한 가중치를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많은 중복 </a:t>
            </a:r>
            <a:r>
              <a:rPr lang="en-US" altLang="ko-KR" dirty="0"/>
              <a:t>feature</a:t>
            </a:r>
            <a:r>
              <a:rPr lang="ko-KR" altLang="en-US" dirty="0"/>
              <a:t>들이 동일 </a:t>
            </a:r>
            <a:r>
              <a:rPr lang="en-US" altLang="ko-KR" dirty="0"/>
              <a:t>weight</a:t>
            </a:r>
            <a:r>
              <a:rPr lang="ko-KR" altLang="en-US" dirty="0"/>
              <a:t>와 연산하기 때문에  </a:t>
            </a:r>
            <a:r>
              <a:rPr lang="en-US" altLang="ko-KR" dirty="0"/>
              <a:t>pixel</a:t>
            </a:r>
            <a:r>
              <a:rPr lang="ko-KR" altLang="en-US" dirty="0"/>
              <a:t>들은 근처 </a:t>
            </a:r>
            <a:r>
              <a:rPr lang="en-US" altLang="ko-KR" dirty="0"/>
              <a:t>pixel</a:t>
            </a:r>
            <a:r>
              <a:rPr lang="ko-KR" altLang="en-US" dirty="0"/>
              <a:t>끼리 상관 관계가 높아진다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6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8837-3622-75E9-EA0A-8B23F15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31B38-12A7-967A-319E-4E5258EA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노드의 수 만큼인</a:t>
            </a:r>
            <a:r>
              <a:rPr lang="en-US" altLang="ko-KR" dirty="0"/>
              <a:t>n</a:t>
            </a:r>
            <a:r>
              <a:rPr lang="ko-KR" altLang="en-US" dirty="0"/>
              <a:t>의  </a:t>
            </a:r>
            <a:r>
              <a:rPr lang="en-US" altLang="ko-KR" dirty="0"/>
              <a:t>n^2</a:t>
            </a:r>
            <a:r>
              <a:rPr lang="ko-KR" altLang="en-US" dirty="0"/>
              <a:t>크기의 </a:t>
            </a:r>
            <a:r>
              <a:rPr lang="en-US" altLang="ko-KR" dirty="0"/>
              <a:t>adjacency matrix</a:t>
            </a:r>
            <a:r>
              <a:rPr lang="ko-KR" altLang="en-US" dirty="0"/>
              <a:t>를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노드의 수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en-US" altLang="ko-KR" dirty="0"/>
              <a:t>f</a:t>
            </a:r>
            <a:r>
              <a:rPr lang="ko-KR" altLang="en-US" dirty="0"/>
              <a:t>의 </a:t>
            </a:r>
            <a:r>
              <a:rPr lang="en-US" altLang="ko-KR" dirty="0"/>
              <a:t>n*f</a:t>
            </a:r>
            <a:r>
              <a:rPr lang="ko-KR" altLang="en-US" dirty="0"/>
              <a:t>의 크기의 </a:t>
            </a:r>
            <a:r>
              <a:rPr lang="en-US" altLang="ko-KR" dirty="0"/>
              <a:t>feature matrix</a:t>
            </a:r>
            <a:r>
              <a:rPr lang="ko-KR" altLang="en-US" dirty="0"/>
              <a:t>을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번 노드가 </a:t>
            </a:r>
            <a:r>
              <a:rPr lang="en-US" altLang="ko-KR" dirty="0"/>
              <a:t>2, 3, 4</a:t>
            </a:r>
            <a:r>
              <a:rPr lang="ko-KR" altLang="en-US" dirty="0"/>
              <a:t>노드와 인접하고 있다고 가정하면</a:t>
            </a:r>
            <a:r>
              <a:rPr lang="en-US" altLang="ko-KR" dirty="0"/>
              <a:t>, H1 state</a:t>
            </a:r>
            <a:r>
              <a:rPr lang="ko-KR" altLang="en-US" dirty="0"/>
              <a:t>는 </a:t>
            </a:r>
            <a:r>
              <a:rPr lang="en-US" altLang="ko-KR" dirty="0"/>
              <a:t>H1, H2, H3, H4</a:t>
            </a:r>
            <a:r>
              <a:rPr lang="ko-KR" altLang="en-US" dirty="0"/>
              <a:t>에 의해서만 영향을</a:t>
            </a:r>
            <a:r>
              <a:rPr lang="en-US" altLang="ko-KR" dirty="0"/>
              <a:t> </a:t>
            </a:r>
            <a:r>
              <a:rPr lang="ko-KR" altLang="en-US" dirty="0"/>
              <a:t>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8837-3622-75E9-EA0A-8B23F15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31B38-12A7-967A-319E-4E5258EA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 </a:t>
            </a:r>
            <a:r>
              <a:rPr lang="en-US" altLang="ko-KR" dirty="0"/>
              <a:t>Weight </a:t>
            </a:r>
            <a:r>
              <a:rPr lang="ko-KR" altLang="en-US" dirty="0"/>
              <a:t>행렬을 이용하여 </a:t>
            </a:r>
            <a:r>
              <a:rPr lang="en-US" altLang="ko-KR" dirty="0"/>
              <a:t>H1, H2, H3, H4</a:t>
            </a:r>
            <a:r>
              <a:rPr lang="ko-KR" altLang="en-US" dirty="0"/>
              <a:t>와 연산한다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feature matrix</a:t>
            </a:r>
            <a:r>
              <a:rPr lang="ko-KR" altLang="en-US" dirty="0"/>
              <a:t>의 </a:t>
            </a:r>
            <a:r>
              <a:rPr lang="en-US" altLang="ko-KR" dirty="0"/>
              <a:t>state</a:t>
            </a:r>
            <a:r>
              <a:rPr lang="ko-KR" altLang="en-US" dirty="0"/>
              <a:t>는 자신과 연결된 </a:t>
            </a:r>
            <a:r>
              <a:rPr lang="en-US" altLang="ko-KR" dirty="0"/>
              <a:t>state</a:t>
            </a:r>
            <a:r>
              <a:rPr lang="ko-KR" altLang="en-US" dirty="0"/>
              <a:t>들과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state</a:t>
            </a:r>
            <a:r>
              <a:rPr lang="ko-KR" altLang="en-US" dirty="0"/>
              <a:t>는 행렬을 곱한 후 모두 더한 값으로 </a:t>
            </a:r>
            <a:r>
              <a:rPr lang="en-US" altLang="ko-KR" dirty="0"/>
              <a:t>update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GCN</a:t>
            </a:r>
            <a:r>
              <a:rPr lang="ko-KR" altLang="en-US" dirty="0"/>
              <a:t>을 거친 후 마지막에 </a:t>
            </a:r>
            <a:r>
              <a:rPr lang="en-US" altLang="ko-KR" dirty="0"/>
              <a:t>Readout layer</a:t>
            </a:r>
            <a:r>
              <a:rPr lang="ko-KR" altLang="en-US" dirty="0"/>
              <a:t>를 통해 최종적으로 </a:t>
            </a:r>
            <a:r>
              <a:rPr lang="en-US" altLang="ko-KR" dirty="0"/>
              <a:t>classification </a:t>
            </a:r>
            <a:r>
              <a:rPr lang="ko-KR" altLang="en-US" dirty="0"/>
              <a:t>혹은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regression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8837-3622-75E9-EA0A-8B23F15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GCN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2A8131-5386-A765-D0DF-7223C7769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639" y="1489645"/>
            <a:ext cx="8228721" cy="4866933"/>
          </a:xfrm>
        </p:spPr>
      </p:pic>
    </p:spTree>
    <p:extLst>
      <p:ext uri="{BB962C8B-B14F-4D97-AF65-F5344CB8AC3E}">
        <p14:creationId xmlns:p14="http://schemas.microsoft.com/office/powerpoint/2010/main" val="661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8837-3622-75E9-EA0A-8B23F15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GCN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31B38-12A7-967A-319E-4E5258EA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Readout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는 그래프의 형태가 같지만 </a:t>
            </a:r>
            <a:r>
              <a:rPr lang="en-US" altLang="ko-KR"/>
              <a:t>adjacency matrix</a:t>
            </a:r>
            <a:r>
              <a:rPr lang="ko-KR" altLang="en-US"/>
              <a:t>가 달라지는 경우가 생긴다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해결하기 위한 레이어 이다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132E34-C3C7-EADC-762C-8A355CA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2371725"/>
            <a:ext cx="44481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0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1" ma:contentTypeDescription="새 문서를 만듭니다." ma:contentTypeScope="" ma:versionID="5cc1e9de2c1630b6362710dbef5ac1d6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ca42ae5115ee24b284bf4ca21d89de2a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568949-DD4A-4BF3-AC8C-AC4568D178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02CDC4-B4D4-4019-8B81-FE5950AE0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E71C5-4ACC-4414-953B-CED221C85F39}">
  <ds:schemaRefs>
    <ds:schemaRef ds:uri="http://purl.org/dc/elements/1.1/"/>
    <ds:schemaRef ds:uri="http://www.w3.org/XML/1998/namespace"/>
    <ds:schemaRef ds:uri="1ffc9beb-69c2-4d50-83fd-0e0d39e56675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403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</vt:lpstr>
      <vt:lpstr>Arial</vt:lpstr>
      <vt:lpstr>Office 테마</vt:lpstr>
      <vt:lpstr>Graph2 </vt:lpstr>
      <vt:lpstr>이종 그래프(heterogeneous graph)</vt:lpstr>
      <vt:lpstr>이종 그래프(heterogeneous graph)</vt:lpstr>
      <vt:lpstr>GNN(Graph Neural Network)</vt:lpstr>
      <vt:lpstr>GCN(Graph Convolutional Networks)</vt:lpstr>
      <vt:lpstr>GCN</vt:lpstr>
      <vt:lpstr>GCN</vt:lpstr>
      <vt:lpstr>GCN</vt:lpstr>
      <vt:lpstr>GCN</vt:lpstr>
      <vt:lpstr>GCN</vt:lpstr>
      <vt:lpstr>networkrepository</vt:lpstr>
      <vt:lpstr>networkrepository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Graph2 </dc:title>
  <dc:creator>김동혁</dc:creator>
  <cp:lastModifiedBy>김동혁</cp:lastModifiedBy>
  <cp:revision>2</cp:revision>
  <dcterms:created xsi:type="dcterms:W3CDTF">2023-01-16T11:52:54Z</dcterms:created>
  <dcterms:modified xsi:type="dcterms:W3CDTF">2023-01-21T08:06:22Z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