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61" r:id="rId9"/>
    <p:sldId id="258" r:id="rId10"/>
    <p:sldId id="263" r:id="rId11"/>
    <p:sldId id="265" r:id="rId12"/>
    <p:sldId id="264" r:id="rId13"/>
    <p:sldId id="262" r:id="rId14"/>
    <p:sldId id="269" r:id="rId15"/>
    <p:sldId id="273" r:id="rId16"/>
    <p:sldId id="272" r:id="rId17"/>
    <p:sldId id="270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C8756-DA93-4183-AA2A-04CF5B1B3E63}" v="102" dt="2022-08-17T10:25:19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EC58-553F-1A0D-BF96-E1B894C5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20F3C-2A2F-9F40-0B86-EAB415F3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B5371-A657-05DC-F30F-EDB3380A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BE06-A94B-0A5C-88B2-296A2543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FB990-8ED2-C204-7552-2215C80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0A863-4A3D-6148-0A22-358258EE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9A70C-7B00-0A53-FE5E-84C88A52B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A5485-24D1-857E-498B-3D64AB73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E661E-EA7E-AB09-CEAF-9CE392C4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E3DA3-A342-5C48-0291-19449FAB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3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FE137-877A-037F-F917-292A48E5C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C6E5E-B8B6-FB9E-09D4-24F5FD1E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3DA8C-B3C0-923C-357A-A3DD5D64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49FC-055B-E546-D74B-A6A1ADB4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B83B0-885F-96B6-4C3A-BB81F3BE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84EC-1ADC-7D46-8D14-A3426677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5083D-3E4B-0734-7C59-69A8A13F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7834F-97C1-E708-BADD-28BEE769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7015E-8380-6A9F-D1D1-A0CC818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F37D3-3E3C-308B-876D-99889BED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D79A4-43DF-AC5C-FB87-691D032A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62EA8-574A-6371-7A3F-765F9259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87A75-B6F9-5DD9-F7E5-3A55ADA6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5F1DA-0C30-7EBE-2582-B6B6A3D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5B71F-7A25-4FF4-EA8C-023B1E4D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DE8A-CE7E-09E5-2AA3-78EFEA1E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C461D-B9A3-1AEB-BF81-2BD33CAA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80E5-5209-7D42-14FE-D3C2F04A2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574CB-E1CF-C9AB-CAE6-AAEE023B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9E629-6D2F-88F3-C20B-9A06F85D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09C65-9134-FC60-871C-2E8886F7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7DDD-95E9-7C3A-6F2E-AED1783F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255E8-1247-9F7E-1D7A-EB96B3DF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1615D-E209-F356-BB0F-03077F03F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DF23CF-3413-B5EE-3894-5EA8A5C4C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EB68F-21EA-73E9-3CF3-C72845D5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F5B6E-B5C6-F2DD-34AE-0287941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90B985-44FF-5452-0C99-C32B132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6B563-3916-0E91-0C11-00C814BF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5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45BC-FF59-7C1F-8B16-A344A5D5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8DC16-DE83-386E-51BD-905A4763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8BD44-1D00-BFCE-BD21-CA23D01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92F9F-DE38-2F1C-01E7-51C4F083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F2992D-139F-D1C4-F91F-8E88B5E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A42AD-DA82-8DB9-6633-B8D253B7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04274-AD79-5088-147B-5D76D566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7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0CCB-5ABC-54BD-3782-9E455135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F9573-1905-802C-7F1F-4D4F9400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5772E-B5E8-148A-63E4-AAB39A49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4F8752-1B3E-22F6-3D2E-FF502E00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BE210-5DF4-B8CC-F086-59CDAC42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482AD-78D4-083C-F243-3A40508E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1D214-2211-22D6-08EF-E89EFACA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92B188-7F04-1C0E-9535-D48E39669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0331F-7E75-7B64-35F2-50CDDAF3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C47AC-8880-CF31-6E22-BEB3721A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4641A-DA81-CF38-5445-CC0FC69D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0F061-0632-9AFF-8979-52C4292D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7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494E6-D9E2-91EA-2200-75143F7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0E41-8F3F-5084-B610-B3047346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044F2-3EDA-04EC-9CBA-5454669CA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37CC-687B-431C-93B8-15B3A489C82B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99982-C7EA-FE7C-E79C-B12E1EB1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9A46A-C373-456E-C9F3-E6153C99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3FAC-1CC7-451A-9AD1-720D96BCF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-kitti.org/dataset.html" TargetMode="External"/><Relationship Id="rId2" Type="http://schemas.openxmlformats.org/officeDocument/2006/relationships/hyperlink" Target="https://arxiv.org/pdf/2008.0155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e008/Cylinder3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77E0-6400-AD8A-B856-1F6054B90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Cylinder 3D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8365F-FEBE-540C-0C36-96EC6A8D0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김동혁</a:t>
            </a:r>
            <a:endParaRPr lang="en-US" altLang="ko-KR" dirty="0"/>
          </a:p>
          <a:p>
            <a:r>
              <a:rPr lang="en-US" altLang="ko-KR" dirty="0"/>
              <a:t>22.08.18</a:t>
            </a:r>
          </a:p>
        </p:txBody>
      </p:sp>
    </p:spTree>
    <p:extLst>
      <p:ext uri="{BB962C8B-B14F-4D97-AF65-F5344CB8AC3E}">
        <p14:creationId xmlns:p14="http://schemas.microsoft.com/office/powerpoint/2010/main" val="4050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C729C-7002-0B6F-320A-CA41840D3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66" y="1476255"/>
            <a:ext cx="6975867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2126-93AA-9F81-9E8E-00F409A1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FB6F-4104-76F8-C15A-1CD7BBF6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 클라우드 </a:t>
            </a:r>
            <a:r>
              <a:rPr lang="ko-KR" altLang="en-US" dirty="0" err="1"/>
              <a:t>시멘틱</a:t>
            </a:r>
            <a:r>
              <a:rPr lang="ko-KR" altLang="en-US" dirty="0"/>
              <a:t> 분할을 위한 대규모 실외 장면 데이터 세트입니다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KITTI Vision Odometry Benchmark</a:t>
            </a:r>
            <a:r>
              <a:rPr lang="ko-KR" altLang="en-US" dirty="0"/>
              <a:t>에서 파생되었으며</a:t>
            </a:r>
            <a:r>
              <a:rPr lang="en-US" altLang="ko-KR" dirty="0"/>
              <a:t>,</a:t>
            </a:r>
            <a:r>
              <a:rPr lang="ko-KR" altLang="en-US" dirty="0"/>
              <a:t> 독일에서 </a:t>
            </a:r>
            <a:r>
              <a:rPr lang="en-US" altLang="ko-KR" dirty="0"/>
              <a:t>Velodyne-HDLE64 LiDAR</a:t>
            </a:r>
            <a:r>
              <a:rPr lang="ko-KR" altLang="en-US" dirty="0"/>
              <a:t>로 수집되었 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세트는 </a:t>
            </a:r>
            <a:r>
              <a:rPr lang="en-US" altLang="ko-KR" dirty="0"/>
              <a:t>22</a:t>
            </a:r>
            <a:r>
              <a:rPr lang="ko-KR" altLang="en-US" dirty="0"/>
              <a:t>개의 시퀀스로 구성되며 </a:t>
            </a:r>
            <a:r>
              <a:rPr lang="en-US" altLang="ko-KR" dirty="0"/>
              <a:t>Cylinder 3d </a:t>
            </a:r>
            <a:r>
              <a:rPr lang="ko-KR" altLang="en-US" dirty="0"/>
              <a:t>에서는</a:t>
            </a:r>
            <a:r>
              <a:rPr lang="en-US" altLang="ko-KR" dirty="0"/>
              <a:t>00~10</a:t>
            </a:r>
            <a:r>
              <a:rPr lang="ko-KR" altLang="en-US" dirty="0"/>
              <a:t>은 훈련 세트로</a:t>
            </a:r>
            <a:r>
              <a:rPr lang="en-US" altLang="ko-KR" dirty="0"/>
              <a:t>, 11~21</a:t>
            </a:r>
            <a:r>
              <a:rPr lang="ko-KR" altLang="en-US" dirty="0"/>
              <a:t>은 테스트 </a:t>
            </a:r>
            <a:r>
              <a:rPr lang="ko-KR" altLang="en-US"/>
              <a:t>세트로 사용 </a:t>
            </a:r>
            <a:r>
              <a:rPr lang="ko-KR" altLang="en-US" dirty="0"/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269117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2126-93AA-9F81-9E8E-00F409A1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FB6F-4104-76F8-C15A-1CD7BBF6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5A5A5A"/>
                </a:solidFill>
                <a:effectLst/>
                <a:latin typeface="-apple-system"/>
              </a:rPr>
              <a:t>Semantic Segmentation and Panoptic Segmentation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3F32D-5703-808D-F71F-CCC63F4D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8711"/>
            <a:ext cx="3284349" cy="42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2126-93AA-9F81-9E8E-00F409A1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FB6F-4104-76F8-C15A-1CD7BBF6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5A5A5A"/>
                </a:solidFill>
                <a:effectLst/>
                <a:latin typeface="-apple-system"/>
              </a:rPr>
              <a:t>Semantic Scene Completion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472657-C1B6-B379-724E-85A9AB2A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375"/>
            <a:ext cx="337733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2126-93AA-9F81-9E8E-00F409A1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KITTI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FB6F-4104-76F8-C15A-1CD7BBF6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050" dirty="0"/>
              <a:t>./</a:t>
            </a:r>
          </a:p>
          <a:p>
            <a:r>
              <a:rPr lang="en-US" altLang="ko-KR" sz="1050" dirty="0"/>
              <a:t>├── </a:t>
            </a:r>
          </a:p>
          <a:p>
            <a:r>
              <a:rPr lang="en-US" altLang="ko-KR" sz="1050" dirty="0"/>
              <a:t>├── ...</a:t>
            </a:r>
          </a:p>
          <a:p>
            <a:r>
              <a:rPr lang="en-US" altLang="ko-KR" sz="1050" dirty="0"/>
              <a:t>└── </a:t>
            </a:r>
            <a:r>
              <a:rPr lang="en-US" altLang="ko-KR" sz="1050" dirty="0" err="1"/>
              <a:t>path_to_data_shown_in_config</a:t>
            </a:r>
            <a:r>
              <a:rPr lang="en-US" altLang="ko-KR" sz="1050" dirty="0"/>
              <a:t>/</a:t>
            </a:r>
          </a:p>
          <a:p>
            <a:r>
              <a:rPr lang="en-US" altLang="ko-KR" sz="1050" dirty="0"/>
              <a:t>    ├──sequences</a:t>
            </a:r>
          </a:p>
          <a:p>
            <a:r>
              <a:rPr lang="en-US" altLang="ko-KR" sz="1050" dirty="0"/>
              <a:t>        ├── 00/           </a:t>
            </a:r>
          </a:p>
          <a:p>
            <a:r>
              <a:rPr lang="en-US" altLang="ko-KR" sz="1050" dirty="0"/>
              <a:t>        │   ├── </a:t>
            </a:r>
            <a:r>
              <a:rPr lang="en-US" altLang="ko-KR" sz="1050" dirty="0" err="1"/>
              <a:t>velodyne</a:t>
            </a:r>
            <a:r>
              <a:rPr lang="en-US" altLang="ko-KR" sz="1050" dirty="0"/>
              <a:t>/	</a:t>
            </a:r>
          </a:p>
          <a:p>
            <a:r>
              <a:rPr lang="en-US" altLang="ko-KR" sz="1050" dirty="0"/>
              <a:t>        |   |	├── 000000.bin</a:t>
            </a:r>
          </a:p>
          <a:p>
            <a:r>
              <a:rPr lang="en-US" altLang="ko-KR" sz="1050" dirty="0"/>
              <a:t>        |   |	├── 000001.bin</a:t>
            </a:r>
          </a:p>
          <a:p>
            <a:r>
              <a:rPr lang="en-US" altLang="ko-KR" sz="1050" dirty="0"/>
              <a:t>        |   |	└── ...</a:t>
            </a:r>
          </a:p>
          <a:p>
            <a:r>
              <a:rPr lang="en-US" altLang="ko-KR" sz="1050" dirty="0"/>
              <a:t>        │   └── labels/ </a:t>
            </a:r>
          </a:p>
          <a:p>
            <a:r>
              <a:rPr lang="en-US" altLang="ko-KR" sz="1050" dirty="0"/>
              <a:t>        |       ├── 000000.label</a:t>
            </a:r>
          </a:p>
          <a:p>
            <a:r>
              <a:rPr lang="en-US" altLang="ko-KR" sz="1050" dirty="0"/>
              <a:t>        |       ├── 000001.label</a:t>
            </a:r>
          </a:p>
          <a:p>
            <a:r>
              <a:rPr lang="en-US" altLang="ko-KR" sz="1050" dirty="0"/>
              <a:t>        |       └── ...</a:t>
            </a:r>
          </a:p>
          <a:p>
            <a:r>
              <a:rPr lang="en-US" altLang="ko-KR" sz="1050" dirty="0"/>
              <a:t>        ├── 08/ # for validation</a:t>
            </a:r>
          </a:p>
          <a:p>
            <a:r>
              <a:rPr lang="en-US" altLang="ko-KR" sz="1050" dirty="0"/>
              <a:t>        ├── 11/ # 11-21 for testing</a:t>
            </a:r>
          </a:p>
          <a:p>
            <a:r>
              <a:rPr lang="en-US" altLang="ko-KR" sz="1050" dirty="0"/>
              <a:t>        └── 21/</a:t>
            </a:r>
          </a:p>
          <a:p>
            <a:r>
              <a:rPr lang="en-US" altLang="ko-KR" sz="1050" dirty="0"/>
              <a:t>	    └── ...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453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4B2B-24ED-4BB3-E95A-F5FBDA9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C6E09-B7B5-536F-2840-A0F1C9A0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https://arxiv.org/pdf/2008.01550.pdf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http://www.semantic-kitti.org/dataset.html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https://github.com/xinge008/Cylinder3D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5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실내 포인트 클라우드</a:t>
            </a:r>
            <a:r>
              <a:rPr lang="en-US" altLang="ko-KR" dirty="0"/>
              <a:t>: </a:t>
            </a:r>
            <a:r>
              <a:rPr lang="ko-KR" altLang="en-US" dirty="0"/>
              <a:t>균일한 밀도와 장면의 작은 범위를 비롯한 몇 가지 속성이 있다</a:t>
            </a:r>
            <a:r>
              <a:rPr lang="en-US" altLang="ko-KR" dirty="0"/>
              <a:t>, </a:t>
            </a:r>
            <a:r>
              <a:rPr lang="ko-KR" altLang="en-US" dirty="0"/>
              <a:t>종종 원시 점에서 직접 점 특징을 학습합니다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실외 포인트 클라우드</a:t>
            </a:r>
            <a:r>
              <a:rPr lang="en-US" altLang="ko-KR" dirty="0"/>
              <a:t>: 2D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신경망을 사용할 수 있도록 </a:t>
            </a:r>
            <a:r>
              <a:rPr lang="en-US" altLang="ko-KR" dirty="0"/>
              <a:t>3D </a:t>
            </a:r>
            <a:r>
              <a:rPr lang="ko-KR" altLang="en-US" dirty="0"/>
              <a:t>포인트 클라우드를 </a:t>
            </a:r>
            <a:r>
              <a:rPr lang="en-US" altLang="ko-KR" dirty="0"/>
              <a:t>2D </a:t>
            </a:r>
            <a:r>
              <a:rPr lang="ko-KR" altLang="en-US" dirty="0"/>
              <a:t>그리드로 변환하는 데 중점을 둡니다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실내와 실외의 포인트 클라우드에 대한 차이가 존재해서 같은 방식의 프레임 모델을 사용할 수 없다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실내는 영역이 좁고 포인트 수가 적다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조밀하고 고정된 수의 포인트에 대한 실내 분할 방법은 포인트 밀도가 다양한 운전 장면에 적용하기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3D to 2D </a:t>
            </a:r>
            <a:r>
              <a:rPr lang="ko-KR" altLang="en-US" dirty="0"/>
              <a:t>투영 방법은 특정 </a:t>
            </a:r>
            <a:r>
              <a:rPr lang="en-US" altLang="ko-KR" dirty="0"/>
              <a:t>3D </a:t>
            </a:r>
            <a:r>
              <a:rPr lang="ko-KR" altLang="en-US" dirty="0"/>
              <a:t>기하학적 구조를 인코딩하지 못하고 부정확한 패턴 추출이 발생할 수 있다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26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포인트 클라우드의 각 포인트 에 의미 레이블을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표현과 신경망을 기반으로 하는 새로운 실외 </a:t>
            </a:r>
            <a:r>
              <a:rPr lang="en-US" altLang="ko-KR" dirty="0"/>
              <a:t>LiDAR </a:t>
            </a:r>
            <a:r>
              <a:rPr lang="ko-KR" altLang="en-US" dirty="0"/>
              <a:t>분할 접근 방식</a:t>
            </a:r>
          </a:p>
        </p:txBody>
      </p:sp>
    </p:spTree>
    <p:extLst>
      <p:ext uri="{BB962C8B-B14F-4D97-AF65-F5344CB8AC3E}">
        <p14:creationId xmlns:p14="http://schemas.microsoft.com/office/powerpoint/2010/main" val="42135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3d </a:t>
            </a:r>
            <a:r>
              <a:rPr lang="ko-KR" altLang="en-US" dirty="0"/>
              <a:t>포인트 클라우드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3d </a:t>
            </a:r>
            <a:r>
              <a:rPr lang="ko-KR" altLang="en-US" dirty="0"/>
              <a:t>실린더 파티션</a:t>
            </a:r>
            <a:r>
              <a:rPr lang="en-US" altLang="ko-KR" dirty="0"/>
              <a:t>(</a:t>
            </a:r>
            <a:r>
              <a:rPr lang="ko-KR" altLang="en-US" dirty="0"/>
              <a:t>점의 분포를 디스크 형태로 분할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3d U-Net(3d annotation)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실외 포인트 클라우드의 특성에 맞게 </a:t>
            </a:r>
            <a:r>
              <a:rPr lang="en-US" altLang="ko-KR" dirty="0"/>
              <a:t>2</a:t>
            </a:r>
            <a:r>
              <a:rPr lang="ko-KR" altLang="en-US" dirty="0"/>
              <a:t>개의 모듈을 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차원 분해 기반 컨텍스트 모델링 모듈을 사용하여 포인트 클라우드의 상위 컨텍스트 정보를 분해 집계 방식으로 활용</a:t>
            </a:r>
          </a:p>
        </p:txBody>
      </p:sp>
    </p:spTree>
    <p:extLst>
      <p:ext uri="{BB962C8B-B14F-4D97-AF65-F5344CB8AC3E}">
        <p14:creationId xmlns:p14="http://schemas.microsoft.com/office/powerpoint/2010/main" val="34764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cylinder = </a:t>
            </a:r>
            <a:r>
              <a:rPr lang="en-US" altLang="ko-KR" dirty="0" err="1"/>
              <a:t>hdd</a:t>
            </a:r>
            <a:r>
              <a:rPr lang="en-US" altLang="ko-KR" dirty="0"/>
              <a:t> cylinder </a:t>
            </a:r>
            <a:r>
              <a:rPr lang="ko-KR" altLang="en-US" dirty="0"/>
              <a:t>형태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</a:t>
            </a:r>
            <a:r>
              <a:rPr lang="en-US" altLang="ko-KR" sz="1400" dirty="0"/>
              <a:t>3D voxel partition</a:t>
            </a:r>
          </a:p>
          <a:p>
            <a:endParaRPr lang="ko-KR" altLang="en-US" dirty="0"/>
          </a:p>
        </p:txBody>
      </p:sp>
      <p:pic>
        <p:nvPicPr>
          <p:cNvPr id="1026" name="Picture 2" descr="하드디스크의 구조 (Hard Disk Drive) 플래터, 섹터, 실린더 : 네이버 블로그">
            <a:extLst>
              <a:ext uri="{FF2B5EF4-FFF2-40B4-BE49-F238E27FC236}">
                <a16:creationId xmlns:a16="http://schemas.microsoft.com/office/drawing/2014/main" id="{D1D99425-003E-4235-8D2B-D0273CE5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18" y="3011193"/>
            <a:ext cx="4271882" cy="31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8B84CD-0207-1E83-0ECF-422BE6006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983"/>
            <a:ext cx="3476419" cy="33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248BE-D0C9-53CC-3812-0BCA3F24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원통 좌표계를 사용하여 데카르트 그리드 파티션을 대체한다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x,y,z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아닌 </a:t>
            </a:r>
            <a:r>
              <a:rPr lang="en-US" altLang="ko-KR" dirty="0"/>
              <a:t>(</a:t>
            </a:r>
            <a:r>
              <a:rPr lang="ko-KR" altLang="en-US" dirty="0"/>
              <a:t>길이</a:t>
            </a:r>
            <a:r>
              <a:rPr lang="en-US" altLang="ko-KR" dirty="0"/>
              <a:t>,</a:t>
            </a:r>
            <a:r>
              <a:rPr lang="ko-KR" altLang="en-US" dirty="0"/>
              <a:t>각도</a:t>
            </a:r>
            <a:r>
              <a:rPr lang="en-US" altLang="ko-KR" dirty="0"/>
              <a:t>,z)</a:t>
            </a:r>
            <a:r>
              <a:rPr lang="ko-KR" altLang="en-US" dirty="0"/>
              <a:t>로 표현한다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323D0-A356-07EA-E8C4-0D367EF8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8696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91EBF-E3BB-58C8-E2C3-C8B7E737E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3093"/>
            <a:ext cx="10515600" cy="329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9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23F3-ED71-EBE1-C769-CB76D91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Cylinder 3D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90CF14-DA72-E1A8-5EB8-25A5FC9C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04" y="1690688"/>
            <a:ext cx="9943791" cy="4347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E1F966-9618-9200-91EB-ECB886B3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67" y="5753532"/>
            <a:ext cx="247650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E2A510-0190-A405-E46A-B2D7E249B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455" y="5722978"/>
            <a:ext cx="657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BA40A5A0CD054468D9C9788CCFE80AA" ma:contentTypeVersion="10" ma:contentTypeDescription="새 문서를 만듭니다." ma:contentTypeScope="" ma:versionID="3276c55422b91e67c76aacdb242c17e8">
  <xsd:schema xmlns:xsd="http://www.w3.org/2001/XMLSchema" xmlns:xs="http://www.w3.org/2001/XMLSchema" xmlns:p="http://schemas.microsoft.com/office/2006/metadata/properties" xmlns:ns3="1ffc9beb-69c2-4d50-83fd-0e0d39e56675" targetNamespace="http://schemas.microsoft.com/office/2006/metadata/properties" ma:root="true" ma:fieldsID="777bbea8d7e49ed3355e62ac67168a89" ns3:_="">
    <xsd:import namespace="1ffc9beb-69c2-4d50-83fd-0e0d39e5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9beb-69c2-4d50-83fd-0e0d39e566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DA6325-3F49-43CF-9400-41DD342F3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1892F2-B6D3-4C1F-9997-C8508B6911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A76D4-11BC-4C71-B74D-3114A2304FFC}">
  <ds:schemaRefs>
    <ds:schemaRef ds:uri="1ffc9beb-69c2-4d50-83fd-0e0d39e5667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405</Words>
  <Application>Microsoft Office PowerPoint</Application>
  <PresentationFormat>와이드스크린</PresentationFormat>
  <Paragraphs>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Office 테마</vt:lpstr>
      <vt:lpstr>Cylinder 3D </vt:lpstr>
      <vt:lpstr>Cylinder 3D</vt:lpstr>
      <vt:lpstr>Cylinder 3D</vt:lpstr>
      <vt:lpstr>Cylinder 3D</vt:lpstr>
      <vt:lpstr>Cylinder 3D</vt:lpstr>
      <vt:lpstr>Cylinder 3D</vt:lpstr>
      <vt:lpstr>Cylinder 3D</vt:lpstr>
      <vt:lpstr>Cylinder 3D</vt:lpstr>
      <vt:lpstr>Cylinder 3D</vt:lpstr>
      <vt:lpstr>Cylinder 3D</vt:lpstr>
      <vt:lpstr>Semantic KITTI</vt:lpstr>
      <vt:lpstr>Semantic KITTI</vt:lpstr>
      <vt:lpstr>Semantic KITTI</vt:lpstr>
      <vt:lpstr>Semantic KITTI</vt:lpstr>
      <vt:lpstr>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Cylinder 3D </dc:title>
  <dc:creator>김동혁</dc:creator>
  <cp:lastModifiedBy>김동혁</cp:lastModifiedBy>
  <cp:revision>2</cp:revision>
  <dcterms:created xsi:type="dcterms:W3CDTF">2022-08-14T09:02:55Z</dcterms:created>
  <dcterms:modified xsi:type="dcterms:W3CDTF">2022-08-31T10:36:52Z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0x0101006BA40A5A0CD054468D9C9788CCFE80AA</vt:lpwstr>
  </property>
</Properties>
</file>